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4" Type="http://schemas.openxmlformats.org/officeDocument/2006/relationships/extended-properties" Target="docProps/app.xml"/><Relationship Id="rId2"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Lst>
  <p:sldSz cx="6876415" cy="9576434"/>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4" d="100"/>
          <a:sy n="114" d="100"/>
        </p:scale>
        <p:origin x="414"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8" Type="http://schemas.openxmlformats.org/officeDocument/2006/relationships/slide" Target="slides/slide7.xml"/><Relationship Id="rId7" Type="http://schemas.openxmlformats.org/officeDocument/2006/relationships/slide" Target="slides/slide6.xml"/><Relationship Id="rId64" Type="http://schemas.openxmlformats.org/officeDocument/2006/relationships/viewProps" Target="viewProps.xml"/><Relationship Id="rId63" Type="http://schemas.openxmlformats.org/officeDocument/2006/relationships/tableStyles" Target="tableStyles.xml"/><Relationship Id="rId62" Type="http://schemas.openxmlformats.org/officeDocument/2006/relationships/presProps" Target="presProps.xml"/><Relationship Id="rId61" Type="http://schemas.openxmlformats.org/officeDocument/2006/relationships/slide" Target="slides/slide60.xml"/><Relationship Id="rId60" Type="http://schemas.openxmlformats.org/officeDocument/2006/relationships/slide" Target="slides/slide59.xml"/><Relationship Id="rId6" Type="http://schemas.openxmlformats.org/officeDocument/2006/relationships/slide" Target="slides/slide5.xml"/><Relationship Id="rId59" Type="http://schemas.openxmlformats.org/officeDocument/2006/relationships/slide" Target="slides/slide58.xml"/><Relationship Id="rId58" Type="http://schemas.openxmlformats.org/officeDocument/2006/relationships/slide" Target="slides/slide57.xml"/><Relationship Id="rId57" Type="http://schemas.openxmlformats.org/officeDocument/2006/relationships/slide" Target="slides/slide56.xml"/><Relationship Id="rId56" Type="http://schemas.openxmlformats.org/officeDocument/2006/relationships/slide" Target="slides/slide55.xml"/><Relationship Id="rId55" Type="http://schemas.openxmlformats.org/officeDocument/2006/relationships/slide" Target="slides/slide54.xml"/><Relationship Id="rId54" Type="http://schemas.openxmlformats.org/officeDocument/2006/relationships/slide" Target="slides/slide53.xml"/><Relationship Id="rId53" Type="http://schemas.openxmlformats.org/officeDocument/2006/relationships/slide" Target="slides/slide52.xml"/><Relationship Id="rId52" Type="http://schemas.openxmlformats.org/officeDocument/2006/relationships/slide" Target="slides/slide51.xml"/><Relationship Id="rId51" Type="http://schemas.openxmlformats.org/officeDocument/2006/relationships/slide" Target="slides/slide50.xml"/><Relationship Id="rId50" Type="http://schemas.openxmlformats.org/officeDocument/2006/relationships/slide" Target="slides/slide49.xml"/><Relationship Id="rId5" Type="http://schemas.openxmlformats.org/officeDocument/2006/relationships/slide" Target="slides/slide4.xml"/><Relationship Id="rId49" Type="http://schemas.openxmlformats.org/officeDocument/2006/relationships/slide" Target="slides/slide48.xml"/><Relationship Id="rId48" Type="http://schemas.openxmlformats.org/officeDocument/2006/relationships/slide" Target="slides/slide47.xml"/><Relationship Id="rId47" Type="http://schemas.openxmlformats.org/officeDocument/2006/relationships/slide" Target="slides/slide46.xml"/><Relationship Id="rId46" Type="http://schemas.openxmlformats.org/officeDocument/2006/relationships/slide" Target="slides/slide45.xml"/><Relationship Id="rId45" Type="http://schemas.openxmlformats.org/officeDocument/2006/relationships/slide" Target="slides/slide44.xml"/><Relationship Id="rId44" Type="http://schemas.openxmlformats.org/officeDocument/2006/relationships/slide" Target="slides/slide43.xml"/><Relationship Id="rId43" Type="http://schemas.openxmlformats.org/officeDocument/2006/relationships/slide" Target="slides/slide42.xml"/><Relationship Id="rId42" Type="http://schemas.openxmlformats.org/officeDocument/2006/relationships/slide" Target="slides/slide41.xml"/><Relationship Id="rId41" Type="http://schemas.openxmlformats.org/officeDocument/2006/relationships/slide" Target="slides/slide40.xml"/><Relationship Id="rId40" Type="http://schemas.openxmlformats.org/officeDocument/2006/relationships/slide" Target="slides/slide39.xml"/><Relationship Id="rId4" Type="http://schemas.openxmlformats.org/officeDocument/2006/relationships/slide" Target="slides/slide3.xml"/><Relationship Id="rId39" Type="http://schemas.openxmlformats.org/officeDocument/2006/relationships/slide" Target="slides/slide38.xml"/><Relationship Id="rId38" Type="http://schemas.openxmlformats.org/officeDocument/2006/relationships/slide" Target="slides/slide37.xml"/><Relationship Id="rId37" Type="http://schemas.openxmlformats.org/officeDocument/2006/relationships/slide" Target="slides/slide36.xml"/><Relationship Id="rId36" Type="http://schemas.openxmlformats.org/officeDocument/2006/relationships/slide" Target="slides/slide35.xml"/><Relationship Id="rId35" Type="http://schemas.openxmlformats.org/officeDocument/2006/relationships/slide" Target="slides/slide34.xml"/><Relationship Id="rId34" Type="http://schemas.openxmlformats.org/officeDocument/2006/relationships/slide" Target="slides/slide33.xml"/><Relationship Id="rId33" Type="http://schemas.openxmlformats.org/officeDocument/2006/relationships/slide" Target="slides/slide32.xml"/><Relationship Id="rId32" Type="http://schemas.openxmlformats.org/officeDocument/2006/relationships/slide" Target="slides/slide31.xml"/><Relationship Id="rId31" Type="http://schemas.openxmlformats.org/officeDocument/2006/relationships/slide" Target="slides/slide30.xml"/><Relationship Id="rId30" Type="http://schemas.openxmlformats.org/officeDocument/2006/relationships/slide" Target="slides/slide29.xml"/><Relationship Id="rId3" Type="http://schemas.openxmlformats.org/officeDocument/2006/relationships/slide" Target="slides/slide2.xml"/><Relationship Id="rId29" Type="http://schemas.openxmlformats.org/officeDocument/2006/relationships/slide" Target="slides/slide28.xml"/><Relationship Id="rId28" Type="http://schemas.openxmlformats.org/officeDocument/2006/relationships/slide" Target="slides/slide27.xml"/><Relationship Id="rId27" Type="http://schemas.openxmlformats.org/officeDocument/2006/relationships/slide" Target="slides/slide26.xml"/><Relationship Id="rId26" Type="http://schemas.openxmlformats.org/officeDocument/2006/relationships/slide" Target="slides/slide25.xml"/><Relationship Id="rId25" Type="http://schemas.openxmlformats.org/officeDocument/2006/relationships/slide" Target="slides/slide24.xml"/><Relationship Id="rId24" Type="http://schemas.openxmlformats.org/officeDocument/2006/relationships/slide" Target="slides/slide23.xml"/><Relationship Id="rId23" Type="http://schemas.openxmlformats.org/officeDocument/2006/relationships/slide" Target="slides/slide22.xml"/><Relationship Id="rId22" Type="http://schemas.openxmlformats.org/officeDocument/2006/relationships/slide" Target="slides/slide21.xml"/><Relationship Id="rId21" Type="http://schemas.openxmlformats.org/officeDocument/2006/relationships/slide" Target="slides/slide20.xml"/><Relationship Id="rId20" Type="http://schemas.openxmlformats.org/officeDocument/2006/relationships/slide" Target="slides/slide19.xml"/><Relationship Id="rId2" Type="http://schemas.openxmlformats.org/officeDocument/2006/relationships/slide" Target="slides/slide1.xml"/><Relationship Id="rId19" Type="http://schemas.openxmlformats.org/officeDocument/2006/relationships/slide" Target="slides/slide18.xml"/><Relationship Id="rId18" Type="http://schemas.openxmlformats.org/officeDocument/2006/relationships/slide" Target="slides/slide17.xml"/><Relationship Id="rId17" Type="http://schemas.openxmlformats.org/officeDocument/2006/relationships/slide" Target="slides/slide16.xml"/><Relationship Id="rId16" Type="http://schemas.openxmlformats.org/officeDocument/2006/relationships/slide" Target="slides/slide15.xml"/><Relationship Id="rId15" Type="http://schemas.openxmlformats.org/officeDocument/2006/relationships/slide" Target="slides/slide14.xml"/><Relationship Id="rId14" Type="http://schemas.openxmlformats.org/officeDocument/2006/relationships/slide" Target="slides/slide13.xml"/><Relationship Id="rId13" Type="http://schemas.openxmlformats.org/officeDocument/2006/relationships/slide" Target="slides/slide12.xml"/><Relationship Id="rId12" Type="http://schemas.openxmlformats.org/officeDocument/2006/relationships/slide" Target="slides/slide11.xml"/><Relationship Id="rId11" Type="http://schemas.openxmlformats.org/officeDocument/2006/relationships/slide" Target="slides/slide10.xml"/><Relationship Id="rId10" Type="http://schemas.openxmlformats.org/officeDocument/2006/relationships/slide" Target="slides/slide9.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9" Type="http://schemas.openxmlformats.org/officeDocument/2006/relationships/image" Target="../media/image39.jpeg"/><Relationship Id="rId8" Type="http://schemas.openxmlformats.org/officeDocument/2006/relationships/image" Target="../media/image38.png"/><Relationship Id="rId7" Type="http://schemas.openxmlformats.org/officeDocument/2006/relationships/image" Target="../media/image37.jpeg"/><Relationship Id="rId6" Type="http://schemas.openxmlformats.org/officeDocument/2006/relationships/image" Target="../media/image36.png"/><Relationship Id="rId5" Type="http://schemas.openxmlformats.org/officeDocument/2006/relationships/image" Target="../media/image35.jpeg"/><Relationship Id="rId4" Type="http://schemas.openxmlformats.org/officeDocument/2006/relationships/image" Target="../media/image34.png"/><Relationship Id="rId3" Type="http://schemas.openxmlformats.org/officeDocument/2006/relationships/image" Target="../media/image33.jpeg"/><Relationship Id="rId2" Type="http://schemas.openxmlformats.org/officeDocument/2006/relationships/image" Target="../media/image32.jpeg"/><Relationship Id="rId15" Type="http://schemas.openxmlformats.org/officeDocument/2006/relationships/image" Target="../media/image45.png"/><Relationship Id="rId14" Type="http://schemas.openxmlformats.org/officeDocument/2006/relationships/image" Target="../media/image44.jpeg"/><Relationship Id="rId13" Type="http://schemas.openxmlformats.org/officeDocument/2006/relationships/image" Target="../media/image43.jpeg"/><Relationship Id="rId12" Type="http://schemas.openxmlformats.org/officeDocument/2006/relationships/image" Target="../media/image42.jpeg"/><Relationship Id="rId11" Type="http://schemas.openxmlformats.org/officeDocument/2006/relationships/image" Target="../media/image41.png"/><Relationship Id="rId10" Type="http://schemas.openxmlformats.org/officeDocument/2006/relationships/image" Target="../media/image40.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7" Type="http://schemas.openxmlformats.org/officeDocument/2006/relationships/image" Target="../media/image51.jpeg"/><Relationship Id="rId6" Type="http://schemas.openxmlformats.org/officeDocument/2006/relationships/image" Target="../media/image50.png"/><Relationship Id="rId5" Type="http://schemas.openxmlformats.org/officeDocument/2006/relationships/image" Target="../media/image49.jpeg"/><Relationship Id="rId4" Type="http://schemas.openxmlformats.org/officeDocument/2006/relationships/image" Target="../media/image48.jpeg"/><Relationship Id="rId3" Type="http://schemas.openxmlformats.org/officeDocument/2006/relationships/image" Target="../media/image47.png"/><Relationship Id="rId2" Type="http://schemas.openxmlformats.org/officeDocument/2006/relationships/image" Target="../media/image46.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7" Type="http://schemas.openxmlformats.org/officeDocument/2006/relationships/image" Target="../media/image57.png"/><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9" Type="http://schemas.openxmlformats.org/officeDocument/2006/relationships/image" Target="../media/image65.jpeg"/><Relationship Id="rId8" Type="http://schemas.openxmlformats.org/officeDocument/2006/relationships/image" Target="../media/image64.png"/><Relationship Id="rId7" Type="http://schemas.openxmlformats.org/officeDocument/2006/relationships/image" Target="../media/image63.jpeg"/><Relationship Id="rId6" Type="http://schemas.openxmlformats.org/officeDocument/2006/relationships/image" Target="../media/image62.jpeg"/><Relationship Id="rId5" Type="http://schemas.openxmlformats.org/officeDocument/2006/relationships/image" Target="../media/image61.png"/><Relationship Id="rId4" Type="http://schemas.openxmlformats.org/officeDocument/2006/relationships/image" Target="../media/image60.png"/><Relationship Id="rId3" Type="http://schemas.openxmlformats.org/officeDocument/2006/relationships/image" Target="../media/image59.png"/><Relationship Id="rId2" Type="http://schemas.openxmlformats.org/officeDocument/2006/relationships/image" Target="../media/image58.png"/><Relationship Id="rId16" Type="http://schemas.openxmlformats.org/officeDocument/2006/relationships/image" Target="../media/image72.png"/><Relationship Id="rId15" Type="http://schemas.openxmlformats.org/officeDocument/2006/relationships/image" Target="../media/image71.png"/><Relationship Id="rId14" Type="http://schemas.openxmlformats.org/officeDocument/2006/relationships/image" Target="../media/image70.png"/><Relationship Id="rId13" Type="http://schemas.openxmlformats.org/officeDocument/2006/relationships/image" Target="../media/image69.png"/><Relationship Id="rId12" Type="http://schemas.openxmlformats.org/officeDocument/2006/relationships/image" Target="../media/image68.png"/><Relationship Id="rId11" Type="http://schemas.openxmlformats.org/officeDocument/2006/relationships/image" Target="../media/image67.png"/><Relationship Id="rId10" Type="http://schemas.openxmlformats.org/officeDocument/2006/relationships/image" Target="../media/image66.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9" Type="http://schemas.openxmlformats.org/officeDocument/2006/relationships/image" Target="../media/image80.png"/><Relationship Id="rId8" Type="http://schemas.openxmlformats.org/officeDocument/2006/relationships/image" Target="../media/image79.jpeg"/><Relationship Id="rId7" Type="http://schemas.openxmlformats.org/officeDocument/2006/relationships/image" Target="../media/image78.png"/><Relationship Id="rId6" Type="http://schemas.openxmlformats.org/officeDocument/2006/relationships/image" Target="../media/image77.jpeg"/><Relationship Id="rId5" Type="http://schemas.openxmlformats.org/officeDocument/2006/relationships/image" Target="../media/image76.png"/><Relationship Id="rId4" Type="http://schemas.openxmlformats.org/officeDocument/2006/relationships/image" Target="../media/image75.jpeg"/><Relationship Id="rId3" Type="http://schemas.openxmlformats.org/officeDocument/2006/relationships/image" Target="../media/image74.png"/><Relationship Id="rId2" Type="http://schemas.openxmlformats.org/officeDocument/2006/relationships/image" Target="../media/image73.jpeg"/><Relationship Id="rId12" Type="http://schemas.openxmlformats.org/officeDocument/2006/relationships/image" Target="../media/image83.jpeg"/><Relationship Id="rId11" Type="http://schemas.openxmlformats.org/officeDocument/2006/relationships/image" Target="../media/image82.png"/><Relationship Id="rId10" Type="http://schemas.openxmlformats.org/officeDocument/2006/relationships/image" Target="../media/image8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9" Type="http://schemas.openxmlformats.org/officeDocument/2006/relationships/image" Target="../media/image91.jpeg"/><Relationship Id="rId8" Type="http://schemas.openxmlformats.org/officeDocument/2006/relationships/image" Target="../media/image90.png"/><Relationship Id="rId7" Type="http://schemas.openxmlformats.org/officeDocument/2006/relationships/image" Target="../media/image89.png"/><Relationship Id="rId6" Type="http://schemas.openxmlformats.org/officeDocument/2006/relationships/image" Target="../media/image88.png"/><Relationship Id="rId5" Type="http://schemas.openxmlformats.org/officeDocument/2006/relationships/image" Target="../media/image87.png"/><Relationship Id="rId4" Type="http://schemas.openxmlformats.org/officeDocument/2006/relationships/image" Target="../media/image86.jpeg"/><Relationship Id="rId3" Type="http://schemas.openxmlformats.org/officeDocument/2006/relationships/image" Target="../media/image85.png"/><Relationship Id="rId2" Type="http://schemas.openxmlformats.org/officeDocument/2006/relationships/image" Target="../media/image84.jpeg"/><Relationship Id="rId12" Type="http://schemas.openxmlformats.org/officeDocument/2006/relationships/image" Target="../media/image94.png"/><Relationship Id="rId11" Type="http://schemas.openxmlformats.org/officeDocument/2006/relationships/image" Target="../media/image93.png"/><Relationship Id="rId10" Type="http://schemas.openxmlformats.org/officeDocument/2006/relationships/image" Target="../media/image92.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7" Type="http://schemas.openxmlformats.org/officeDocument/2006/relationships/image" Target="../media/image100.png"/><Relationship Id="rId6" Type="http://schemas.openxmlformats.org/officeDocument/2006/relationships/image" Target="../media/image99.png"/><Relationship Id="rId5" Type="http://schemas.openxmlformats.org/officeDocument/2006/relationships/image" Target="../media/image98.png"/><Relationship Id="rId4" Type="http://schemas.openxmlformats.org/officeDocument/2006/relationships/image" Target="../media/image97.png"/><Relationship Id="rId3" Type="http://schemas.openxmlformats.org/officeDocument/2006/relationships/image" Target="../media/image96.png"/><Relationship Id="rId2" Type="http://schemas.openxmlformats.org/officeDocument/2006/relationships/image" Target="../media/image95.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7" Type="http://schemas.openxmlformats.org/officeDocument/2006/relationships/image" Target="../media/image106.png"/><Relationship Id="rId6" Type="http://schemas.openxmlformats.org/officeDocument/2006/relationships/image" Target="../media/image105.png"/><Relationship Id="rId5" Type="http://schemas.openxmlformats.org/officeDocument/2006/relationships/image" Target="../media/image104.jpeg"/><Relationship Id="rId4" Type="http://schemas.openxmlformats.org/officeDocument/2006/relationships/image" Target="../media/image103.jpeg"/><Relationship Id="rId3" Type="http://schemas.openxmlformats.org/officeDocument/2006/relationships/image" Target="../media/image102.png"/><Relationship Id="rId2" Type="http://schemas.openxmlformats.org/officeDocument/2006/relationships/image" Target="../media/image101.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6" Type="http://schemas.openxmlformats.org/officeDocument/2006/relationships/image" Target="../media/image111.jpeg"/><Relationship Id="rId5" Type="http://schemas.openxmlformats.org/officeDocument/2006/relationships/image" Target="../media/image110.png"/><Relationship Id="rId4" Type="http://schemas.openxmlformats.org/officeDocument/2006/relationships/image" Target="../media/image109.jpeg"/><Relationship Id="rId3" Type="http://schemas.openxmlformats.org/officeDocument/2006/relationships/image" Target="../media/image108.png"/><Relationship Id="rId2" Type="http://schemas.openxmlformats.org/officeDocument/2006/relationships/image" Target="../media/image10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4" Type="http://schemas.openxmlformats.org/officeDocument/2006/relationships/image" Target="../media/image113.png"/><Relationship Id="rId3" Type="http://schemas.openxmlformats.org/officeDocument/2006/relationships/image" Target="../media/image112.jpe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14.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5" Type="http://schemas.openxmlformats.org/officeDocument/2006/relationships/image" Target="../media/image118.png"/><Relationship Id="rId4" Type="http://schemas.openxmlformats.org/officeDocument/2006/relationships/image" Target="../media/image117.jpeg"/><Relationship Id="rId3" Type="http://schemas.openxmlformats.org/officeDocument/2006/relationships/image" Target="../media/image116.png"/><Relationship Id="rId2" Type="http://schemas.openxmlformats.org/officeDocument/2006/relationships/image" Target="../media/image115.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6" Type="http://schemas.openxmlformats.org/officeDocument/2006/relationships/image" Target="../media/image122.png"/><Relationship Id="rId5" Type="http://schemas.openxmlformats.org/officeDocument/2006/relationships/image" Target="../media/image121.png"/><Relationship Id="rId4" Type="http://schemas.openxmlformats.org/officeDocument/2006/relationships/image" Target="../media/image120.png"/><Relationship Id="rId3" Type="http://schemas.openxmlformats.org/officeDocument/2006/relationships/image" Target="../media/image18.jpeg"/><Relationship Id="rId2" Type="http://schemas.openxmlformats.org/officeDocument/2006/relationships/image" Target="../media/image119.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6" Type="http://schemas.openxmlformats.org/officeDocument/2006/relationships/image" Target="../media/image127.jpeg"/><Relationship Id="rId5" Type="http://schemas.openxmlformats.org/officeDocument/2006/relationships/image" Target="../media/image126.png"/><Relationship Id="rId4" Type="http://schemas.openxmlformats.org/officeDocument/2006/relationships/image" Target="../media/image125.png"/><Relationship Id="rId3" Type="http://schemas.openxmlformats.org/officeDocument/2006/relationships/image" Target="../media/image124.jpeg"/><Relationship Id="rId2" Type="http://schemas.openxmlformats.org/officeDocument/2006/relationships/image" Target="../media/image123.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6" Type="http://schemas.openxmlformats.org/officeDocument/2006/relationships/image" Target="../media/image132.jpeg"/><Relationship Id="rId5" Type="http://schemas.openxmlformats.org/officeDocument/2006/relationships/image" Target="../media/image131.png"/><Relationship Id="rId4" Type="http://schemas.openxmlformats.org/officeDocument/2006/relationships/image" Target="../media/image130.jpeg"/><Relationship Id="rId3" Type="http://schemas.openxmlformats.org/officeDocument/2006/relationships/image" Target="../media/image129.png"/><Relationship Id="rId2" Type="http://schemas.openxmlformats.org/officeDocument/2006/relationships/image" Target="../media/image128.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image" Target="../media/image138.jpeg"/><Relationship Id="rId7" Type="http://schemas.openxmlformats.org/officeDocument/2006/relationships/image" Target="../media/image137.jpeg"/><Relationship Id="rId6" Type="http://schemas.openxmlformats.org/officeDocument/2006/relationships/image" Target="../media/image136.png"/><Relationship Id="rId5" Type="http://schemas.openxmlformats.org/officeDocument/2006/relationships/image" Target="../media/image135.png"/><Relationship Id="rId4" Type="http://schemas.openxmlformats.org/officeDocument/2006/relationships/image" Target="../media/image134.jpeg"/><Relationship Id="rId3" Type="http://schemas.openxmlformats.org/officeDocument/2006/relationships/image" Target="../media/image133.jpeg"/><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6" Type="http://schemas.openxmlformats.org/officeDocument/2006/relationships/image" Target="../media/image143.png"/><Relationship Id="rId5" Type="http://schemas.openxmlformats.org/officeDocument/2006/relationships/image" Target="../media/image142.png"/><Relationship Id="rId4" Type="http://schemas.openxmlformats.org/officeDocument/2006/relationships/image" Target="../media/image141.jpeg"/><Relationship Id="rId3" Type="http://schemas.openxmlformats.org/officeDocument/2006/relationships/image" Target="../media/image140.png"/><Relationship Id="rId2" Type="http://schemas.openxmlformats.org/officeDocument/2006/relationships/image" Target="../media/image139.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6" Type="http://schemas.openxmlformats.org/officeDocument/2006/relationships/image" Target="../media/image148.png"/><Relationship Id="rId5" Type="http://schemas.openxmlformats.org/officeDocument/2006/relationships/image" Target="../media/image147.jpeg"/><Relationship Id="rId4" Type="http://schemas.openxmlformats.org/officeDocument/2006/relationships/image" Target="../media/image146.png"/><Relationship Id="rId3" Type="http://schemas.openxmlformats.org/officeDocument/2006/relationships/image" Target="../media/image145.jpeg"/><Relationship Id="rId2" Type="http://schemas.openxmlformats.org/officeDocument/2006/relationships/image" Target="../media/image144.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5" Type="http://schemas.openxmlformats.org/officeDocument/2006/relationships/image" Target="../media/image152.png"/><Relationship Id="rId4" Type="http://schemas.openxmlformats.org/officeDocument/2006/relationships/image" Target="../media/image151.png"/><Relationship Id="rId3" Type="http://schemas.openxmlformats.org/officeDocument/2006/relationships/image" Target="../media/image150.png"/><Relationship Id="rId2" Type="http://schemas.openxmlformats.org/officeDocument/2006/relationships/image" Target="../media/image149.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4" Type="http://schemas.openxmlformats.org/officeDocument/2006/relationships/image" Target="../media/image155.jpeg"/><Relationship Id="rId3" Type="http://schemas.openxmlformats.org/officeDocument/2006/relationships/image" Target="../media/image154.png"/><Relationship Id="rId2" Type="http://schemas.openxmlformats.org/officeDocument/2006/relationships/image" Target="../media/image153.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157.png"/><Relationship Id="rId2" Type="http://schemas.openxmlformats.org/officeDocument/2006/relationships/image" Target="../media/image156.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5" Type="http://schemas.openxmlformats.org/officeDocument/2006/relationships/image" Target="../media/image160.jpeg"/><Relationship Id="rId4" Type="http://schemas.openxmlformats.org/officeDocument/2006/relationships/image" Target="../media/image5.jpeg"/><Relationship Id="rId3" Type="http://schemas.openxmlformats.org/officeDocument/2006/relationships/image" Target="../media/image159.png"/><Relationship Id="rId2" Type="http://schemas.openxmlformats.org/officeDocument/2006/relationships/image" Target="../media/image158.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9" Type="http://schemas.openxmlformats.org/officeDocument/2006/relationships/image" Target="../media/image167.png"/><Relationship Id="rId8" Type="http://schemas.openxmlformats.org/officeDocument/2006/relationships/image" Target="../media/image166.png"/><Relationship Id="rId7" Type="http://schemas.openxmlformats.org/officeDocument/2006/relationships/image" Target="../media/image165.jpeg"/><Relationship Id="rId6" Type="http://schemas.openxmlformats.org/officeDocument/2006/relationships/image" Target="../media/image164.png"/><Relationship Id="rId5" Type="http://schemas.openxmlformats.org/officeDocument/2006/relationships/image" Target="../media/image163.jpeg"/><Relationship Id="rId4" Type="http://schemas.openxmlformats.org/officeDocument/2006/relationships/image" Target="../media/image18.jpeg"/><Relationship Id="rId3" Type="http://schemas.openxmlformats.org/officeDocument/2006/relationships/image" Target="../media/image162.png"/><Relationship Id="rId2" Type="http://schemas.openxmlformats.org/officeDocument/2006/relationships/image" Target="../media/image161.png"/><Relationship Id="rId10" Type="http://schemas.openxmlformats.org/officeDocument/2006/relationships/image" Target="../media/image168.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7" Type="http://schemas.openxmlformats.org/officeDocument/2006/relationships/image" Target="../media/image174.png"/><Relationship Id="rId6" Type="http://schemas.openxmlformats.org/officeDocument/2006/relationships/image" Target="../media/image173.png"/><Relationship Id="rId5" Type="http://schemas.openxmlformats.org/officeDocument/2006/relationships/image" Target="../media/image172.png"/><Relationship Id="rId4" Type="http://schemas.openxmlformats.org/officeDocument/2006/relationships/image" Target="../media/image171.jpeg"/><Relationship Id="rId3" Type="http://schemas.openxmlformats.org/officeDocument/2006/relationships/image" Target="../media/image170.png"/><Relationship Id="rId2" Type="http://schemas.openxmlformats.org/officeDocument/2006/relationships/image" Target="../media/image169.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9" Type="http://schemas.openxmlformats.org/officeDocument/2006/relationships/image" Target="../media/image182.png"/><Relationship Id="rId8" Type="http://schemas.openxmlformats.org/officeDocument/2006/relationships/image" Target="../media/image181.jpeg"/><Relationship Id="rId7" Type="http://schemas.openxmlformats.org/officeDocument/2006/relationships/image" Target="../media/image180.png"/><Relationship Id="rId6" Type="http://schemas.openxmlformats.org/officeDocument/2006/relationships/image" Target="../media/image179.jpeg"/><Relationship Id="rId5" Type="http://schemas.openxmlformats.org/officeDocument/2006/relationships/image" Target="../media/image178.jpeg"/><Relationship Id="rId4" Type="http://schemas.openxmlformats.org/officeDocument/2006/relationships/image" Target="../media/image177.jpeg"/><Relationship Id="rId3" Type="http://schemas.openxmlformats.org/officeDocument/2006/relationships/image" Target="../media/image176.jpeg"/><Relationship Id="rId2" Type="http://schemas.openxmlformats.org/officeDocument/2006/relationships/image" Target="../media/image175.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6" Type="http://schemas.openxmlformats.org/officeDocument/2006/relationships/image" Target="../media/image187.png"/><Relationship Id="rId5" Type="http://schemas.openxmlformats.org/officeDocument/2006/relationships/image" Target="../media/image186.jpeg"/><Relationship Id="rId4" Type="http://schemas.openxmlformats.org/officeDocument/2006/relationships/image" Target="../media/image185.png"/><Relationship Id="rId3" Type="http://schemas.openxmlformats.org/officeDocument/2006/relationships/image" Target="../media/image184.jpeg"/><Relationship Id="rId2" Type="http://schemas.openxmlformats.org/officeDocument/2006/relationships/image" Target="../media/image183.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5" Type="http://schemas.openxmlformats.org/officeDocument/2006/relationships/image" Target="../media/image191.jpeg"/><Relationship Id="rId4" Type="http://schemas.openxmlformats.org/officeDocument/2006/relationships/image" Target="../media/image190.jpeg"/><Relationship Id="rId3" Type="http://schemas.openxmlformats.org/officeDocument/2006/relationships/image" Target="../media/image189.png"/><Relationship Id="rId2" Type="http://schemas.openxmlformats.org/officeDocument/2006/relationships/image" Target="../media/image188.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6" Type="http://schemas.openxmlformats.org/officeDocument/2006/relationships/image" Target="../media/image196.jpeg"/><Relationship Id="rId5" Type="http://schemas.openxmlformats.org/officeDocument/2006/relationships/image" Target="../media/image195.jpeg"/><Relationship Id="rId4" Type="http://schemas.openxmlformats.org/officeDocument/2006/relationships/image" Target="../media/image194.png"/><Relationship Id="rId3" Type="http://schemas.openxmlformats.org/officeDocument/2006/relationships/image" Target="../media/image193.png"/><Relationship Id="rId2" Type="http://schemas.openxmlformats.org/officeDocument/2006/relationships/image" Target="../media/image19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9" Type="http://schemas.openxmlformats.org/officeDocument/2006/relationships/slide" Target="slide56.xml"/><Relationship Id="rId8" Type="http://schemas.openxmlformats.org/officeDocument/2006/relationships/slide" Target="slide34.xml"/><Relationship Id="rId7" Type="http://schemas.openxmlformats.org/officeDocument/2006/relationships/slide" Target="slide27.xml"/><Relationship Id="rId6" Type="http://schemas.openxmlformats.org/officeDocument/2006/relationships/slide" Target="slide24.xml"/><Relationship Id="rId5" Type="http://schemas.openxmlformats.org/officeDocument/2006/relationships/slide" Target="slide48.xml"/><Relationship Id="rId4" Type="http://schemas.openxmlformats.org/officeDocument/2006/relationships/slide" Target="slide39.xml"/><Relationship Id="rId3" Type="http://schemas.openxmlformats.org/officeDocument/2006/relationships/slide" Target="slide10.xml"/><Relationship Id="rId2" Type="http://schemas.openxmlformats.org/officeDocument/2006/relationships/slide" Target="slide1.xml"/><Relationship Id="rId11" Type="http://schemas.openxmlformats.org/officeDocument/2006/relationships/image" Target="../media/image5.jpeg"/><Relationship Id="rId10" Type="http://schemas.openxmlformats.org/officeDocument/2006/relationships/slide" Target="slide58.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5" Type="http://schemas.openxmlformats.org/officeDocument/2006/relationships/image" Target="../media/image199.png"/><Relationship Id="rId4" Type="http://schemas.openxmlformats.org/officeDocument/2006/relationships/image" Target="../media/image198.png"/><Relationship Id="rId3" Type="http://schemas.openxmlformats.org/officeDocument/2006/relationships/image" Target="../media/image197.pn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6" Type="http://schemas.openxmlformats.org/officeDocument/2006/relationships/image" Target="../media/image203.png"/><Relationship Id="rId5" Type="http://schemas.openxmlformats.org/officeDocument/2006/relationships/image" Target="../media/image202.png"/><Relationship Id="rId4" Type="http://schemas.openxmlformats.org/officeDocument/2006/relationships/image" Target="../media/image201.png"/><Relationship Id="rId3" Type="http://schemas.openxmlformats.org/officeDocument/2006/relationships/image" Target="../media/image18.jpeg"/><Relationship Id="rId2" Type="http://schemas.openxmlformats.org/officeDocument/2006/relationships/image" Target="../media/image200.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5" Type="http://schemas.openxmlformats.org/officeDocument/2006/relationships/image" Target="../media/image207.png"/><Relationship Id="rId4" Type="http://schemas.openxmlformats.org/officeDocument/2006/relationships/image" Target="../media/image206.jpeg"/><Relationship Id="rId3" Type="http://schemas.openxmlformats.org/officeDocument/2006/relationships/image" Target="../media/image205.jpeg"/><Relationship Id="rId2" Type="http://schemas.openxmlformats.org/officeDocument/2006/relationships/image" Target="../media/image204.jpe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4" Type="http://schemas.openxmlformats.org/officeDocument/2006/relationships/image" Target="../media/image210.jpeg"/><Relationship Id="rId3" Type="http://schemas.openxmlformats.org/officeDocument/2006/relationships/image" Target="../media/image209.png"/><Relationship Id="rId2" Type="http://schemas.openxmlformats.org/officeDocument/2006/relationships/image" Target="../media/image208.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4" Type="http://schemas.openxmlformats.org/officeDocument/2006/relationships/image" Target="../media/image213.png"/><Relationship Id="rId3" Type="http://schemas.openxmlformats.org/officeDocument/2006/relationships/image" Target="../media/image212.png"/><Relationship Id="rId2" Type="http://schemas.openxmlformats.org/officeDocument/2006/relationships/image" Target="../media/image211.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7" Type="http://schemas.openxmlformats.org/officeDocument/2006/relationships/image" Target="../media/image219.jpeg"/><Relationship Id="rId6" Type="http://schemas.openxmlformats.org/officeDocument/2006/relationships/image" Target="../media/image218.png"/><Relationship Id="rId5" Type="http://schemas.openxmlformats.org/officeDocument/2006/relationships/image" Target="../media/image217.jpeg"/><Relationship Id="rId4" Type="http://schemas.openxmlformats.org/officeDocument/2006/relationships/image" Target="../media/image216.png"/><Relationship Id="rId3" Type="http://schemas.openxmlformats.org/officeDocument/2006/relationships/image" Target="../media/image215.png"/><Relationship Id="rId2" Type="http://schemas.openxmlformats.org/officeDocument/2006/relationships/image" Target="../media/image214.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5" Type="http://schemas.openxmlformats.org/officeDocument/2006/relationships/image" Target="../media/image223.png"/><Relationship Id="rId4" Type="http://schemas.openxmlformats.org/officeDocument/2006/relationships/image" Target="../media/image222.png"/><Relationship Id="rId3" Type="http://schemas.openxmlformats.org/officeDocument/2006/relationships/image" Target="../media/image221.jpeg"/><Relationship Id="rId2" Type="http://schemas.openxmlformats.org/officeDocument/2006/relationships/image" Target="../media/image220.jpe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225.jpeg"/><Relationship Id="rId2" Type="http://schemas.openxmlformats.org/officeDocument/2006/relationships/image" Target="../media/image224.jpe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4" Type="http://schemas.openxmlformats.org/officeDocument/2006/relationships/image" Target="../media/image228.png"/><Relationship Id="rId3" Type="http://schemas.openxmlformats.org/officeDocument/2006/relationships/image" Target="../media/image227.png"/><Relationship Id="rId2" Type="http://schemas.openxmlformats.org/officeDocument/2006/relationships/image" Target="../media/image226.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8" Type="http://schemas.openxmlformats.org/officeDocument/2006/relationships/image" Target="../media/image235.png"/><Relationship Id="rId7" Type="http://schemas.openxmlformats.org/officeDocument/2006/relationships/image" Target="../media/image234.png"/><Relationship Id="rId6" Type="http://schemas.openxmlformats.org/officeDocument/2006/relationships/image" Target="../media/image233.png"/><Relationship Id="rId5" Type="http://schemas.openxmlformats.org/officeDocument/2006/relationships/image" Target="../media/image232.jpeg"/><Relationship Id="rId4" Type="http://schemas.openxmlformats.org/officeDocument/2006/relationships/image" Target="../media/image231.png"/><Relationship Id="rId3" Type="http://schemas.openxmlformats.org/officeDocument/2006/relationships/image" Target="../media/image230.jpeg"/><Relationship Id="rId2" Type="http://schemas.openxmlformats.org/officeDocument/2006/relationships/image" Target="../media/image229.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8" Type="http://schemas.openxmlformats.org/officeDocument/2006/relationships/image" Target="../media/image241.jpeg"/><Relationship Id="rId7" Type="http://schemas.openxmlformats.org/officeDocument/2006/relationships/image" Target="../media/image240.png"/><Relationship Id="rId6" Type="http://schemas.openxmlformats.org/officeDocument/2006/relationships/image" Target="../media/image239.jpeg"/><Relationship Id="rId5" Type="http://schemas.openxmlformats.org/officeDocument/2006/relationships/image" Target="../media/image238.jpeg"/><Relationship Id="rId4" Type="http://schemas.openxmlformats.org/officeDocument/2006/relationships/image" Target="../media/image237.jpeg"/><Relationship Id="rId3" Type="http://schemas.openxmlformats.org/officeDocument/2006/relationships/image" Target="../media/image236.jpeg"/><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8" Type="http://schemas.openxmlformats.org/officeDocument/2006/relationships/image" Target="../media/image248.png"/><Relationship Id="rId7" Type="http://schemas.openxmlformats.org/officeDocument/2006/relationships/image" Target="../media/image247.jpeg"/><Relationship Id="rId6" Type="http://schemas.openxmlformats.org/officeDocument/2006/relationships/image" Target="../media/image246.png"/><Relationship Id="rId5" Type="http://schemas.openxmlformats.org/officeDocument/2006/relationships/image" Target="../media/image245.jpeg"/><Relationship Id="rId4" Type="http://schemas.openxmlformats.org/officeDocument/2006/relationships/image" Target="../media/image244.jpeg"/><Relationship Id="rId3" Type="http://schemas.openxmlformats.org/officeDocument/2006/relationships/image" Target="../media/image243.png"/><Relationship Id="rId2" Type="http://schemas.openxmlformats.org/officeDocument/2006/relationships/image" Target="../media/image242.jpe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6" Type="http://schemas.openxmlformats.org/officeDocument/2006/relationships/image" Target="../media/image253.png"/><Relationship Id="rId5" Type="http://schemas.openxmlformats.org/officeDocument/2006/relationships/image" Target="../media/image252.jpeg"/><Relationship Id="rId4" Type="http://schemas.openxmlformats.org/officeDocument/2006/relationships/image" Target="../media/image251.png"/><Relationship Id="rId3" Type="http://schemas.openxmlformats.org/officeDocument/2006/relationships/image" Target="../media/image250.jpeg"/><Relationship Id="rId2" Type="http://schemas.openxmlformats.org/officeDocument/2006/relationships/image" Target="../media/image249.pn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image" Target="../media/image255.png"/><Relationship Id="rId2" Type="http://schemas.openxmlformats.org/officeDocument/2006/relationships/image" Target="../media/image254.pn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9" Type="http://schemas.openxmlformats.org/officeDocument/2006/relationships/image" Target="../media/image262.png"/><Relationship Id="rId8" Type="http://schemas.openxmlformats.org/officeDocument/2006/relationships/image" Target="../media/image261.jpeg"/><Relationship Id="rId7" Type="http://schemas.openxmlformats.org/officeDocument/2006/relationships/image" Target="../media/image260.jpeg"/><Relationship Id="rId6" Type="http://schemas.openxmlformats.org/officeDocument/2006/relationships/image" Target="../media/image259.jpeg"/><Relationship Id="rId5" Type="http://schemas.openxmlformats.org/officeDocument/2006/relationships/image" Target="../media/image258.jpeg"/><Relationship Id="rId4" Type="http://schemas.openxmlformats.org/officeDocument/2006/relationships/image" Target="../media/image257.jpeg"/><Relationship Id="rId3" Type="http://schemas.openxmlformats.org/officeDocument/2006/relationships/image" Target="../media/image256.jpeg"/><Relationship Id="rId2" Type="http://schemas.openxmlformats.org/officeDocument/2006/relationships/image" Target="../media/image18.jpeg"/><Relationship Id="rId11" Type="http://schemas.openxmlformats.org/officeDocument/2006/relationships/image" Target="../media/image264.jpeg"/><Relationship Id="rId10" Type="http://schemas.openxmlformats.org/officeDocument/2006/relationships/image" Target="../media/image263.png"/><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6" Type="http://schemas.openxmlformats.org/officeDocument/2006/relationships/image" Target="../media/image269.jpeg"/><Relationship Id="rId5" Type="http://schemas.openxmlformats.org/officeDocument/2006/relationships/image" Target="../media/image268.png"/><Relationship Id="rId4" Type="http://schemas.openxmlformats.org/officeDocument/2006/relationships/image" Target="../media/image267.png"/><Relationship Id="rId3" Type="http://schemas.openxmlformats.org/officeDocument/2006/relationships/image" Target="../media/image266.png"/><Relationship Id="rId2" Type="http://schemas.openxmlformats.org/officeDocument/2006/relationships/image" Target="../media/image265.pn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image" Target="../media/image270.pn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9" Type="http://schemas.openxmlformats.org/officeDocument/2006/relationships/image" Target="../media/image277.png"/><Relationship Id="rId8" Type="http://schemas.openxmlformats.org/officeDocument/2006/relationships/image" Target="../media/image276.jpeg"/><Relationship Id="rId7" Type="http://schemas.openxmlformats.org/officeDocument/2006/relationships/image" Target="../media/image275.jpeg"/><Relationship Id="rId6" Type="http://schemas.openxmlformats.org/officeDocument/2006/relationships/image" Target="../media/image274.jpeg"/><Relationship Id="rId5" Type="http://schemas.openxmlformats.org/officeDocument/2006/relationships/image" Target="../media/image273.png"/><Relationship Id="rId4" Type="http://schemas.openxmlformats.org/officeDocument/2006/relationships/image" Target="../media/image272.png"/><Relationship Id="rId3" Type="http://schemas.openxmlformats.org/officeDocument/2006/relationships/image" Target="../media/image18.jpeg"/><Relationship Id="rId2" Type="http://schemas.openxmlformats.org/officeDocument/2006/relationships/image" Target="../media/image271.png"/><Relationship Id="rId13" Type="http://schemas.openxmlformats.org/officeDocument/2006/relationships/image" Target="../media/image281.png"/><Relationship Id="rId12" Type="http://schemas.openxmlformats.org/officeDocument/2006/relationships/image" Target="../media/image280.png"/><Relationship Id="rId11" Type="http://schemas.openxmlformats.org/officeDocument/2006/relationships/image" Target="../media/image279.jpeg"/><Relationship Id="rId10" Type="http://schemas.openxmlformats.org/officeDocument/2006/relationships/image" Target="../media/image278.png"/><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9" Type="http://schemas.openxmlformats.org/officeDocument/2006/relationships/image" Target="../media/image289.jpeg"/><Relationship Id="rId8" Type="http://schemas.openxmlformats.org/officeDocument/2006/relationships/image" Target="../media/image288.jpeg"/><Relationship Id="rId7" Type="http://schemas.openxmlformats.org/officeDocument/2006/relationships/image" Target="../media/image287.jpeg"/><Relationship Id="rId6" Type="http://schemas.openxmlformats.org/officeDocument/2006/relationships/image" Target="../media/image286.png"/><Relationship Id="rId5" Type="http://schemas.openxmlformats.org/officeDocument/2006/relationships/image" Target="../media/image285.jpeg"/><Relationship Id="rId4" Type="http://schemas.openxmlformats.org/officeDocument/2006/relationships/image" Target="../media/image284.png"/><Relationship Id="rId3" Type="http://schemas.openxmlformats.org/officeDocument/2006/relationships/image" Target="../media/image283.png"/><Relationship Id="rId2" Type="http://schemas.openxmlformats.org/officeDocument/2006/relationships/image" Target="../media/image282.png"/><Relationship Id="rId10" Type="http://schemas.openxmlformats.org/officeDocument/2006/relationships/image" Target="../media/image290.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9" Type="http://schemas.openxmlformats.org/officeDocument/2006/relationships/image" Target="../media/image12.jpeg"/><Relationship Id="rId8" Type="http://schemas.openxmlformats.org/officeDocument/2006/relationships/image" Target="../media/image11.png"/><Relationship Id="rId7" Type="http://schemas.openxmlformats.org/officeDocument/2006/relationships/image" Target="../media/image10.png"/><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jpeg"/><Relationship Id="rId3" Type="http://schemas.openxmlformats.org/officeDocument/2006/relationships/image" Target="../media/image5.jpeg"/><Relationship Id="rId2" Type="http://schemas.openxmlformats.org/officeDocument/2006/relationships/image" Target="../media/image6.png"/><Relationship Id="rId11" Type="http://schemas.openxmlformats.org/officeDocument/2006/relationships/image" Target="../media/image14.png"/><Relationship Id="rId10" Type="http://schemas.openxmlformats.org/officeDocument/2006/relationships/image" Target="../media/image13.png"/><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7" Type="http://schemas.openxmlformats.org/officeDocument/2006/relationships/image" Target="../media/image20.png"/><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17.png"/><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jpeg"/><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8" Type="http://schemas.openxmlformats.org/officeDocument/2006/relationships/image" Target="../media/image31.jpeg"/><Relationship Id="rId7" Type="http://schemas.openxmlformats.org/officeDocument/2006/relationships/image" Target="../media/image30.jpeg"/><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27.jpeg"/><Relationship Id="rId3" Type="http://schemas.openxmlformats.org/officeDocument/2006/relationships/image" Target="../media/image26.jpeg"/><Relationship Id="rId2" Type="http://schemas.openxmlformats.org/officeDocument/2006/relationships/image" Target="../media/image18.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 name="textbox 1"/>
          <p:cNvSpPr/>
          <p:nvPr/>
        </p:nvSpPr>
        <p:spPr>
          <a:xfrm>
            <a:off x="2158532" y="3818395"/>
            <a:ext cx="2786379" cy="1666875"/>
          </a:xfrm>
          <a:prstGeom prst="rect">
            <a:avLst/>
          </a:prstGeom>
        </p:spPr>
        <p:txBody>
          <a:bodyPr vert="horz" wrap="square" lIns="0" tIns="0" rIns="0" bIns="0"/>
          <a:lstStyle/>
          <a:p>
            <a:pPr algn="l" rtl="0" eaLnBrk="0">
              <a:lnSpc>
                <a:spcPct val="87349"/>
              </a:lnSpc>
              <a:tabLst/>
            </a:pPr>
            <a:endParaRPr lang="Arial" altLang="Arial" sz="100" dirty="0"/>
          </a:p>
          <a:p>
            <a:pPr marL="12700" algn="l" rtl="0" eaLnBrk="0">
              <a:lnSpc>
                <a:spcPct val="96000"/>
              </a:lnSpc>
              <a:tabLst/>
            </a:pPr>
            <a:r>
              <a:rPr sz="1400" spc="-20" dirty="0">
                <a:solidFill>
                  <a:srgbClr val="231F20">
                    <a:alpha val="100000"/>
                  </a:srgbClr>
                </a:solidFill>
                <a:latin typeface="Microsoft YaHei"/>
                <a:ea typeface="Microsoft YaHei"/>
                <a:cs typeface="Microsoft YaHei"/>
              </a:rPr>
              <a:t>主</a:t>
            </a:r>
            <a:r>
              <a:rPr sz="1400" spc="-20" dirty="0">
                <a:solidFill>
                  <a:srgbClr val="231F20">
                    <a:alpha val="100000"/>
                  </a:srgbClr>
                </a:solidFill>
                <a:latin typeface="Microsoft YaHei"/>
                <a:ea typeface="Microsoft YaHei"/>
                <a:cs typeface="Microsoft YaHei"/>
              </a:rPr>
              <a:t>    </a:t>
            </a:r>
            <a:r>
              <a:rPr sz="1400" spc="-20" dirty="0">
                <a:solidFill>
                  <a:srgbClr val="231F20">
                    <a:alpha val="100000"/>
                  </a:srgbClr>
                </a:solidFill>
                <a:latin typeface="Microsoft YaHei"/>
                <a:ea typeface="Microsoft YaHei"/>
                <a:cs typeface="Microsoft YaHei"/>
              </a:rPr>
              <a:t>编</a:t>
            </a:r>
            <a:r>
              <a:rPr sz="1400" spc="0" dirty="0">
                <a:solidFill>
                  <a:srgbClr val="231F20">
                    <a:alpha val="100000"/>
                  </a:srgbClr>
                </a:solidFill>
                <a:latin typeface="Microsoft YaHei"/>
                <a:ea typeface="Microsoft YaHei"/>
                <a:cs typeface="Microsoft YaHei"/>
              </a:rPr>
              <a:t> </a:t>
            </a:r>
            <a:r>
              <a:rPr sz="1400" spc="0" dirty="0">
                <a:solidFill>
                  <a:srgbClr val="231F20">
                    <a:alpha val="100000"/>
                  </a:srgbClr>
                </a:solidFill>
                <a:latin typeface="KaiTi"/>
                <a:ea typeface="KaiTi"/>
                <a:cs typeface="KaiTi"/>
              </a:rPr>
              <a:t>：丁桂凤</a:t>
            </a:r>
            <a:endParaRPr lang="KaiTi" altLang="KaiTi" sz="1400" dirty="0"/>
          </a:p>
          <a:p>
            <a:pPr marL="30988" algn="l" rtl="0" eaLnBrk="0">
              <a:lnSpc>
                <a:spcPct val="96000"/>
              </a:lnSpc>
              <a:spcBef>
                <a:spcPts val="871"/>
              </a:spcBef>
              <a:tabLst/>
            </a:pPr>
            <a:r>
              <a:rPr sz="1400" spc="-20" dirty="0">
                <a:solidFill>
                  <a:srgbClr val="231F20">
                    <a:alpha val="100000"/>
                  </a:srgbClr>
                </a:solidFill>
                <a:latin typeface="Microsoft YaHei"/>
                <a:ea typeface="Microsoft YaHei"/>
                <a:cs typeface="Microsoft YaHei"/>
              </a:rPr>
              <a:t>副</a:t>
            </a:r>
            <a:r>
              <a:rPr sz="1400" spc="-20" dirty="0">
                <a:solidFill>
                  <a:srgbClr val="231F20">
                    <a:alpha val="100000"/>
                  </a:srgbClr>
                </a:solidFill>
                <a:latin typeface="Microsoft YaHei"/>
                <a:ea typeface="Microsoft YaHei"/>
                <a:cs typeface="Microsoft YaHei"/>
              </a:rPr>
              <a:t> </a:t>
            </a:r>
            <a:r>
              <a:rPr sz="1400" spc="-20" dirty="0">
                <a:solidFill>
                  <a:srgbClr val="231F20">
                    <a:alpha val="100000"/>
                  </a:srgbClr>
                </a:solidFill>
                <a:latin typeface="Microsoft YaHei"/>
                <a:ea typeface="Microsoft YaHei"/>
                <a:cs typeface="Microsoft YaHei"/>
              </a:rPr>
              <a:t>主</a:t>
            </a:r>
            <a:r>
              <a:rPr sz="1400" spc="-20" dirty="0">
                <a:solidFill>
                  <a:srgbClr val="231F20">
                    <a:alpha val="100000"/>
                  </a:srgbClr>
                </a:solidFill>
                <a:latin typeface="Microsoft YaHei"/>
                <a:ea typeface="Microsoft YaHei"/>
                <a:cs typeface="Microsoft YaHei"/>
              </a:rPr>
              <a:t> </a:t>
            </a:r>
            <a:r>
              <a:rPr sz="1400" spc="-20" dirty="0">
                <a:solidFill>
                  <a:srgbClr val="231F20">
                    <a:alpha val="100000"/>
                  </a:srgbClr>
                </a:solidFill>
                <a:latin typeface="Microsoft YaHei"/>
                <a:ea typeface="Microsoft YaHei"/>
                <a:cs typeface="Microsoft YaHei"/>
              </a:rPr>
              <a:t>编</a:t>
            </a:r>
            <a:r>
              <a:rPr sz="1400" spc="-20" dirty="0">
                <a:solidFill>
                  <a:srgbClr val="231F20">
                    <a:alpha val="100000"/>
                  </a:srgbClr>
                </a:solidFill>
                <a:latin typeface="KaiTi"/>
                <a:ea typeface="KaiTi"/>
                <a:cs typeface="KaiTi"/>
              </a:rPr>
              <a:t>：杜一菲</a:t>
            </a:r>
            <a:r>
              <a:rPr sz="1400" spc="-20" dirty="0">
                <a:solidFill>
                  <a:srgbClr val="231F20">
                    <a:alpha val="100000"/>
                  </a:srgbClr>
                </a:solidFill>
                <a:latin typeface="KaiTi"/>
                <a:ea typeface="KaiTi"/>
                <a:cs typeface="KaiTi"/>
              </a:rPr>
              <a:t>  </a:t>
            </a:r>
            <a:r>
              <a:rPr sz="1400" spc="-10" dirty="0">
                <a:solidFill>
                  <a:srgbClr val="231F20">
                    <a:alpha val="100000"/>
                  </a:srgbClr>
                </a:solidFill>
                <a:latin typeface="KaiTi"/>
                <a:ea typeface="KaiTi"/>
                <a:cs typeface="KaiTi"/>
              </a:rPr>
              <a:t>王</a:t>
            </a:r>
            <a:r>
              <a:rPr sz="1400" spc="0" dirty="0">
                <a:solidFill>
                  <a:srgbClr val="231F20">
                    <a:alpha val="100000"/>
                  </a:srgbClr>
                </a:solidFill>
                <a:latin typeface="KaiTi"/>
                <a:ea typeface="KaiTi"/>
                <a:cs typeface="KaiTi"/>
              </a:rPr>
              <a:t>秀华</a:t>
            </a:r>
            <a:r>
              <a:rPr sz="1400" spc="0" dirty="0">
                <a:solidFill>
                  <a:srgbClr val="231F20">
                    <a:alpha val="100000"/>
                  </a:srgbClr>
                </a:solidFill>
                <a:latin typeface="KaiTi"/>
                <a:ea typeface="KaiTi"/>
                <a:cs typeface="KaiTi"/>
              </a:rPr>
              <a:t>  </a:t>
            </a:r>
            <a:r>
              <a:rPr sz="1400" spc="0" dirty="0">
                <a:solidFill>
                  <a:srgbClr val="231F20">
                    <a:alpha val="100000"/>
                  </a:srgbClr>
                </a:solidFill>
                <a:latin typeface="KaiTi"/>
                <a:ea typeface="KaiTi"/>
                <a:cs typeface="KaiTi"/>
              </a:rPr>
              <a:t>罗景莉</a:t>
            </a:r>
            <a:endParaRPr lang="KaiTi" altLang="KaiTi" sz="1400" dirty="0"/>
          </a:p>
          <a:p>
            <a:pPr algn="r" rtl="0" eaLnBrk="0">
              <a:lnSpc>
                <a:spcPct val="97000"/>
              </a:lnSpc>
              <a:spcBef>
                <a:spcPts val="544"/>
              </a:spcBef>
              <a:tabLst/>
            </a:pPr>
            <a:r>
              <a:rPr sz="1400" spc="-10" dirty="0">
                <a:solidFill>
                  <a:srgbClr val="231F20">
                    <a:alpha val="100000"/>
                  </a:srgbClr>
                </a:solidFill>
                <a:latin typeface="KaiTi"/>
                <a:ea typeface="KaiTi"/>
                <a:cs typeface="KaiTi"/>
              </a:rPr>
              <a:t>路宏建</a:t>
            </a:r>
            <a:r>
              <a:rPr sz="1400" spc="-10" dirty="0">
                <a:solidFill>
                  <a:srgbClr val="231F20">
                    <a:alpha val="100000"/>
                  </a:srgbClr>
                </a:solidFill>
                <a:latin typeface="KaiTi"/>
                <a:ea typeface="KaiTi"/>
                <a:cs typeface="KaiTi"/>
              </a:rPr>
              <a:t>  </a:t>
            </a:r>
            <a:r>
              <a:rPr sz="1400" spc="-10" dirty="0">
                <a:solidFill>
                  <a:srgbClr val="231F20">
                    <a:alpha val="100000"/>
                  </a:srgbClr>
                </a:solidFill>
                <a:latin typeface="KaiTi"/>
                <a:ea typeface="KaiTi"/>
                <a:cs typeface="KaiTi"/>
              </a:rPr>
              <a:t>韩</a:t>
            </a:r>
            <a:r>
              <a:rPr sz="1400" spc="0" dirty="0">
                <a:solidFill>
                  <a:srgbClr val="231F20">
                    <a:alpha val="100000"/>
                  </a:srgbClr>
                </a:solidFill>
                <a:latin typeface="KaiTi"/>
                <a:ea typeface="KaiTi"/>
                <a:cs typeface="KaiTi"/>
              </a:rPr>
              <a:t>建霞</a:t>
            </a:r>
            <a:r>
              <a:rPr sz="1400" spc="0" dirty="0">
                <a:solidFill>
                  <a:srgbClr val="231F20">
                    <a:alpha val="100000"/>
                  </a:srgbClr>
                </a:solidFill>
                <a:latin typeface="KaiTi"/>
                <a:ea typeface="KaiTi"/>
                <a:cs typeface="KaiTi"/>
              </a:rPr>
              <a:t>  </a:t>
            </a:r>
            <a:r>
              <a:rPr sz="1400" spc="0" dirty="0">
                <a:solidFill>
                  <a:srgbClr val="231F20">
                    <a:alpha val="100000"/>
                  </a:srgbClr>
                </a:solidFill>
                <a:latin typeface="KaiTi"/>
                <a:ea typeface="KaiTi"/>
                <a:cs typeface="KaiTi"/>
              </a:rPr>
              <a:t>张贵山</a:t>
            </a:r>
            <a:endParaRPr lang="KaiTi" altLang="KaiTi" sz="1400" dirty="0"/>
          </a:p>
          <a:p>
            <a:pPr marL="13249" algn="l" rtl="0" eaLnBrk="0">
              <a:lnSpc>
                <a:spcPct val="96000"/>
              </a:lnSpc>
              <a:spcBef>
                <a:spcPts val="606"/>
              </a:spcBef>
              <a:tabLst/>
            </a:pPr>
            <a:r>
              <a:rPr sz="1400" spc="20" dirty="0">
                <a:solidFill>
                  <a:srgbClr val="231F20">
                    <a:alpha val="100000"/>
                  </a:srgbClr>
                </a:solidFill>
                <a:latin typeface="Microsoft YaHei"/>
                <a:ea typeface="Microsoft YaHei"/>
                <a:cs typeface="Microsoft YaHei"/>
              </a:rPr>
              <a:t>参</a:t>
            </a:r>
            <a:r>
              <a:rPr sz="1400" spc="20" dirty="0">
                <a:solidFill>
                  <a:srgbClr val="231F20">
                    <a:alpha val="100000"/>
                  </a:srgbClr>
                </a:solidFill>
                <a:latin typeface="Microsoft YaHei"/>
                <a:ea typeface="Microsoft YaHei"/>
                <a:cs typeface="Microsoft YaHei"/>
              </a:rPr>
              <a:t>    </a:t>
            </a:r>
            <a:r>
              <a:rPr sz="1400" spc="20" dirty="0">
                <a:solidFill>
                  <a:srgbClr val="231F20">
                    <a:alpha val="100000"/>
                  </a:srgbClr>
                </a:solidFill>
                <a:latin typeface="Microsoft YaHei"/>
                <a:ea typeface="Microsoft YaHei"/>
                <a:cs typeface="Microsoft YaHei"/>
              </a:rPr>
              <a:t>编</a:t>
            </a:r>
            <a:r>
              <a:rPr sz="1400" spc="20" dirty="0">
                <a:solidFill>
                  <a:srgbClr val="231F20">
                    <a:alpha val="100000"/>
                  </a:srgbClr>
                </a:solidFill>
                <a:latin typeface="KaiTi"/>
                <a:ea typeface="KaiTi"/>
                <a:cs typeface="KaiTi"/>
              </a:rPr>
              <a:t>：尹静静</a:t>
            </a:r>
            <a:r>
              <a:rPr sz="1400" spc="20" dirty="0">
                <a:solidFill>
                  <a:srgbClr val="231F20">
                    <a:alpha val="100000"/>
                  </a:srgbClr>
                </a:solidFill>
                <a:latin typeface="KaiTi"/>
                <a:ea typeface="KaiTi"/>
                <a:cs typeface="KaiTi"/>
              </a:rPr>
              <a:t>  </a:t>
            </a:r>
            <a:r>
              <a:rPr sz="1400" spc="20" dirty="0">
                <a:solidFill>
                  <a:srgbClr val="231F20">
                    <a:alpha val="100000"/>
                  </a:srgbClr>
                </a:solidFill>
                <a:latin typeface="KaiTi"/>
                <a:ea typeface="KaiTi"/>
                <a:cs typeface="KaiTi"/>
              </a:rPr>
              <a:t>申</a:t>
            </a:r>
            <a:r>
              <a:rPr sz="1400" spc="20" dirty="0">
                <a:solidFill>
                  <a:srgbClr val="231F20">
                    <a:alpha val="100000"/>
                  </a:srgbClr>
                </a:solidFill>
                <a:latin typeface="KaiTi"/>
                <a:ea typeface="KaiTi"/>
                <a:cs typeface="KaiTi"/>
              </a:rPr>
              <a:t>  </a:t>
            </a:r>
            <a:r>
              <a:rPr sz="1400" spc="20" dirty="0">
                <a:solidFill>
                  <a:srgbClr val="231F20">
                    <a:alpha val="100000"/>
                  </a:srgbClr>
                </a:solidFill>
                <a:latin typeface="KaiTi"/>
                <a:ea typeface="KaiTi"/>
                <a:cs typeface="KaiTi"/>
              </a:rPr>
              <a:t>佳</a:t>
            </a:r>
            <a:r>
              <a:rPr sz="1400" spc="20" dirty="0">
                <a:solidFill>
                  <a:srgbClr val="231F20">
                    <a:alpha val="100000"/>
                  </a:srgbClr>
                </a:solidFill>
                <a:latin typeface="KaiTi"/>
                <a:ea typeface="KaiTi"/>
                <a:cs typeface="KaiTi"/>
              </a:rPr>
              <a:t>  </a:t>
            </a:r>
            <a:r>
              <a:rPr sz="1400" spc="0" dirty="0">
                <a:solidFill>
                  <a:srgbClr val="231F20">
                    <a:alpha val="100000"/>
                  </a:srgbClr>
                </a:solidFill>
                <a:latin typeface="KaiTi"/>
                <a:ea typeface="KaiTi"/>
                <a:cs typeface="KaiTi"/>
              </a:rPr>
              <a:t>李晓絮</a:t>
            </a:r>
            <a:endParaRPr lang="KaiTi" altLang="KaiTi" sz="1400" dirty="0"/>
          </a:p>
          <a:p>
            <a:pPr algn="r" rtl="0" eaLnBrk="0">
              <a:lnSpc>
                <a:spcPct val="96000"/>
              </a:lnSpc>
              <a:spcBef>
                <a:spcPts val="766"/>
              </a:spcBef>
              <a:tabLst/>
            </a:pPr>
            <a:r>
              <a:rPr sz="1400" spc="10" dirty="0">
                <a:solidFill>
                  <a:srgbClr val="231F20">
                    <a:alpha val="100000"/>
                  </a:srgbClr>
                </a:solidFill>
                <a:latin typeface="KaiTi"/>
                <a:ea typeface="KaiTi"/>
                <a:cs typeface="KaiTi"/>
              </a:rPr>
              <a:t>霍广英</a:t>
            </a:r>
            <a:r>
              <a:rPr sz="1400" spc="10" dirty="0">
                <a:solidFill>
                  <a:srgbClr val="231F20">
                    <a:alpha val="100000"/>
                  </a:srgbClr>
                </a:solidFill>
                <a:latin typeface="KaiTi"/>
                <a:ea typeface="KaiTi"/>
                <a:cs typeface="KaiTi"/>
              </a:rPr>
              <a:t>  </a:t>
            </a:r>
            <a:r>
              <a:rPr sz="1400" spc="10" dirty="0">
                <a:solidFill>
                  <a:srgbClr val="231F20">
                    <a:alpha val="100000"/>
                  </a:srgbClr>
                </a:solidFill>
                <a:latin typeface="KaiTi"/>
                <a:ea typeface="KaiTi"/>
                <a:cs typeface="KaiTi"/>
              </a:rPr>
              <a:t>常</a:t>
            </a:r>
            <a:r>
              <a:rPr sz="1400" spc="0" dirty="0">
                <a:solidFill>
                  <a:srgbClr val="231F20">
                    <a:alpha val="100000"/>
                  </a:srgbClr>
                </a:solidFill>
                <a:latin typeface="KaiTi"/>
                <a:ea typeface="KaiTi"/>
                <a:cs typeface="KaiTi"/>
              </a:rPr>
              <a:t>志华</a:t>
            </a:r>
            <a:r>
              <a:rPr sz="1400" spc="0" dirty="0">
                <a:solidFill>
                  <a:srgbClr val="231F20">
                    <a:alpha val="100000"/>
                  </a:srgbClr>
                </a:solidFill>
                <a:latin typeface="KaiTi"/>
                <a:ea typeface="KaiTi"/>
                <a:cs typeface="KaiTi"/>
              </a:rPr>
              <a:t>  </a:t>
            </a:r>
            <a:r>
              <a:rPr sz="1400" spc="0" dirty="0">
                <a:solidFill>
                  <a:srgbClr val="231F20">
                    <a:alpha val="100000"/>
                  </a:srgbClr>
                </a:solidFill>
                <a:latin typeface="KaiTi"/>
                <a:ea typeface="KaiTi"/>
                <a:cs typeface="KaiTi"/>
              </a:rPr>
              <a:t>詹</a:t>
            </a:r>
            <a:r>
              <a:rPr sz="1400" spc="0" dirty="0">
                <a:solidFill>
                  <a:srgbClr val="231F20">
                    <a:alpha val="100000"/>
                  </a:srgbClr>
                </a:solidFill>
                <a:latin typeface="KaiTi"/>
                <a:ea typeface="KaiTi"/>
                <a:cs typeface="KaiTi"/>
              </a:rPr>
              <a:t>  </a:t>
            </a:r>
            <a:r>
              <a:rPr sz="1400" spc="0" dirty="0">
                <a:solidFill>
                  <a:srgbClr val="231F20">
                    <a:alpha val="100000"/>
                  </a:srgbClr>
                </a:solidFill>
                <a:latin typeface="KaiTi"/>
                <a:ea typeface="KaiTi"/>
                <a:cs typeface="KaiTi"/>
              </a:rPr>
              <a:t>凯</a:t>
            </a:r>
            <a:endParaRPr lang="KaiTi" altLang="KaiTi" sz="1400" dirty="0"/>
          </a:p>
          <a:p>
            <a:pPr algn="l" rtl="0" eaLnBrk="0">
              <a:lnSpc>
                <a:spcPct val="117000"/>
              </a:lnSpc>
              <a:tabLst/>
            </a:pPr>
            <a:endParaRPr lang="Arial" altLang="Arial" sz="300" dirty="0"/>
          </a:p>
          <a:p>
            <a:pPr algn="r" rtl="0" eaLnBrk="0">
              <a:lnSpc>
                <a:spcPct val="97000"/>
              </a:lnSpc>
              <a:tabLst/>
            </a:pPr>
            <a:r>
              <a:rPr sz="1400" spc="-10" dirty="0">
                <a:solidFill>
                  <a:srgbClr val="231F20">
                    <a:alpha val="100000"/>
                  </a:srgbClr>
                </a:solidFill>
                <a:latin typeface="KaiTi"/>
                <a:ea typeface="KaiTi"/>
                <a:cs typeface="KaiTi"/>
              </a:rPr>
              <a:t>黄</a:t>
            </a:r>
            <a:r>
              <a:rPr sz="1400" spc="-10" dirty="0">
                <a:solidFill>
                  <a:srgbClr val="231F20">
                    <a:alpha val="100000"/>
                  </a:srgbClr>
                </a:solidFill>
                <a:latin typeface="KaiTi"/>
                <a:ea typeface="KaiTi"/>
                <a:cs typeface="KaiTi"/>
              </a:rPr>
              <a:t>  </a:t>
            </a:r>
            <a:r>
              <a:rPr sz="1400" spc="-10" dirty="0">
                <a:solidFill>
                  <a:srgbClr val="231F20">
                    <a:alpha val="100000"/>
                  </a:srgbClr>
                </a:solidFill>
                <a:latin typeface="KaiTi"/>
                <a:ea typeface="KaiTi"/>
                <a:cs typeface="KaiTi"/>
              </a:rPr>
              <a:t>辉</a:t>
            </a:r>
            <a:r>
              <a:rPr sz="1400" spc="-10" dirty="0">
                <a:solidFill>
                  <a:srgbClr val="231F20">
                    <a:alpha val="100000"/>
                  </a:srgbClr>
                </a:solidFill>
                <a:latin typeface="KaiTi"/>
                <a:ea typeface="KaiTi"/>
                <a:cs typeface="KaiTi"/>
              </a:rPr>
              <a:t>  </a:t>
            </a:r>
            <a:r>
              <a:rPr sz="1400" spc="-10" dirty="0">
                <a:solidFill>
                  <a:srgbClr val="231F20">
                    <a:alpha val="100000"/>
                  </a:srgbClr>
                </a:solidFill>
                <a:latin typeface="KaiTi"/>
                <a:ea typeface="KaiTi"/>
                <a:cs typeface="KaiTi"/>
              </a:rPr>
              <a:t>王燕</a:t>
            </a:r>
            <a:r>
              <a:rPr sz="1400" spc="0" dirty="0">
                <a:solidFill>
                  <a:srgbClr val="231F20">
                    <a:alpha val="100000"/>
                  </a:srgbClr>
                </a:solidFill>
                <a:latin typeface="KaiTi"/>
                <a:ea typeface="KaiTi"/>
                <a:cs typeface="KaiTi"/>
              </a:rPr>
              <a:t>舞</a:t>
            </a:r>
            <a:r>
              <a:rPr sz="1400" spc="0" dirty="0">
                <a:solidFill>
                  <a:srgbClr val="231F20">
                    <a:alpha val="100000"/>
                  </a:srgbClr>
                </a:solidFill>
                <a:latin typeface="KaiTi"/>
                <a:ea typeface="KaiTi"/>
                <a:cs typeface="KaiTi"/>
              </a:rPr>
              <a:t>  </a:t>
            </a:r>
            <a:r>
              <a:rPr sz="1400" spc="0" dirty="0">
                <a:solidFill>
                  <a:srgbClr val="231F20">
                    <a:alpha val="100000"/>
                  </a:srgbClr>
                </a:solidFill>
                <a:latin typeface="KaiTi"/>
                <a:ea typeface="KaiTi"/>
                <a:cs typeface="KaiTi"/>
              </a:rPr>
              <a:t>郭</a:t>
            </a:r>
            <a:r>
              <a:rPr sz="1400" spc="0" dirty="0">
                <a:solidFill>
                  <a:srgbClr val="231F20">
                    <a:alpha val="100000"/>
                  </a:srgbClr>
                </a:solidFill>
                <a:latin typeface="KaiTi"/>
                <a:ea typeface="KaiTi"/>
                <a:cs typeface="KaiTi"/>
              </a:rPr>
              <a:t>  </a:t>
            </a:r>
            <a:r>
              <a:rPr sz="1400" spc="0" dirty="0">
                <a:solidFill>
                  <a:srgbClr val="231F20">
                    <a:alpha val="100000"/>
                  </a:srgbClr>
                </a:solidFill>
                <a:latin typeface="KaiTi"/>
                <a:ea typeface="KaiTi"/>
                <a:cs typeface="KaiTi"/>
              </a:rPr>
              <a:t>鹤</a:t>
            </a:r>
            <a:endParaRPr lang="KaiTi" altLang="KaiTi" sz="1400" dirty="0"/>
          </a:p>
        </p:txBody>
      </p:sp>
      <p:pic>
        <p:nvPicPr>
          <p:cNvPr id="2" name="picture 2"/>
          <p:cNvPicPr>
            <a:picLocks noChangeAspect="1"/>
          </p:cNvPicPr>
          <p:nvPr/>
        </p:nvPicPr>
        <p:blipFill>
          <a:blip r:embed="rId2"/>
          <a:stretch>
            <a:fillRect/>
          </a:stretch>
        </p:blipFill>
        <p:spPr>
          <a:xfrm rot="21600000">
            <a:off x="2380487" y="8303259"/>
            <a:ext cx="2221991" cy="375920"/>
          </a:xfrm>
          <a:prstGeom prst="rect">
            <a:avLst/>
          </a:prstGeom>
        </p:spPr>
      </p:pic>
      <p:sp>
        <p:nvSpPr>
          <p:cNvPr id="3" name="textbox 3"/>
          <p:cNvSpPr/>
          <p:nvPr/>
        </p:nvSpPr>
        <p:spPr>
          <a:xfrm>
            <a:off x="2575051" y="2362631"/>
            <a:ext cx="1883410" cy="372109"/>
          </a:xfrm>
          <a:prstGeom prst="rect">
            <a:avLst/>
          </a:prstGeom>
        </p:spPr>
        <p:txBody>
          <a:bodyPr vert="horz" wrap="square" lIns="0" tIns="0" rIns="0" bIns="0"/>
          <a:lstStyle/>
          <a:p>
            <a:pPr algn="l" rtl="0" eaLnBrk="0">
              <a:lnSpc>
                <a:spcPct val="77853"/>
              </a:lnSpc>
              <a:tabLst/>
            </a:pPr>
            <a:endParaRPr lang="Arial" altLang="Arial" sz="100" dirty="0"/>
          </a:p>
          <a:p>
            <a:pPr marL="12700" algn="l" rtl="0" eaLnBrk="0">
              <a:lnSpc>
                <a:spcPct val="99000"/>
              </a:lnSpc>
              <a:tabLst/>
            </a:pPr>
            <a:r>
              <a:rPr sz="2300" spc="140" dirty="0">
                <a:solidFill>
                  <a:srgbClr val="231F20">
                    <a:alpha val="100000"/>
                  </a:srgbClr>
                </a:solidFill>
                <a:latin typeface="SimSun"/>
                <a:ea typeface="SimSun"/>
                <a:cs typeface="SimSun"/>
              </a:rPr>
              <a:t>老年心理护</a:t>
            </a:r>
            <a:r>
              <a:rPr sz="2300" spc="120" dirty="0">
                <a:solidFill>
                  <a:srgbClr val="231F20">
                    <a:alpha val="100000"/>
                  </a:srgbClr>
                </a:solidFill>
                <a:latin typeface="SimSun"/>
                <a:ea typeface="SimSun"/>
                <a:cs typeface="SimSun"/>
              </a:rPr>
              <a:t>理</a:t>
            </a:r>
            <a:endParaRPr lang="SimSun" altLang="SimSun" sz="23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textbox 88"/>
          <p:cNvSpPr/>
          <p:nvPr/>
        </p:nvSpPr>
        <p:spPr>
          <a:xfrm>
            <a:off x="602388" y="3466929"/>
            <a:ext cx="5415279" cy="812800"/>
          </a:xfrm>
          <a:prstGeom prst="rect">
            <a:avLst/>
          </a:prstGeom>
        </p:spPr>
        <p:txBody>
          <a:bodyPr vert="horz" wrap="square" lIns="0" tIns="0" rIns="0" bIns="0"/>
          <a:lstStyle/>
          <a:p>
            <a:pPr algn="l" rtl="0" eaLnBrk="0">
              <a:lnSpc>
                <a:spcPct val="89872"/>
              </a:lnSpc>
              <a:tabLst/>
            </a:pPr>
            <a:endParaRPr lang="Arial" altLang="Arial" sz="100" dirty="0"/>
          </a:p>
          <a:p>
            <a:pPr marL="12700" indent="274003" algn="l" rtl="0" eaLnBrk="0">
              <a:lnSpc>
                <a:spcPct val="125000"/>
              </a:lnSpc>
              <a:tabLst/>
            </a:pPr>
            <a:r>
              <a:rPr sz="1000" spc="60" dirty="0">
                <a:solidFill>
                  <a:srgbClr val="231F20">
                    <a:alpha val="100000"/>
                  </a:srgbClr>
                </a:solidFill>
                <a:latin typeface="Microsoft YaHei"/>
                <a:ea typeface="Microsoft YaHei"/>
                <a:cs typeface="Microsoft YaHei"/>
              </a:rPr>
              <a:t>心理护理是运用心理学的理论和技术，针对护理对象现存的和潜在的心理问</a:t>
            </a:r>
            <a:r>
              <a:rPr sz="1000" spc="0" dirty="0">
                <a:solidFill>
                  <a:srgbClr val="231F20">
                    <a:alpha val="100000"/>
                  </a:srgbClr>
                </a:solidFill>
                <a:latin typeface="Microsoft YaHei"/>
                <a:ea typeface="Microsoft YaHei"/>
                <a:cs typeface="Microsoft YaHei"/>
              </a:rPr>
              <a:t>题、心理</a:t>
            </a:r>
            <a:r>
              <a:rPr sz="1000" spc="0" dirty="0">
                <a:solidFill>
                  <a:srgbClr val="231F20">
                    <a:alpha val="100000"/>
                  </a:srgbClr>
                </a:solidFill>
                <a:latin typeface="Microsoft YaHei"/>
                <a:ea typeface="Microsoft YaHei"/>
                <a:cs typeface="Microsoft YaHei"/>
              </a:rPr>
              <a:t> </a:t>
            </a:r>
            <a:r>
              <a:rPr sz="1000" spc="0" dirty="0">
                <a:solidFill>
                  <a:srgbClr val="231F20">
                    <a:alpha val="100000"/>
                  </a:srgbClr>
                </a:solidFill>
                <a:latin typeface="Microsoft YaHei"/>
                <a:ea typeface="Microsoft YaHei"/>
                <a:cs typeface="Microsoft YaHei"/>
              </a:rPr>
              <a:t>需</a:t>
            </a:r>
            <a:r>
              <a:rPr sz="1000" spc="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要及心理状态，通过语言和非语言的沟通，给予其关怀、支持和帮助，以解决其心理问</a:t>
            </a:r>
            <a:r>
              <a:rPr sz="1000" spc="40" dirty="0">
                <a:solidFill>
                  <a:srgbClr val="231F20">
                    <a:alpha val="100000"/>
                  </a:srgbClr>
                </a:solidFill>
                <a:latin typeface="Microsoft YaHei"/>
                <a:ea typeface="Microsoft YaHei"/>
                <a:cs typeface="Microsoft YaHei"/>
              </a:rPr>
              <a:t> </a:t>
            </a:r>
            <a:r>
              <a:rPr sz="1000" spc="0" dirty="0">
                <a:solidFill>
                  <a:srgbClr val="231F20">
                    <a:alpha val="100000"/>
                  </a:srgbClr>
                </a:solidFill>
                <a:latin typeface="Microsoft YaHei"/>
                <a:ea typeface="Microsoft YaHei"/>
                <a:cs typeface="Microsoft YaHei"/>
              </a:rPr>
              <a:t>题</a:t>
            </a:r>
            <a:r>
              <a:rPr sz="1000" spc="0" dirty="0">
                <a:solidFill>
                  <a:srgbClr val="231F20">
                    <a:alpha val="100000"/>
                  </a:srgbClr>
                </a:solidFill>
                <a:latin typeface="Microsoft YaHei"/>
                <a:ea typeface="Microsoft YaHei"/>
                <a:cs typeface="Microsoft YaHei"/>
              </a:rPr>
              <a:t> </a:t>
            </a:r>
            <a:r>
              <a:rPr sz="1000" spc="0" dirty="0">
                <a:solidFill>
                  <a:srgbClr val="231F20">
                    <a:alpha val="100000"/>
                  </a:srgbClr>
                </a:solidFill>
                <a:latin typeface="Microsoft YaHei"/>
                <a:ea typeface="Microsoft YaHei"/>
                <a:cs typeface="Microsoft YaHei"/>
              </a:rPr>
              <a:t>，</a:t>
            </a:r>
            <a:r>
              <a:rPr sz="1000" spc="0" dirty="0">
                <a:solidFill>
                  <a:srgbClr val="231F20">
                    <a:alpha val="100000"/>
                  </a:srgbClr>
                </a:solidFill>
                <a:latin typeface="Microsoft YaHei"/>
                <a:ea typeface="Microsoft YaHei"/>
                <a:cs typeface="Microsoft YaHei"/>
              </a:rPr>
              <a:t> </a:t>
            </a:r>
            <a:r>
              <a:rPr sz="1000" spc="20" dirty="0">
                <a:solidFill>
                  <a:srgbClr val="231F20">
                    <a:alpha val="100000"/>
                  </a:srgbClr>
                </a:solidFill>
                <a:latin typeface="Microsoft YaHei"/>
                <a:ea typeface="Microsoft YaHei"/>
                <a:cs typeface="Microsoft YaHei"/>
              </a:rPr>
              <a:t>满足其心理需要，</a:t>
            </a:r>
            <a:r>
              <a:rPr sz="1000" spc="20" dirty="0">
                <a:solidFill>
                  <a:srgbClr val="231F20">
                    <a:alpha val="100000"/>
                  </a:srgbClr>
                </a:solidFill>
                <a:latin typeface="Microsoft YaHei"/>
                <a:ea typeface="Microsoft YaHei"/>
                <a:cs typeface="Microsoft YaHei"/>
              </a:rPr>
              <a:t>   </a:t>
            </a:r>
            <a:r>
              <a:rPr sz="1000" spc="20" dirty="0">
                <a:solidFill>
                  <a:srgbClr val="231F20">
                    <a:alpha val="100000"/>
                  </a:srgbClr>
                </a:solidFill>
                <a:latin typeface="Microsoft YaHei"/>
                <a:ea typeface="Microsoft YaHei"/>
                <a:cs typeface="Microsoft YaHei"/>
              </a:rPr>
              <a:t>改变其不良心理状态和行为，从而提高其适应能力，促进其康</a:t>
            </a:r>
            <a:r>
              <a:rPr sz="1000" spc="10" dirty="0">
                <a:solidFill>
                  <a:srgbClr val="231F20">
                    <a:alpha val="100000"/>
                  </a:srgbClr>
                </a:solidFill>
                <a:latin typeface="Microsoft YaHei"/>
                <a:ea typeface="Microsoft YaHei"/>
                <a:cs typeface="Microsoft YaHei"/>
              </a:rPr>
              <a:t>复</a:t>
            </a:r>
            <a:r>
              <a:rPr sz="1000" spc="0" dirty="0">
                <a:solidFill>
                  <a:srgbClr val="231F20">
                    <a:alpha val="100000"/>
                  </a:srgbClr>
                </a:solidFill>
                <a:latin typeface="Microsoft YaHei"/>
                <a:ea typeface="Microsoft YaHei"/>
                <a:cs typeface="Microsoft YaHei"/>
              </a:rPr>
              <a:t>，</a:t>
            </a:r>
            <a:r>
              <a:rPr sz="1000" spc="0" dirty="0">
                <a:solidFill>
                  <a:srgbClr val="231F20">
                    <a:alpha val="100000"/>
                  </a:srgbClr>
                </a:solidFill>
                <a:latin typeface="Microsoft YaHei"/>
                <a:ea typeface="Microsoft YaHei"/>
                <a:cs typeface="Microsoft YaHei"/>
              </a:rPr>
              <a:t>  </a:t>
            </a:r>
            <a:r>
              <a:rPr sz="1000" spc="0" dirty="0">
                <a:solidFill>
                  <a:srgbClr val="231F20">
                    <a:alpha val="100000"/>
                  </a:srgbClr>
                </a:solidFill>
                <a:latin typeface="Microsoft YaHei"/>
                <a:ea typeface="Microsoft YaHei"/>
                <a:cs typeface="Microsoft YaHei"/>
              </a:rPr>
              <a:t>保持其</a:t>
            </a:r>
            <a:endParaRPr lang="Microsoft YaHei" altLang="Microsoft YaHei" sz="1000" dirty="0"/>
          </a:p>
          <a:p>
            <a:pPr algn="l" rtl="0" eaLnBrk="0">
              <a:lnSpc>
                <a:spcPct val="117000"/>
              </a:lnSpc>
              <a:tabLst/>
            </a:pPr>
            <a:endParaRPr lang="Arial" altLang="Arial" sz="400" dirty="0"/>
          </a:p>
          <a:p>
            <a:pPr marL="13761" algn="l" rtl="0" eaLnBrk="0">
              <a:lnSpc>
                <a:spcPct val="94000"/>
              </a:lnSpc>
              <a:spcBef>
                <a:spcPts val="2"/>
              </a:spcBef>
              <a:tabLst/>
            </a:pPr>
            <a:r>
              <a:rPr sz="1000" spc="40" dirty="0">
                <a:solidFill>
                  <a:srgbClr val="231F20">
                    <a:alpha val="100000"/>
                  </a:srgbClr>
                </a:solidFill>
                <a:latin typeface="Microsoft YaHei"/>
                <a:ea typeface="Microsoft YaHei"/>
                <a:cs typeface="Microsoft YaHei"/>
              </a:rPr>
              <a:t>最佳健康状态的护理过程</a:t>
            </a:r>
            <a:r>
              <a:rPr sz="1000" spc="0" dirty="0">
                <a:solidFill>
                  <a:srgbClr val="231F20">
                    <a:alpha val="100000"/>
                  </a:srgbClr>
                </a:solidFill>
                <a:latin typeface="Microsoft YaHei"/>
                <a:ea typeface="Microsoft YaHei"/>
                <a:cs typeface="Microsoft YaHei"/>
              </a:rPr>
              <a:t>。</a:t>
            </a:r>
            <a:endParaRPr lang="Microsoft YaHei" altLang="Microsoft YaHei" sz="1000" dirty="0"/>
          </a:p>
        </p:txBody>
      </p:sp>
      <p:sp>
        <p:nvSpPr>
          <p:cNvPr id="89" name="textbox 89"/>
          <p:cNvSpPr/>
          <p:nvPr/>
        </p:nvSpPr>
        <p:spPr>
          <a:xfrm>
            <a:off x="930513" y="5488968"/>
            <a:ext cx="1601469" cy="1208405"/>
          </a:xfrm>
          <a:prstGeom prst="rect">
            <a:avLst/>
          </a:prstGeom>
        </p:spPr>
        <p:txBody>
          <a:bodyPr vert="horz" wrap="square" lIns="0" tIns="0" rIns="0" bIns="0"/>
          <a:lstStyle/>
          <a:p>
            <a:pPr algn="l" rtl="0" eaLnBrk="0">
              <a:lnSpc>
                <a:spcPct val="83341"/>
              </a:lnSpc>
              <a:tabLst/>
            </a:pPr>
            <a:endParaRPr lang="Arial" altLang="Arial" sz="100" dirty="0"/>
          </a:p>
          <a:p>
            <a:pPr marL="44691" algn="l" rtl="0" eaLnBrk="0">
              <a:lnSpc>
                <a:spcPts val="1426"/>
              </a:lnSpc>
              <a:tabLst/>
            </a:pPr>
            <a:r>
              <a:rPr sz="1100" spc="90" dirty="0">
                <a:solidFill>
                  <a:srgbClr val="B00D15">
                    <a:alpha val="100000"/>
                  </a:srgbClr>
                </a:solidFill>
                <a:latin typeface="Microsoft YaHei"/>
                <a:ea typeface="Microsoft YaHei"/>
                <a:cs typeface="Microsoft YaHei"/>
              </a:rPr>
              <a:t>(一)信息支</a:t>
            </a:r>
            <a:r>
              <a:rPr sz="1100" spc="60" dirty="0">
                <a:solidFill>
                  <a:srgbClr val="B00D15">
                    <a:alpha val="100000"/>
                  </a:srgbClr>
                </a:solidFill>
                <a:latin typeface="Microsoft YaHei"/>
                <a:ea typeface="Microsoft YaHei"/>
                <a:cs typeface="Microsoft YaHei"/>
              </a:rPr>
              <a:t>持</a:t>
            </a:r>
            <a:endParaRPr lang="Microsoft YaHei" altLang="Microsoft YaHei" sz="1100" dirty="0"/>
          </a:p>
          <a:p>
            <a:pPr marL="30988" algn="l" rtl="0" eaLnBrk="0">
              <a:lnSpc>
                <a:spcPts val="1426"/>
              </a:lnSpc>
              <a:spcBef>
                <a:spcPts val="529"/>
              </a:spcBef>
              <a:tabLst/>
            </a:pPr>
            <a:r>
              <a:rPr sz="1100" spc="40" dirty="0">
                <a:solidFill>
                  <a:srgbClr val="B00D15">
                    <a:alpha val="100000"/>
                  </a:srgbClr>
                </a:solidFill>
                <a:latin typeface="Microsoft YaHei"/>
                <a:ea typeface="Microsoft YaHei"/>
                <a:cs typeface="Microsoft YaHei"/>
              </a:rPr>
              <a:t>(</a:t>
            </a:r>
            <a:r>
              <a:rPr sz="1100" spc="40" dirty="0">
                <a:solidFill>
                  <a:srgbClr val="B00D15">
                    <a:alpha val="100000"/>
                  </a:srgbClr>
                </a:solidFill>
                <a:latin typeface="Microsoft YaHei"/>
                <a:ea typeface="Microsoft YaHei"/>
                <a:cs typeface="Microsoft YaHei"/>
              </a:rPr>
              <a:t> </a:t>
            </a:r>
            <a:r>
              <a:rPr sz="1100" spc="40" dirty="0">
                <a:solidFill>
                  <a:srgbClr val="B00D15">
                    <a:alpha val="100000"/>
                  </a:srgbClr>
                </a:solidFill>
                <a:latin typeface="Microsoft YaHei"/>
                <a:ea typeface="Microsoft YaHei"/>
                <a:cs typeface="Microsoft YaHei"/>
              </a:rPr>
              <a:t>二)情绪护</a:t>
            </a:r>
            <a:r>
              <a:rPr sz="1100" spc="0" dirty="0">
                <a:solidFill>
                  <a:srgbClr val="B00D15">
                    <a:alpha val="100000"/>
                  </a:srgbClr>
                </a:solidFill>
                <a:latin typeface="Microsoft YaHei"/>
                <a:ea typeface="Microsoft YaHei"/>
                <a:cs typeface="Microsoft YaHei"/>
              </a:rPr>
              <a:t>理</a:t>
            </a:r>
            <a:endParaRPr lang="Microsoft YaHei" altLang="Microsoft YaHei" sz="1100" dirty="0"/>
          </a:p>
          <a:p>
            <a:pPr marL="12700" algn="l" rtl="0" eaLnBrk="0">
              <a:lnSpc>
                <a:spcPts val="1426"/>
              </a:lnSpc>
              <a:spcBef>
                <a:spcPts val="602"/>
              </a:spcBef>
              <a:tabLst/>
            </a:pPr>
            <a:r>
              <a:rPr sz="1100" spc="40" dirty="0">
                <a:solidFill>
                  <a:srgbClr val="B00D15">
                    <a:alpha val="100000"/>
                  </a:srgbClr>
                </a:solidFill>
                <a:latin typeface="Microsoft YaHei"/>
                <a:ea typeface="Microsoft YaHei"/>
                <a:cs typeface="Microsoft YaHei"/>
              </a:rPr>
              <a:t>(</a:t>
            </a:r>
            <a:r>
              <a:rPr sz="1100" spc="40" dirty="0">
                <a:solidFill>
                  <a:srgbClr val="B00D15">
                    <a:alpha val="100000"/>
                  </a:srgbClr>
                </a:solidFill>
                <a:latin typeface="Microsoft YaHei"/>
                <a:ea typeface="Microsoft YaHei"/>
                <a:cs typeface="Microsoft YaHei"/>
              </a:rPr>
              <a:t> </a:t>
            </a:r>
            <a:r>
              <a:rPr sz="1100" spc="40" dirty="0">
                <a:solidFill>
                  <a:srgbClr val="B00D15">
                    <a:alpha val="100000"/>
                  </a:srgbClr>
                </a:solidFill>
                <a:latin typeface="Microsoft YaHei"/>
                <a:ea typeface="Microsoft YaHei"/>
                <a:cs typeface="Microsoft YaHei"/>
              </a:rPr>
              <a:t>三)心理评</a:t>
            </a:r>
            <a:r>
              <a:rPr sz="1100" spc="0" dirty="0">
                <a:solidFill>
                  <a:srgbClr val="B00D15">
                    <a:alpha val="100000"/>
                  </a:srgbClr>
                </a:solidFill>
                <a:latin typeface="Microsoft YaHei"/>
                <a:ea typeface="Microsoft YaHei"/>
                <a:cs typeface="Microsoft YaHei"/>
              </a:rPr>
              <a:t>估</a:t>
            </a:r>
            <a:endParaRPr lang="Microsoft YaHei" altLang="Microsoft YaHei" sz="1100" dirty="0"/>
          </a:p>
          <a:p>
            <a:pPr marL="12700" algn="l" rtl="0" eaLnBrk="0">
              <a:lnSpc>
                <a:spcPts val="1426"/>
              </a:lnSpc>
              <a:spcBef>
                <a:spcPts val="529"/>
              </a:spcBef>
              <a:tabLst/>
            </a:pPr>
            <a:r>
              <a:rPr sz="1100" spc="60" dirty="0">
                <a:solidFill>
                  <a:srgbClr val="B00D15">
                    <a:alpha val="100000"/>
                  </a:srgbClr>
                </a:solidFill>
                <a:latin typeface="Microsoft YaHei"/>
                <a:ea typeface="Microsoft YaHei"/>
                <a:cs typeface="Microsoft YaHei"/>
              </a:rPr>
              <a:t>(四)咨询或其他干预方</a:t>
            </a:r>
            <a:r>
              <a:rPr sz="1100" spc="10" dirty="0">
                <a:solidFill>
                  <a:srgbClr val="B00D15">
                    <a:alpha val="100000"/>
                  </a:srgbClr>
                </a:solidFill>
                <a:latin typeface="Microsoft YaHei"/>
                <a:ea typeface="Microsoft YaHei"/>
                <a:cs typeface="Microsoft YaHei"/>
              </a:rPr>
              <a:t>法</a:t>
            </a:r>
            <a:endParaRPr lang="Microsoft YaHei" altLang="Microsoft YaHei" sz="1100" dirty="0"/>
          </a:p>
          <a:p>
            <a:pPr algn="l" rtl="0" eaLnBrk="0">
              <a:lnSpc>
                <a:spcPct val="107000"/>
              </a:lnSpc>
              <a:tabLst/>
            </a:pPr>
            <a:endParaRPr lang="Arial" altLang="Arial" sz="400" dirty="0"/>
          </a:p>
          <a:p>
            <a:pPr marL="12700" algn="l" rtl="0" eaLnBrk="0">
              <a:lnSpc>
                <a:spcPts val="1426"/>
              </a:lnSpc>
              <a:spcBef>
                <a:spcPts val="4"/>
              </a:spcBef>
              <a:tabLst/>
            </a:pPr>
            <a:r>
              <a:rPr sz="1100" spc="60" dirty="0">
                <a:solidFill>
                  <a:srgbClr val="B00D15">
                    <a:alpha val="100000"/>
                  </a:srgbClr>
                </a:solidFill>
                <a:latin typeface="Microsoft YaHei"/>
                <a:ea typeface="Microsoft YaHei"/>
                <a:cs typeface="Microsoft YaHei"/>
              </a:rPr>
              <a:t>(五)提供支持和安全</a:t>
            </a:r>
            <a:r>
              <a:rPr sz="1100" spc="50" dirty="0">
                <a:solidFill>
                  <a:srgbClr val="B00D15">
                    <a:alpha val="100000"/>
                  </a:srgbClr>
                </a:solidFill>
                <a:latin typeface="Microsoft YaHei"/>
                <a:ea typeface="Microsoft YaHei"/>
                <a:cs typeface="Microsoft YaHei"/>
              </a:rPr>
              <a:t>感</a:t>
            </a:r>
            <a:endParaRPr lang="Microsoft YaHei" altLang="Microsoft YaHei" sz="1100" dirty="0"/>
          </a:p>
        </p:txBody>
      </p:sp>
      <p:pic>
        <p:nvPicPr>
          <p:cNvPr id="90" name="picture 90"/>
          <p:cNvPicPr>
            <a:picLocks noChangeAspect="1"/>
          </p:cNvPicPr>
          <p:nvPr/>
        </p:nvPicPr>
        <p:blipFill>
          <a:blip r:embed="rId2"/>
          <a:stretch>
            <a:fillRect/>
          </a:stretch>
        </p:blipFill>
        <p:spPr>
          <a:xfrm rot="21600000">
            <a:off x="901585" y="7266216"/>
            <a:ext cx="2003018" cy="188049"/>
          </a:xfrm>
          <a:prstGeom prst="rect">
            <a:avLst/>
          </a:prstGeom>
        </p:spPr>
      </p:pic>
      <p:pic>
        <p:nvPicPr>
          <p:cNvPr id="91" name="picture 91"/>
          <p:cNvPicPr>
            <a:picLocks noChangeAspect="1"/>
          </p:cNvPicPr>
          <p:nvPr/>
        </p:nvPicPr>
        <p:blipFill>
          <a:blip r:embed="rId3"/>
          <a:stretch>
            <a:fillRect/>
          </a:stretch>
        </p:blipFill>
        <p:spPr>
          <a:xfrm rot="21600000">
            <a:off x="899795" y="7487818"/>
            <a:ext cx="2003170" cy="187617"/>
          </a:xfrm>
          <a:prstGeom prst="rect">
            <a:avLst/>
          </a:prstGeom>
        </p:spPr>
      </p:pic>
      <p:sp>
        <p:nvSpPr>
          <p:cNvPr id="92" name="textbox 92"/>
          <p:cNvSpPr/>
          <p:nvPr/>
        </p:nvSpPr>
        <p:spPr>
          <a:xfrm>
            <a:off x="2243328" y="2488657"/>
            <a:ext cx="1971675" cy="220979"/>
          </a:xfrm>
          <a:prstGeom prst="rect">
            <a:avLst/>
          </a:prstGeom>
        </p:spPr>
        <p:txBody>
          <a:bodyPr vert="horz" wrap="square" lIns="0" tIns="0" rIns="0" bIns="0"/>
          <a:lstStyle/>
          <a:p>
            <a:pPr algn="l" rtl="0" eaLnBrk="0">
              <a:lnSpc>
                <a:spcPct val="89751"/>
              </a:lnSpc>
              <a:tabLst/>
            </a:pPr>
            <a:endParaRPr lang="Arial" altLang="Arial" sz="100" dirty="0"/>
          </a:p>
          <a:p>
            <a:pPr marL="12700" algn="l" rtl="0" eaLnBrk="0">
              <a:lnSpc>
                <a:spcPct val="91000"/>
              </a:lnSpc>
              <a:tabLst/>
            </a:pPr>
            <a:r>
              <a:rPr sz="1400" spc="10" dirty="0">
                <a:solidFill>
                  <a:srgbClr val="231F20">
                    <a:alpha val="100000"/>
                  </a:srgbClr>
                </a:solidFill>
                <a:latin typeface="Microsoft YaHei"/>
                <a:ea typeface="Microsoft YaHei"/>
                <a:cs typeface="Microsoft YaHei"/>
              </a:rPr>
              <a:t>子任务三</a:t>
            </a:r>
            <a:r>
              <a:rPr sz="1400" spc="10" dirty="0">
                <a:solidFill>
                  <a:srgbClr val="231F20">
                    <a:alpha val="100000"/>
                  </a:srgbClr>
                </a:solidFill>
                <a:latin typeface="Microsoft YaHei"/>
                <a:ea typeface="Microsoft YaHei"/>
                <a:cs typeface="Microsoft YaHei"/>
              </a:rPr>
              <a:t>   </a:t>
            </a:r>
            <a:r>
              <a:rPr sz="1400" spc="0" dirty="0">
                <a:solidFill>
                  <a:srgbClr val="231F20">
                    <a:alpha val="100000"/>
                  </a:srgbClr>
                </a:solidFill>
                <a:latin typeface="Microsoft YaHei"/>
                <a:ea typeface="Microsoft YaHei"/>
                <a:cs typeface="Microsoft YaHei"/>
              </a:rPr>
              <a:t>老年心理护理</a:t>
            </a:r>
            <a:endParaRPr lang="Microsoft YaHei" altLang="Microsoft YaHei" sz="1400" dirty="0"/>
          </a:p>
        </p:txBody>
      </p:sp>
      <p:pic>
        <p:nvPicPr>
          <p:cNvPr id="93" name="picture 93"/>
          <p:cNvPicPr>
            <a:picLocks noChangeAspect="1"/>
          </p:cNvPicPr>
          <p:nvPr/>
        </p:nvPicPr>
        <p:blipFill>
          <a:blip r:embed="rId4"/>
          <a:stretch>
            <a:fillRect/>
          </a:stretch>
        </p:blipFill>
        <p:spPr>
          <a:xfrm rot="21600000">
            <a:off x="626363" y="7987284"/>
            <a:ext cx="1054608" cy="309372"/>
          </a:xfrm>
          <a:prstGeom prst="rect">
            <a:avLst/>
          </a:prstGeom>
        </p:spPr>
      </p:pic>
      <p:pic>
        <p:nvPicPr>
          <p:cNvPr id="94" name="picture 94"/>
          <p:cNvPicPr>
            <a:picLocks noChangeAspect="1"/>
          </p:cNvPicPr>
          <p:nvPr/>
        </p:nvPicPr>
        <p:blipFill>
          <a:blip r:embed="rId5"/>
          <a:stretch>
            <a:fillRect/>
          </a:stretch>
        </p:blipFill>
        <p:spPr>
          <a:xfrm rot="21600000">
            <a:off x="748080" y="5113553"/>
            <a:ext cx="1703222" cy="187617"/>
          </a:xfrm>
          <a:prstGeom prst="rect">
            <a:avLst/>
          </a:prstGeom>
        </p:spPr>
      </p:pic>
      <p:pic>
        <p:nvPicPr>
          <p:cNvPr id="95" name="picture 95"/>
          <p:cNvPicPr>
            <a:picLocks noChangeAspect="1"/>
          </p:cNvPicPr>
          <p:nvPr/>
        </p:nvPicPr>
        <p:blipFill>
          <a:blip r:embed="rId6"/>
          <a:stretch>
            <a:fillRect/>
          </a:stretch>
        </p:blipFill>
        <p:spPr>
          <a:xfrm rot="21600000">
            <a:off x="749185" y="4592865"/>
            <a:ext cx="1696351" cy="188048"/>
          </a:xfrm>
          <a:prstGeom prst="rect">
            <a:avLst/>
          </a:prstGeom>
        </p:spPr>
      </p:pic>
      <p:pic>
        <p:nvPicPr>
          <p:cNvPr id="96" name="picture 96"/>
          <p:cNvPicPr>
            <a:picLocks noChangeAspect="1"/>
          </p:cNvPicPr>
          <p:nvPr/>
        </p:nvPicPr>
        <p:blipFill>
          <a:blip r:embed="rId7"/>
          <a:stretch>
            <a:fillRect/>
          </a:stretch>
        </p:blipFill>
        <p:spPr>
          <a:xfrm rot="21600000">
            <a:off x="900036" y="6858533"/>
            <a:ext cx="1668779" cy="187617"/>
          </a:xfrm>
          <a:prstGeom prst="rect">
            <a:avLst/>
          </a:prstGeom>
        </p:spPr>
      </p:pic>
      <p:pic>
        <p:nvPicPr>
          <p:cNvPr id="97" name="picture 97"/>
          <p:cNvPicPr>
            <a:picLocks noChangeAspect="1"/>
          </p:cNvPicPr>
          <p:nvPr/>
        </p:nvPicPr>
        <p:blipFill>
          <a:blip r:embed="rId8"/>
          <a:stretch>
            <a:fillRect/>
          </a:stretch>
        </p:blipFill>
        <p:spPr>
          <a:xfrm rot="21600000">
            <a:off x="877455" y="3004528"/>
            <a:ext cx="1395958" cy="187693"/>
          </a:xfrm>
          <a:prstGeom prst="rect">
            <a:avLst/>
          </a:prstGeom>
        </p:spPr>
      </p:pic>
      <p:pic>
        <p:nvPicPr>
          <p:cNvPr id="98" name="picture 98"/>
          <p:cNvPicPr>
            <a:picLocks noChangeAspect="1"/>
          </p:cNvPicPr>
          <p:nvPr/>
        </p:nvPicPr>
        <p:blipFill>
          <a:blip r:embed="rId9"/>
          <a:stretch>
            <a:fillRect/>
          </a:stretch>
        </p:blipFill>
        <p:spPr>
          <a:xfrm rot="21600000">
            <a:off x="883805" y="8464346"/>
            <a:ext cx="1395374" cy="186436"/>
          </a:xfrm>
          <a:prstGeom prst="rect">
            <a:avLst/>
          </a:prstGeom>
        </p:spPr>
      </p:pic>
      <p:pic>
        <p:nvPicPr>
          <p:cNvPr id="99" name="picture 99"/>
          <p:cNvPicPr>
            <a:picLocks noChangeAspect="1"/>
          </p:cNvPicPr>
          <p:nvPr/>
        </p:nvPicPr>
        <p:blipFill>
          <a:blip r:embed="rId10"/>
          <a:stretch>
            <a:fillRect/>
          </a:stretch>
        </p:blipFill>
        <p:spPr>
          <a:xfrm rot="21600000">
            <a:off x="877455" y="1220140"/>
            <a:ext cx="1242187" cy="187934"/>
          </a:xfrm>
          <a:prstGeom prst="rect">
            <a:avLst/>
          </a:prstGeom>
        </p:spPr>
      </p:pic>
      <p:pic>
        <p:nvPicPr>
          <p:cNvPr id="100" name="picture 100"/>
          <p:cNvPicPr>
            <a:picLocks noChangeAspect="1"/>
          </p:cNvPicPr>
          <p:nvPr/>
        </p:nvPicPr>
        <p:blipFill>
          <a:blip r:embed="rId11"/>
          <a:stretch>
            <a:fillRect/>
          </a:stretch>
        </p:blipFill>
        <p:spPr>
          <a:xfrm rot="21600000">
            <a:off x="1014780" y="254000"/>
            <a:ext cx="1248371" cy="171094"/>
          </a:xfrm>
          <a:prstGeom prst="rect">
            <a:avLst/>
          </a:prstGeom>
        </p:spPr>
      </p:pic>
      <p:pic>
        <p:nvPicPr>
          <p:cNvPr id="101" name="picture 101"/>
          <p:cNvPicPr>
            <a:picLocks noChangeAspect="1"/>
          </p:cNvPicPr>
          <p:nvPr/>
        </p:nvPicPr>
        <p:blipFill>
          <a:blip r:embed="rId12"/>
          <a:stretch>
            <a:fillRect/>
          </a:stretch>
        </p:blipFill>
        <p:spPr>
          <a:xfrm rot="21600000">
            <a:off x="1177061" y="2018970"/>
            <a:ext cx="943851" cy="187934"/>
          </a:xfrm>
          <a:prstGeom prst="rect">
            <a:avLst/>
          </a:prstGeom>
        </p:spPr>
      </p:pic>
      <p:pic>
        <p:nvPicPr>
          <p:cNvPr id="102" name="picture 102"/>
          <p:cNvPicPr>
            <a:picLocks noChangeAspect="1"/>
          </p:cNvPicPr>
          <p:nvPr/>
        </p:nvPicPr>
        <p:blipFill>
          <a:blip r:embed="rId13"/>
          <a:stretch>
            <a:fillRect/>
          </a:stretch>
        </p:blipFill>
        <p:spPr>
          <a:xfrm rot="21600000">
            <a:off x="1186776" y="813104"/>
            <a:ext cx="937298" cy="187959"/>
          </a:xfrm>
          <a:prstGeom prst="rect">
            <a:avLst/>
          </a:prstGeom>
        </p:spPr>
      </p:pic>
      <p:pic>
        <p:nvPicPr>
          <p:cNvPr id="103" name="picture 103"/>
          <p:cNvPicPr>
            <a:picLocks noChangeAspect="1"/>
          </p:cNvPicPr>
          <p:nvPr/>
        </p:nvPicPr>
        <p:blipFill>
          <a:blip r:embed="rId14"/>
          <a:stretch>
            <a:fillRect/>
          </a:stretch>
        </p:blipFill>
        <p:spPr>
          <a:xfrm rot="21600000">
            <a:off x="874395" y="2021052"/>
            <a:ext cx="245465" cy="181559"/>
          </a:xfrm>
          <a:prstGeom prst="rect">
            <a:avLst/>
          </a:prstGeom>
        </p:spPr>
      </p:pic>
      <p:pic>
        <p:nvPicPr>
          <p:cNvPr id="104" name="picture 104"/>
          <p:cNvPicPr>
            <a:picLocks noChangeAspect="1"/>
          </p:cNvPicPr>
          <p:nvPr/>
        </p:nvPicPr>
        <p:blipFill>
          <a:blip r:embed="rId15"/>
          <a:stretch>
            <a:fillRect/>
          </a:stretch>
        </p:blipFill>
        <p:spPr>
          <a:xfrm rot="21600000">
            <a:off x="900036" y="818337"/>
            <a:ext cx="229362" cy="180352"/>
          </a:xfrm>
          <a:prstGeom prst="rect">
            <a:avLst/>
          </a:prstGeom>
        </p:spPr>
      </p:pic>
      <p:sp>
        <p:nvSpPr>
          <p:cNvPr id="105" name="textbox 105"/>
          <p:cNvSpPr/>
          <p:nvPr/>
        </p:nvSpPr>
        <p:spPr>
          <a:xfrm>
            <a:off x="831412" y="9041149"/>
            <a:ext cx="159385" cy="153035"/>
          </a:xfrm>
          <a:prstGeom prst="rect">
            <a:avLst/>
          </a:prstGeom>
        </p:spPr>
        <p:txBody>
          <a:bodyPr vert="horz" wrap="square" lIns="0" tIns="0" rIns="0" bIns="0"/>
          <a:lstStyle/>
          <a:p>
            <a:pPr algn="l" rtl="0" eaLnBrk="0">
              <a:lnSpc>
                <a:spcPct val="79110"/>
              </a:lnSpc>
              <a:tabLst/>
            </a:pPr>
            <a:endParaRPr lang="Arial" altLang="Arial" sz="100" dirty="0"/>
          </a:p>
          <a:p>
            <a:pPr marL="12700" algn="l" rtl="0" eaLnBrk="0">
              <a:lnSpc>
                <a:spcPct val="84000"/>
              </a:lnSpc>
              <a:tabLst/>
            </a:pPr>
            <a:r>
              <a:rPr sz="1000" b="1" spc="-30" dirty="0">
                <a:solidFill>
                  <a:srgbClr val="231F20">
                    <a:alpha val="100000"/>
                  </a:srgbClr>
                </a:solidFill>
                <a:latin typeface="Arial"/>
                <a:ea typeface="Arial"/>
                <a:cs typeface="Arial"/>
              </a:rPr>
              <a:t>14</a:t>
            </a:r>
            <a:endParaRPr lang="Arial" altLang="Arial" sz="10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textbox 106"/>
          <p:cNvSpPr/>
          <p:nvPr/>
        </p:nvSpPr>
        <p:spPr>
          <a:xfrm>
            <a:off x="680874" y="3001787"/>
            <a:ext cx="5303520" cy="2797175"/>
          </a:xfrm>
          <a:prstGeom prst="rect">
            <a:avLst/>
          </a:prstGeom>
        </p:spPr>
        <p:txBody>
          <a:bodyPr vert="horz" wrap="square" lIns="0" tIns="0" rIns="0" bIns="0"/>
          <a:lstStyle/>
          <a:p>
            <a:pPr algn="l" rtl="0" eaLnBrk="0">
              <a:lnSpc>
                <a:spcPct val="83341"/>
              </a:lnSpc>
              <a:tabLst/>
            </a:pPr>
            <a:endParaRPr lang="Arial" altLang="Arial" sz="100" dirty="0"/>
          </a:p>
          <a:p>
            <a:pPr marL="82550" algn="l" rtl="0" eaLnBrk="0">
              <a:lnSpc>
                <a:spcPts val="1426"/>
              </a:lnSpc>
              <a:tabLst/>
            </a:pPr>
            <a:r>
              <a:rPr sz="1000" spc="-10" dirty="0">
                <a:solidFill>
                  <a:srgbClr val="B00D15">
                    <a:alpha val="100000"/>
                  </a:srgbClr>
                </a:solidFill>
                <a:latin typeface="Microsoft YaHei"/>
                <a:ea typeface="Microsoft YaHei"/>
                <a:cs typeface="Microsoft YaHei"/>
              </a:rPr>
              <a:t>【知</a:t>
            </a:r>
            <a:r>
              <a:rPr sz="1000" spc="0" dirty="0">
                <a:solidFill>
                  <a:srgbClr val="B00D15">
                    <a:alpha val="100000"/>
                  </a:srgbClr>
                </a:solidFill>
                <a:latin typeface="Microsoft YaHei"/>
                <a:ea typeface="Microsoft YaHei"/>
                <a:cs typeface="Microsoft YaHei"/>
              </a:rPr>
              <a:t>识目标】</a:t>
            </a:r>
            <a:endParaRPr lang="Microsoft YaHei" altLang="Microsoft YaHei" sz="1000" dirty="0"/>
          </a:p>
          <a:p>
            <a:pPr marL="97902" algn="l" rtl="0" eaLnBrk="0">
              <a:lnSpc>
                <a:spcPts val="1349"/>
              </a:lnSpc>
              <a:spcBef>
                <a:spcPts val="1084"/>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掌握心理评估的概念、原则，心理测验和常用的老年心理评定问卷相关内</a:t>
            </a:r>
            <a:r>
              <a:rPr sz="1000" spc="40" dirty="0">
                <a:solidFill>
                  <a:srgbClr val="231F20">
                    <a:alpha val="100000"/>
                  </a:srgbClr>
                </a:solidFill>
                <a:latin typeface="Microsoft YaHei"/>
                <a:ea typeface="Microsoft YaHei"/>
                <a:cs typeface="Microsoft YaHei"/>
              </a:rPr>
              <a:t>容</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97902" algn="l" rtl="0" eaLnBrk="0">
              <a:lnSpc>
                <a:spcPts val="1349"/>
              </a:lnSpc>
              <a:spcBef>
                <a:spcPts val="271"/>
              </a:spcBef>
              <a:tabLst/>
            </a:pPr>
            <a:r>
              <a:rPr sz="1000" spc="40" dirty="0">
                <a:solidFill>
                  <a:srgbClr val="231F20">
                    <a:alpha val="100000"/>
                  </a:srgbClr>
                </a:solidFill>
                <a:latin typeface="Microsoft YaHei"/>
                <a:ea typeface="Microsoft YaHei"/>
                <a:cs typeface="Microsoft YaHei"/>
              </a:rPr>
              <a:t>◇</a:t>
            </a:r>
            <a:r>
              <a:rPr sz="1000" spc="40" dirty="0">
                <a:solidFill>
                  <a:srgbClr val="231F20">
                    <a:alpha val="100000"/>
                  </a:srgbClr>
                </a:solidFill>
                <a:latin typeface="Microsoft YaHei"/>
                <a:ea typeface="Microsoft YaHei"/>
                <a:cs typeface="Microsoft YaHei"/>
              </a:rPr>
              <a:t> </a:t>
            </a:r>
            <a:r>
              <a:rPr sz="1000" spc="40" dirty="0">
                <a:solidFill>
                  <a:srgbClr val="231F20">
                    <a:alpha val="100000"/>
                  </a:srgbClr>
                </a:solidFill>
                <a:latin typeface="Microsoft YaHei"/>
                <a:ea typeface="Microsoft YaHei"/>
                <a:cs typeface="Microsoft YaHei"/>
              </a:rPr>
              <a:t>熟悉观察法、访谈法，老年人心理评估的准备工作</a:t>
            </a:r>
            <a:r>
              <a:rPr sz="1000" spc="40" dirty="0">
                <a:solidFill>
                  <a:srgbClr val="231F20">
                    <a:alpha val="100000"/>
                  </a:srgbClr>
                </a:solidFill>
                <a:latin typeface="Microsoft YaHei"/>
                <a:ea typeface="Microsoft YaHei"/>
                <a:cs typeface="Microsoft YaHei"/>
              </a:rPr>
              <a:t> </a:t>
            </a:r>
            <a:r>
              <a:rPr sz="1000" spc="40" dirty="0">
                <a:solidFill>
                  <a:srgbClr val="231F20">
                    <a:alpha val="100000"/>
                  </a:srgbClr>
                </a:solidFill>
                <a:latin typeface="Microsoft YaHei"/>
                <a:ea typeface="Microsoft YaHei"/>
                <a:cs typeface="Microsoft YaHei"/>
              </a:rPr>
              <a:t>，常用的心理测验相关内容</a:t>
            </a:r>
            <a:r>
              <a:rPr sz="1000" spc="20" dirty="0">
                <a:solidFill>
                  <a:srgbClr val="231F20">
                    <a:alpha val="100000"/>
                  </a:srgbClr>
                </a:solidFill>
                <a:latin typeface="Microsoft YaHei"/>
                <a:ea typeface="Microsoft YaHei"/>
                <a:cs typeface="Microsoft YaHei"/>
              </a:rPr>
              <a:t>。</a:t>
            </a:r>
            <a:endParaRPr lang="Microsoft YaHei" altLang="Microsoft YaHei" sz="1000" dirty="0"/>
          </a:p>
          <a:p>
            <a:pPr marL="97902" algn="l" rtl="0" eaLnBrk="0">
              <a:lnSpc>
                <a:spcPts val="1349"/>
              </a:lnSpc>
              <a:spcBef>
                <a:spcPts val="271"/>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了解老年人心理评估的准备工作</a:t>
            </a:r>
            <a:r>
              <a:rPr sz="1000" spc="10" dirty="0">
                <a:solidFill>
                  <a:srgbClr val="231F20">
                    <a:alpha val="100000"/>
                  </a:srgbClr>
                </a:solidFill>
                <a:latin typeface="Microsoft YaHei"/>
                <a:ea typeface="Microsoft YaHei"/>
                <a:cs typeface="Microsoft YaHei"/>
              </a:rPr>
              <a:t>。</a:t>
            </a:r>
            <a:endParaRPr lang="Microsoft YaHei" altLang="Microsoft YaHei" sz="1000" dirty="0"/>
          </a:p>
          <a:p>
            <a:pPr marL="82550" algn="l" rtl="0" eaLnBrk="0">
              <a:lnSpc>
                <a:spcPts val="1426"/>
              </a:lnSpc>
              <a:spcBef>
                <a:spcPts val="1085"/>
              </a:spcBef>
              <a:tabLst/>
            </a:pPr>
            <a:r>
              <a:rPr sz="1000" spc="-10" dirty="0">
                <a:solidFill>
                  <a:srgbClr val="B00D15">
                    <a:alpha val="100000"/>
                  </a:srgbClr>
                </a:solidFill>
                <a:latin typeface="Microsoft YaHei"/>
                <a:ea typeface="Microsoft YaHei"/>
                <a:cs typeface="Microsoft YaHei"/>
              </a:rPr>
              <a:t>【能</a:t>
            </a:r>
            <a:r>
              <a:rPr sz="1000" spc="0" dirty="0">
                <a:solidFill>
                  <a:srgbClr val="B00D15">
                    <a:alpha val="100000"/>
                  </a:srgbClr>
                </a:solidFill>
                <a:latin typeface="Microsoft YaHei"/>
                <a:ea typeface="Microsoft YaHei"/>
                <a:cs typeface="Microsoft YaHei"/>
              </a:rPr>
              <a:t>力目标】</a:t>
            </a:r>
            <a:endParaRPr lang="Microsoft YaHei" altLang="Microsoft YaHei" sz="1000" dirty="0"/>
          </a:p>
          <a:p>
            <a:pPr marL="261873" indent="-163971" algn="l" rtl="0" eaLnBrk="0">
              <a:lnSpc>
                <a:spcPct val="152000"/>
              </a:lnSpc>
              <a:spcBef>
                <a:spcPts val="714"/>
              </a:spcBef>
              <a:tabLst/>
            </a:pPr>
            <a:r>
              <a:rPr sz="1000" spc="70" dirty="0">
                <a:solidFill>
                  <a:srgbClr val="231F20">
                    <a:alpha val="100000"/>
                  </a:srgbClr>
                </a:solidFill>
                <a:latin typeface="Microsoft YaHei"/>
                <a:ea typeface="Microsoft YaHei"/>
                <a:cs typeface="Microsoft YaHei"/>
              </a:rPr>
              <a:t>◇</a:t>
            </a:r>
            <a:r>
              <a:rPr sz="1000" spc="70" dirty="0">
                <a:solidFill>
                  <a:srgbClr val="231F20">
                    <a:alpha val="100000"/>
                  </a:srgbClr>
                </a:solidFill>
                <a:latin typeface="Microsoft YaHei"/>
                <a:ea typeface="Microsoft YaHei"/>
                <a:cs typeface="Microsoft YaHei"/>
              </a:rPr>
              <a:t> </a:t>
            </a:r>
            <a:r>
              <a:rPr sz="1000" spc="70" dirty="0">
                <a:solidFill>
                  <a:srgbClr val="231F20">
                    <a:alpha val="100000"/>
                  </a:srgbClr>
                </a:solidFill>
                <a:latin typeface="Microsoft YaHei"/>
                <a:ea typeface="Microsoft YaHei"/>
                <a:cs typeface="Microsoft YaHei"/>
              </a:rPr>
              <a:t>能够运用所学的心理评估技术</a:t>
            </a:r>
            <a:r>
              <a:rPr sz="1000" spc="70" dirty="0">
                <a:solidFill>
                  <a:srgbClr val="231F20">
                    <a:alpha val="100000"/>
                  </a:srgbClr>
                </a:solidFill>
                <a:latin typeface="Microsoft YaHei"/>
                <a:ea typeface="Microsoft YaHei"/>
                <a:cs typeface="Microsoft YaHei"/>
              </a:rPr>
              <a:t> </a:t>
            </a:r>
            <a:r>
              <a:rPr sz="1000" spc="70" dirty="0">
                <a:solidFill>
                  <a:srgbClr val="231F20">
                    <a:alpha val="100000"/>
                  </a:srgbClr>
                </a:solidFill>
                <a:latin typeface="Microsoft YaHei"/>
                <a:ea typeface="Microsoft YaHei"/>
                <a:cs typeface="Microsoft YaHei"/>
              </a:rPr>
              <a:t>，根据老年人的具体心理状况选择合适的心理测验</a:t>
            </a:r>
            <a:r>
              <a:rPr sz="1000" spc="30" dirty="0">
                <a:solidFill>
                  <a:srgbClr val="231F20">
                    <a:alpha val="100000"/>
                  </a:srgbClr>
                </a:solidFill>
                <a:latin typeface="Microsoft YaHei"/>
                <a:ea typeface="Microsoft YaHei"/>
                <a:cs typeface="Microsoft YaHei"/>
              </a:rPr>
              <a:t>和</a:t>
            </a:r>
            <a:r>
              <a:rPr sz="1000" spc="0" dirty="0">
                <a:solidFill>
                  <a:srgbClr val="231F20">
                    <a:alpha val="100000"/>
                  </a:srgbClr>
                </a:solidFill>
                <a:latin typeface="Microsoft YaHei"/>
                <a:ea typeface="Microsoft YaHei"/>
                <a:cs typeface="Microsoft YaHei"/>
              </a:rPr>
              <a:t>心</a:t>
            </a:r>
            <a:r>
              <a:rPr sz="1000" spc="0" dirty="0">
                <a:solidFill>
                  <a:srgbClr val="231F20">
                    <a:alpha val="100000"/>
                  </a:srgbClr>
                </a:solidFill>
                <a:latin typeface="Microsoft YaHei"/>
                <a:ea typeface="Microsoft YaHei"/>
                <a:cs typeface="Microsoft YaHei"/>
              </a:rPr>
              <a:t> </a:t>
            </a:r>
            <a:r>
              <a:rPr sz="1000" spc="40" dirty="0">
                <a:solidFill>
                  <a:srgbClr val="231F20">
                    <a:alpha val="100000"/>
                  </a:srgbClr>
                </a:solidFill>
                <a:latin typeface="Microsoft YaHei"/>
                <a:ea typeface="Microsoft YaHei"/>
                <a:cs typeface="Microsoft YaHei"/>
              </a:rPr>
              <a:t>理评定量表，并能够对结果进行合理的解</a:t>
            </a:r>
            <a:r>
              <a:rPr sz="1000" spc="30" dirty="0">
                <a:solidFill>
                  <a:srgbClr val="231F20">
                    <a:alpha val="100000"/>
                  </a:srgbClr>
                </a:solidFill>
                <a:latin typeface="Microsoft YaHei"/>
                <a:ea typeface="Microsoft YaHei"/>
                <a:cs typeface="Microsoft YaHei"/>
              </a:rPr>
              <a:t>释</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82550" algn="l" rtl="0" eaLnBrk="0">
              <a:lnSpc>
                <a:spcPts val="1426"/>
              </a:lnSpc>
              <a:spcBef>
                <a:spcPts val="752"/>
              </a:spcBef>
              <a:tabLst/>
            </a:pPr>
            <a:r>
              <a:rPr sz="1000" spc="-10" dirty="0">
                <a:solidFill>
                  <a:srgbClr val="B00D15">
                    <a:alpha val="100000"/>
                  </a:srgbClr>
                </a:solidFill>
                <a:latin typeface="Microsoft YaHei"/>
                <a:ea typeface="Microsoft YaHei"/>
                <a:cs typeface="Microsoft YaHei"/>
              </a:rPr>
              <a:t>【素</a:t>
            </a:r>
            <a:r>
              <a:rPr sz="1000" spc="0" dirty="0">
                <a:solidFill>
                  <a:srgbClr val="B00D15">
                    <a:alpha val="100000"/>
                  </a:srgbClr>
                </a:solidFill>
                <a:latin typeface="Microsoft YaHei"/>
                <a:ea typeface="Microsoft YaHei"/>
                <a:cs typeface="Microsoft YaHei"/>
              </a:rPr>
              <a:t>质目标】</a:t>
            </a:r>
            <a:endParaRPr lang="Microsoft YaHei" altLang="Microsoft YaHei" sz="1000" dirty="0"/>
          </a:p>
          <a:p>
            <a:pPr marL="261291" indent="-163388" algn="l" rtl="0" eaLnBrk="0">
              <a:lnSpc>
                <a:spcPct val="121000"/>
              </a:lnSpc>
              <a:spcBef>
                <a:spcPts val="1115"/>
              </a:spcBef>
              <a:tabLst/>
            </a:pPr>
            <a:r>
              <a:rPr sz="1000" spc="80" dirty="0">
                <a:solidFill>
                  <a:srgbClr val="231F20">
                    <a:alpha val="100000"/>
                  </a:srgbClr>
                </a:solidFill>
                <a:latin typeface="Microsoft YaHei"/>
                <a:ea typeface="Microsoft YaHei"/>
                <a:cs typeface="Microsoft YaHei"/>
              </a:rPr>
              <a:t>◇</a:t>
            </a:r>
            <a:r>
              <a:rPr sz="1000" spc="80" dirty="0">
                <a:solidFill>
                  <a:srgbClr val="231F20">
                    <a:alpha val="100000"/>
                  </a:srgbClr>
                </a:solidFill>
                <a:latin typeface="Microsoft YaHei"/>
                <a:ea typeface="Microsoft YaHei"/>
                <a:cs typeface="Microsoft YaHei"/>
              </a:rPr>
              <a:t> </a:t>
            </a:r>
            <a:r>
              <a:rPr sz="1000" spc="80" dirty="0">
                <a:solidFill>
                  <a:srgbClr val="231F20">
                    <a:alpha val="100000"/>
                  </a:srgbClr>
                </a:solidFill>
                <a:latin typeface="Microsoft YaHei"/>
                <a:ea typeface="Microsoft YaHei"/>
                <a:cs typeface="Microsoft YaHei"/>
              </a:rPr>
              <a:t>根据实际心理评估经验，复习所学的常用心理测验和心理评定量表等相关知识</a:t>
            </a:r>
            <a:r>
              <a:rPr sz="1000" spc="30" dirty="0">
                <a:solidFill>
                  <a:srgbClr val="231F20">
                    <a:alpha val="100000"/>
                  </a:srgbClr>
                </a:solidFill>
                <a:latin typeface="Microsoft YaHei"/>
                <a:ea typeface="Microsoft YaHei"/>
                <a:cs typeface="Microsoft YaHei"/>
              </a:rPr>
              <a:t>，</a:t>
            </a:r>
            <a:r>
              <a:rPr sz="1000" spc="0" dirty="0">
                <a:solidFill>
                  <a:srgbClr val="231F20">
                    <a:alpha val="100000"/>
                  </a:srgbClr>
                </a:solidFill>
                <a:latin typeface="Microsoft YaHei"/>
                <a:ea typeface="Microsoft YaHei"/>
                <a:cs typeface="Microsoft YaHei"/>
              </a:rPr>
              <a:t>有意</a:t>
            </a:r>
            <a:r>
              <a:rPr sz="1000" spc="0" dirty="0">
                <a:solidFill>
                  <a:srgbClr val="231F20">
                    <a:alpha val="100000"/>
                  </a:srgbClr>
                </a:solidFill>
                <a:latin typeface="Microsoft YaHei"/>
                <a:ea typeface="Microsoft YaHei"/>
                <a:cs typeface="Microsoft YaHei"/>
              </a:rPr>
              <a:t> </a:t>
            </a:r>
            <a:r>
              <a:rPr sz="1000" spc="40" dirty="0">
                <a:solidFill>
                  <a:srgbClr val="231F20">
                    <a:alpha val="100000"/>
                  </a:srgbClr>
                </a:solidFill>
                <a:latin typeface="Microsoft YaHei"/>
                <a:ea typeface="Microsoft YaHei"/>
                <a:cs typeface="Microsoft YaHei"/>
              </a:rPr>
              <a:t>识地提高心理评估的</a:t>
            </a:r>
            <a:r>
              <a:rPr sz="1000" spc="10" dirty="0">
                <a:solidFill>
                  <a:srgbClr val="231F20">
                    <a:alpha val="100000"/>
                  </a:srgbClr>
                </a:solidFill>
                <a:latin typeface="Microsoft YaHei"/>
                <a:ea typeface="Microsoft YaHei"/>
                <a:cs typeface="Microsoft YaHei"/>
              </a:rPr>
              <a:t>能</a:t>
            </a:r>
            <a:r>
              <a:rPr sz="1000" spc="0" dirty="0">
                <a:solidFill>
                  <a:srgbClr val="231F20">
                    <a:alpha val="100000"/>
                  </a:srgbClr>
                </a:solidFill>
                <a:latin typeface="Microsoft YaHei"/>
                <a:ea typeface="Microsoft YaHei"/>
                <a:cs typeface="Microsoft YaHei"/>
              </a:rPr>
              <a:t>力。</a:t>
            </a:r>
            <a:endParaRPr lang="Microsoft YaHei" altLang="Microsoft YaHei" sz="1000" dirty="0"/>
          </a:p>
          <a:p>
            <a:pPr algn="l" rtl="0" eaLnBrk="0">
              <a:lnSpc>
                <a:spcPct val="127000"/>
              </a:lnSpc>
              <a:tabLst/>
            </a:pPr>
            <a:endParaRPr lang="Arial" altLang="Arial" sz="200" dirty="0"/>
          </a:p>
          <a:p>
            <a:pPr marL="97902" algn="l" rtl="0" eaLnBrk="0">
              <a:lnSpc>
                <a:spcPts val="1349"/>
              </a:lnSpc>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以团队协作的形式探讨、巩固各心理评估量表的相关知识和技能</a:t>
            </a:r>
            <a:r>
              <a:rPr sz="1000" spc="10" dirty="0">
                <a:solidFill>
                  <a:srgbClr val="231F20">
                    <a:alpha val="100000"/>
                  </a:srgbClr>
                </a:solidFill>
                <a:latin typeface="Microsoft YaHei"/>
                <a:ea typeface="Microsoft YaHei"/>
                <a:cs typeface="Microsoft YaHei"/>
              </a:rPr>
              <a:t>。</a:t>
            </a:r>
            <a:endParaRPr lang="Microsoft YaHei" altLang="Microsoft YaHei" sz="1000" dirty="0"/>
          </a:p>
        </p:txBody>
      </p:sp>
      <p:pic>
        <p:nvPicPr>
          <p:cNvPr id="107" name="picture 107"/>
          <p:cNvPicPr>
            <a:picLocks noChangeAspect="1"/>
          </p:cNvPicPr>
          <p:nvPr/>
        </p:nvPicPr>
        <p:blipFill>
          <a:blip r:embed="rId2"/>
          <a:stretch>
            <a:fillRect/>
          </a:stretch>
        </p:blipFill>
        <p:spPr>
          <a:xfrm rot="21600000">
            <a:off x="2696845" y="2508363"/>
            <a:ext cx="1232217" cy="236258"/>
          </a:xfrm>
          <a:prstGeom prst="rect">
            <a:avLst/>
          </a:prstGeom>
        </p:spPr>
      </p:pic>
      <p:pic>
        <p:nvPicPr>
          <p:cNvPr id="108" name="picture 108"/>
          <p:cNvPicPr>
            <a:picLocks noChangeAspect="1"/>
          </p:cNvPicPr>
          <p:nvPr/>
        </p:nvPicPr>
        <p:blipFill>
          <a:blip r:embed="rId3"/>
          <a:stretch>
            <a:fillRect/>
          </a:stretch>
        </p:blipFill>
        <p:spPr>
          <a:xfrm rot="21600000">
            <a:off x="878890" y="755700"/>
            <a:ext cx="1537106" cy="187020"/>
          </a:xfrm>
          <a:prstGeom prst="rect">
            <a:avLst/>
          </a:prstGeom>
        </p:spPr>
      </p:pic>
      <p:pic>
        <p:nvPicPr>
          <p:cNvPr id="109" name="picture 109"/>
          <p:cNvPicPr>
            <a:picLocks noChangeAspect="1"/>
          </p:cNvPicPr>
          <p:nvPr/>
        </p:nvPicPr>
        <p:blipFill>
          <a:blip r:embed="rId4"/>
          <a:stretch>
            <a:fillRect/>
          </a:stretch>
        </p:blipFill>
        <p:spPr>
          <a:xfrm rot="21600000">
            <a:off x="883805" y="254000"/>
            <a:ext cx="1242339" cy="170713"/>
          </a:xfrm>
          <a:prstGeom prst="rect">
            <a:avLst/>
          </a:prstGeom>
        </p:spPr>
      </p:pic>
      <p:pic>
        <p:nvPicPr>
          <p:cNvPr id="110" name="picture 110"/>
          <p:cNvPicPr>
            <a:picLocks noChangeAspect="1"/>
          </p:cNvPicPr>
          <p:nvPr/>
        </p:nvPicPr>
        <p:blipFill>
          <a:blip r:embed="rId5"/>
          <a:stretch>
            <a:fillRect/>
          </a:stretch>
        </p:blipFill>
        <p:spPr>
          <a:xfrm rot="21600000">
            <a:off x="1019695" y="1858035"/>
            <a:ext cx="938796" cy="185394"/>
          </a:xfrm>
          <a:prstGeom prst="rect">
            <a:avLst/>
          </a:prstGeom>
        </p:spPr>
      </p:pic>
      <p:pic>
        <p:nvPicPr>
          <p:cNvPr id="111" name="picture 111"/>
          <p:cNvPicPr>
            <a:picLocks noChangeAspect="1"/>
          </p:cNvPicPr>
          <p:nvPr/>
        </p:nvPicPr>
        <p:blipFill>
          <a:blip r:embed="rId6"/>
          <a:stretch>
            <a:fillRect/>
          </a:stretch>
        </p:blipFill>
        <p:spPr>
          <a:xfrm rot="21600000">
            <a:off x="905751" y="1317676"/>
            <a:ext cx="920076" cy="187273"/>
          </a:xfrm>
          <a:prstGeom prst="rect">
            <a:avLst/>
          </a:prstGeom>
        </p:spPr>
      </p:pic>
      <p:pic>
        <p:nvPicPr>
          <p:cNvPr id="112" name="picture 112"/>
          <p:cNvPicPr>
            <a:picLocks noChangeAspect="1"/>
          </p:cNvPicPr>
          <p:nvPr/>
        </p:nvPicPr>
        <p:blipFill>
          <a:blip r:embed="rId7"/>
          <a:stretch>
            <a:fillRect/>
          </a:stretch>
        </p:blipFill>
        <p:spPr>
          <a:xfrm rot="21600000">
            <a:off x="1890369" y="2509329"/>
            <a:ext cx="632320" cy="235801"/>
          </a:xfrm>
          <a:prstGeom prst="rect">
            <a:avLst/>
          </a:prstGeom>
        </p:spPr>
      </p:pic>
      <p:sp>
        <p:nvSpPr>
          <p:cNvPr id="113" name="textbox 113"/>
          <p:cNvSpPr/>
          <p:nvPr/>
        </p:nvSpPr>
        <p:spPr>
          <a:xfrm>
            <a:off x="831412" y="9041149"/>
            <a:ext cx="159385" cy="153035"/>
          </a:xfrm>
          <a:prstGeom prst="rect">
            <a:avLst/>
          </a:prstGeom>
        </p:spPr>
        <p:txBody>
          <a:bodyPr vert="horz" wrap="square" lIns="0" tIns="0" rIns="0" bIns="0"/>
          <a:lstStyle/>
          <a:p>
            <a:pPr algn="l" rtl="0" eaLnBrk="0">
              <a:lnSpc>
                <a:spcPct val="79110"/>
              </a:lnSpc>
              <a:tabLst/>
            </a:pPr>
            <a:endParaRPr lang="Arial" altLang="Arial" sz="100" dirty="0"/>
          </a:p>
          <a:p>
            <a:pPr marL="12700" algn="l" rtl="0" eaLnBrk="0">
              <a:lnSpc>
                <a:spcPct val="84000"/>
              </a:lnSpc>
              <a:tabLst/>
            </a:pPr>
            <a:r>
              <a:rPr sz="1000" b="1" spc="-30" dirty="0">
                <a:solidFill>
                  <a:srgbClr val="231F20">
                    <a:alpha val="100000"/>
                  </a:srgbClr>
                </a:solidFill>
                <a:latin typeface="Arial"/>
                <a:ea typeface="Arial"/>
                <a:cs typeface="Arial"/>
              </a:rPr>
              <a:t>14</a:t>
            </a:r>
            <a:endParaRPr lang="Arial" altLang="Arial" sz="10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4" name="picture 114"/>
          <p:cNvPicPr>
            <a:picLocks noChangeAspect="1"/>
          </p:cNvPicPr>
          <p:nvPr/>
        </p:nvPicPr>
        <p:blipFill>
          <a:blip r:embed="rId2"/>
          <a:stretch>
            <a:fillRect/>
          </a:stretch>
        </p:blipFill>
        <p:spPr>
          <a:xfrm rot="21600000">
            <a:off x="1365503" y="1607820"/>
            <a:ext cx="4306823" cy="2380487"/>
          </a:xfrm>
          <a:prstGeom prst="rect">
            <a:avLst/>
          </a:prstGeom>
        </p:spPr>
      </p:pic>
      <p:sp>
        <p:nvSpPr>
          <p:cNvPr id="115" name="textbox 115"/>
          <p:cNvSpPr/>
          <p:nvPr/>
        </p:nvSpPr>
        <p:spPr>
          <a:xfrm>
            <a:off x="1181191" y="4421548"/>
            <a:ext cx="4618354" cy="1400810"/>
          </a:xfrm>
          <a:prstGeom prst="rect">
            <a:avLst/>
          </a:prstGeom>
        </p:spPr>
        <p:txBody>
          <a:bodyPr vert="horz" wrap="square" lIns="0" tIns="0" rIns="0" bIns="0"/>
          <a:lstStyle/>
          <a:p>
            <a:pPr algn="l" rtl="0" eaLnBrk="0">
              <a:lnSpc>
                <a:spcPct val="67063"/>
              </a:lnSpc>
              <a:tabLst/>
            </a:pPr>
            <a:endParaRPr lang="Arial" altLang="Arial" sz="100" dirty="0"/>
          </a:p>
          <a:p>
            <a:pPr marL="12700" indent="284209" algn="l" rtl="0" eaLnBrk="0">
              <a:lnSpc>
                <a:spcPct val="129000"/>
              </a:lnSpc>
              <a:tabLst/>
            </a:pPr>
            <a:r>
              <a:rPr sz="1000" spc="50" dirty="0">
                <a:solidFill>
                  <a:srgbClr val="231F20">
                    <a:alpha val="100000"/>
                  </a:srgbClr>
                </a:solidFill>
                <a:latin typeface="KaiTi"/>
                <a:ea typeface="KaiTi"/>
                <a:cs typeface="KaiTi"/>
              </a:rPr>
              <a:t>张爷爷，</a:t>
            </a:r>
            <a:r>
              <a:rPr sz="1000" b="1" spc="50" dirty="0">
                <a:solidFill>
                  <a:srgbClr val="231F20">
                    <a:alpha val="100000"/>
                  </a:srgbClr>
                </a:solidFill>
                <a:latin typeface="Arial"/>
                <a:ea typeface="Arial"/>
                <a:cs typeface="Arial"/>
              </a:rPr>
              <a:t>78</a:t>
            </a:r>
            <a:r>
              <a:rPr sz="1000" spc="50" dirty="0">
                <a:solidFill>
                  <a:srgbClr val="231F20">
                    <a:alpha val="100000"/>
                  </a:srgbClr>
                </a:solidFill>
                <a:latin typeface="Arial"/>
                <a:ea typeface="Arial"/>
                <a:cs typeface="Arial"/>
              </a:rPr>
              <a:t> </a:t>
            </a:r>
            <a:r>
              <a:rPr sz="1000" spc="50" dirty="0">
                <a:solidFill>
                  <a:srgbClr val="231F20">
                    <a:alpha val="100000"/>
                  </a:srgbClr>
                </a:solidFill>
                <a:latin typeface="KaiTi"/>
                <a:ea typeface="KaiTi"/>
                <a:cs typeface="KaiTi"/>
              </a:rPr>
              <a:t>岁，妻子已经去世，本人生活能够自理，身体状况尚</a:t>
            </a:r>
            <a:r>
              <a:rPr sz="1000" spc="30" dirty="0">
                <a:solidFill>
                  <a:srgbClr val="231F20">
                    <a:alpha val="100000"/>
                  </a:srgbClr>
                </a:solidFill>
                <a:latin typeface="KaiTi"/>
                <a:ea typeface="KaiTi"/>
                <a:cs typeface="KaiTi"/>
              </a:rPr>
              <a:t>可</a:t>
            </a:r>
            <a:r>
              <a:rPr sz="1000" spc="0" dirty="0">
                <a:solidFill>
                  <a:srgbClr val="231F20">
                    <a:alpha val="100000"/>
                  </a:srgbClr>
                </a:solidFill>
                <a:latin typeface="KaiTi"/>
                <a:ea typeface="KaiTi"/>
                <a:cs typeface="KaiTi"/>
              </a:rPr>
              <a:t>。张爷</a:t>
            </a:r>
            <a:r>
              <a:rPr sz="1000" spc="0" dirty="0">
                <a:solidFill>
                  <a:srgbClr val="231F20">
                    <a:alpha val="100000"/>
                  </a:srgbClr>
                </a:solidFill>
                <a:latin typeface="KaiTi"/>
                <a:ea typeface="KaiTi"/>
                <a:cs typeface="KaiTi"/>
              </a:rPr>
              <a:t> </a:t>
            </a:r>
            <a:r>
              <a:rPr sz="1000" spc="50" dirty="0">
                <a:solidFill>
                  <a:srgbClr val="231F20">
                    <a:alpha val="100000"/>
                  </a:srgbClr>
                </a:solidFill>
                <a:latin typeface="KaiTi"/>
                <a:ea typeface="KaiTi"/>
                <a:cs typeface="KaiTi"/>
              </a:rPr>
              <a:t>爷有</a:t>
            </a:r>
            <a:r>
              <a:rPr sz="1000" spc="50" dirty="0">
                <a:solidFill>
                  <a:srgbClr val="231F20">
                    <a:alpha val="100000"/>
                  </a:srgbClr>
                </a:solidFill>
                <a:latin typeface="KaiTi"/>
                <a:ea typeface="KaiTi"/>
                <a:cs typeface="KaiTi"/>
              </a:rPr>
              <a:t> </a:t>
            </a:r>
            <a:r>
              <a:rPr sz="1000" b="1" spc="50" dirty="0">
                <a:solidFill>
                  <a:srgbClr val="231F20">
                    <a:alpha val="100000"/>
                  </a:srgbClr>
                </a:solidFill>
                <a:latin typeface="Arial"/>
                <a:ea typeface="Arial"/>
                <a:cs typeface="Arial"/>
              </a:rPr>
              <a:t>2</a:t>
            </a:r>
            <a:r>
              <a:rPr sz="1000" spc="50" dirty="0">
                <a:solidFill>
                  <a:srgbClr val="231F20">
                    <a:alpha val="100000"/>
                  </a:srgbClr>
                </a:solidFill>
                <a:latin typeface="Arial"/>
                <a:ea typeface="Arial"/>
                <a:cs typeface="Arial"/>
              </a:rPr>
              <a:t> </a:t>
            </a:r>
            <a:r>
              <a:rPr sz="1000" spc="50" dirty="0">
                <a:solidFill>
                  <a:srgbClr val="231F20">
                    <a:alpha val="100000"/>
                  </a:srgbClr>
                </a:solidFill>
                <a:latin typeface="KaiTi"/>
                <a:ea typeface="KaiTi"/>
                <a:cs typeface="KaiTi"/>
              </a:rPr>
              <a:t>个儿子，都已结婚成家。由于工作原因，他们和张爷爷分开居住，平</a:t>
            </a:r>
            <a:r>
              <a:rPr sz="1000" spc="10" dirty="0">
                <a:solidFill>
                  <a:srgbClr val="231F20">
                    <a:alpha val="100000"/>
                  </a:srgbClr>
                </a:solidFill>
                <a:latin typeface="KaiTi"/>
                <a:ea typeface="KaiTi"/>
                <a:cs typeface="KaiTi"/>
              </a:rPr>
              <a:t>时</a:t>
            </a:r>
            <a:r>
              <a:rPr sz="1000" spc="0" dirty="0">
                <a:solidFill>
                  <a:srgbClr val="231F20">
                    <a:alpha val="100000"/>
                  </a:srgbClr>
                </a:solidFill>
                <a:latin typeface="KaiTi"/>
                <a:ea typeface="KaiTi"/>
                <a:cs typeface="KaiTi"/>
              </a:rPr>
              <a:t> </a:t>
            </a:r>
            <a:r>
              <a:rPr sz="1000" spc="70" dirty="0">
                <a:solidFill>
                  <a:srgbClr val="231F20">
                    <a:alpha val="100000"/>
                  </a:srgbClr>
                </a:solidFill>
                <a:latin typeface="KaiTi"/>
                <a:ea typeface="KaiTi"/>
                <a:cs typeface="KaiTi"/>
              </a:rPr>
              <a:t>也很少有时间来看望他，家中有一个钟点工照顾他。张爷爷最近被</a:t>
            </a:r>
            <a:r>
              <a:rPr sz="1000" spc="60" dirty="0">
                <a:solidFill>
                  <a:srgbClr val="231F20">
                    <a:alpha val="100000"/>
                  </a:srgbClr>
                </a:solidFill>
                <a:latin typeface="KaiTi"/>
                <a:ea typeface="KaiTi"/>
                <a:cs typeface="KaiTi"/>
              </a:rPr>
              <a:t>诊</a:t>
            </a:r>
            <a:r>
              <a:rPr sz="1000" spc="0" dirty="0">
                <a:solidFill>
                  <a:srgbClr val="231F20">
                    <a:alpha val="100000"/>
                  </a:srgbClr>
                </a:solidFill>
                <a:latin typeface="KaiTi"/>
                <a:ea typeface="KaiTi"/>
                <a:cs typeface="KaiTi"/>
              </a:rPr>
              <a:t>断出患有</a:t>
            </a:r>
            <a:r>
              <a:rPr sz="1000" spc="0" dirty="0">
                <a:solidFill>
                  <a:srgbClr val="231F20">
                    <a:alpha val="100000"/>
                  </a:srgbClr>
                </a:solidFill>
                <a:latin typeface="KaiTi"/>
                <a:ea typeface="KaiTi"/>
                <a:cs typeface="KaiTi"/>
              </a:rPr>
              <a:t> </a:t>
            </a:r>
            <a:r>
              <a:rPr sz="1000" spc="50" dirty="0">
                <a:solidFill>
                  <a:srgbClr val="231F20">
                    <a:alpha val="100000"/>
                  </a:srgbClr>
                </a:solidFill>
                <a:latin typeface="KaiTi"/>
                <a:ea typeface="KaiTi"/>
                <a:cs typeface="KaiTi"/>
              </a:rPr>
              <a:t>脑萎缩，</a:t>
            </a:r>
            <a:r>
              <a:rPr sz="1000" spc="50" dirty="0">
                <a:solidFill>
                  <a:srgbClr val="231F20">
                    <a:alpha val="100000"/>
                  </a:srgbClr>
                </a:solidFill>
                <a:latin typeface="KaiTi"/>
                <a:ea typeface="KaiTi"/>
                <a:cs typeface="KaiTi"/>
              </a:rPr>
              <a:t> </a:t>
            </a:r>
            <a:r>
              <a:rPr sz="1000" spc="50" dirty="0">
                <a:solidFill>
                  <a:srgbClr val="231F20">
                    <a:alpha val="100000"/>
                  </a:srgbClr>
                </a:solidFill>
                <a:latin typeface="KaiTi"/>
                <a:ea typeface="KaiTi"/>
                <a:cs typeface="KaiTi"/>
              </a:rPr>
              <a:t>医生说目前病情处于初期，只要按时服药，坚持锻炼，就能</a:t>
            </a:r>
            <a:r>
              <a:rPr sz="1000" spc="20" dirty="0">
                <a:solidFill>
                  <a:srgbClr val="231F20">
                    <a:alpha val="100000"/>
                  </a:srgbClr>
                </a:solidFill>
                <a:latin typeface="KaiTi"/>
                <a:ea typeface="KaiTi"/>
                <a:cs typeface="KaiTi"/>
              </a:rPr>
              <a:t>够</a:t>
            </a:r>
            <a:r>
              <a:rPr sz="1000" spc="0" dirty="0">
                <a:solidFill>
                  <a:srgbClr val="231F20">
                    <a:alpha val="100000"/>
                  </a:srgbClr>
                </a:solidFill>
                <a:latin typeface="KaiTi"/>
                <a:ea typeface="KaiTi"/>
                <a:cs typeface="KaiTi"/>
              </a:rPr>
              <a:t>控制病</a:t>
            </a:r>
            <a:r>
              <a:rPr sz="1000" spc="0" dirty="0">
                <a:solidFill>
                  <a:srgbClr val="231F20">
                    <a:alpha val="100000"/>
                  </a:srgbClr>
                </a:solidFill>
                <a:latin typeface="KaiTi"/>
                <a:ea typeface="KaiTi"/>
                <a:cs typeface="KaiTi"/>
              </a:rPr>
              <a:t> </a:t>
            </a:r>
            <a:r>
              <a:rPr sz="1000" spc="70" dirty="0">
                <a:solidFill>
                  <a:srgbClr val="231F20">
                    <a:alpha val="100000"/>
                  </a:srgbClr>
                </a:solidFill>
                <a:latin typeface="KaiTi"/>
                <a:ea typeface="KaiTi"/>
                <a:cs typeface="KaiTi"/>
              </a:rPr>
              <a:t>情的进一步发展。但是张爷爷知道自己患病之后情绪低落，多次表</a:t>
            </a:r>
            <a:r>
              <a:rPr sz="1000" spc="60" dirty="0">
                <a:solidFill>
                  <a:srgbClr val="231F20">
                    <a:alpha val="100000"/>
                  </a:srgbClr>
                </a:solidFill>
                <a:latin typeface="KaiTi"/>
                <a:ea typeface="KaiTi"/>
                <a:cs typeface="KaiTi"/>
              </a:rPr>
              <a:t>示</a:t>
            </a:r>
            <a:r>
              <a:rPr sz="1000" spc="0" dirty="0">
                <a:solidFill>
                  <a:srgbClr val="231F20">
                    <a:alpha val="100000"/>
                  </a:srgbClr>
                </a:solidFill>
                <a:latin typeface="KaiTi"/>
                <a:ea typeface="KaiTi"/>
                <a:cs typeface="KaiTi"/>
              </a:rPr>
              <a:t>自己活着</a:t>
            </a:r>
            <a:r>
              <a:rPr sz="1000" spc="0" dirty="0">
                <a:solidFill>
                  <a:srgbClr val="231F20">
                    <a:alpha val="100000"/>
                  </a:srgbClr>
                </a:solidFill>
                <a:latin typeface="KaiTi"/>
                <a:ea typeface="KaiTi"/>
                <a:cs typeface="KaiTi"/>
              </a:rPr>
              <a:t> </a:t>
            </a:r>
            <a:r>
              <a:rPr sz="1000" spc="50" dirty="0">
                <a:solidFill>
                  <a:srgbClr val="231F20">
                    <a:alpha val="100000"/>
                  </a:srgbClr>
                </a:solidFill>
                <a:latin typeface="KaiTi"/>
                <a:ea typeface="KaiTi"/>
                <a:cs typeface="KaiTi"/>
              </a:rPr>
              <a:t>没有意思，与其以后拖累他人，还不如现在</a:t>
            </a:r>
            <a:r>
              <a:rPr sz="1000" spc="10" dirty="0">
                <a:solidFill>
                  <a:srgbClr val="231F20">
                    <a:alpha val="100000"/>
                  </a:srgbClr>
                </a:solidFill>
                <a:latin typeface="KaiTi"/>
                <a:ea typeface="KaiTi"/>
                <a:cs typeface="KaiTi"/>
              </a:rPr>
              <a:t>死</a:t>
            </a:r>
            <a:r>
              <a:rPr sz="1000" spc="0" dirty="0">
                <a:solidFill>
                  <a:srgbClr val="231F20">
                    <a:alpha val="100000"/>
                  </a:srgbClr>
                </a:solidFill>
                <a:latin typeface="KaiTi"/>
                <a:ea typeface="KaiTi"/>
                <a:cs typeface="KaiTi"/>
              </a:rPr>
              <a:t>了算了。</a:t>
            </a:r>
            <a:endParaRPr lang="KaiTi" altLang="KaiTi" sz="1000" dirty="0"/>
          </a:p>
          <a:p>
            <a:pPr algn="l" rtl="0" eaLnBrk="0">
              <a:lnSpc>
                <a:spcPct val="100000"/>
              </a:lnSpc>
              <a:tabLst/>
            </a:pPr>
            <a:endParaRPr lang="Arial" altLang="Arial" sz="300" dirty="0"/>
          </a:p>
          <a:p>
            <a:pPr marL="286562" algn="l" rtl="0" eaLnBrk="0">
              <a:lnSpc>
                <a:spcPct val="100000"/>
              </a:lnSpc>
              <a:tabLst/>
            </a:pPr>
            <a:r>
              <a:rPr sz="1000" spc="40" dirty="0">
                <a:solidFill>
                  <a:srgbClr val="231F20">
                    <a:alpha val="100000"/>
                  </a:srgbClr>
                </a:solidFill>
                <a:latin typeface="KaiTi"/>
                <a:ea typeface="KaiTi"/>
                <a:cs typeface="KaiTi"/>
              </a:rPr>
              <a:t>请对张爷爷进行心理评估，确定评估</a:t>
            </a:r>
            <a:r>
              <a:rPr sz="1000" spc="30" dirty="0">
                <a:solidFill>
                  <a:srgbClr val="231F20">
                    <a:alpha val="100000"/>
                  </a:srgbClr>
                </a:solidFill>
                <a:latin typeface="KaiTi"/>
                <a:ea typeface="KaiTi"/>
                <a:cs typeface="KaiTi"/>
              </a:rPr>
              <a:t>内</a:t>
            </a:r>
            <a:r>
              <a:rPr sz="1000" spc="0" dirty="0">
                <a:solidFill>
                  <a:srgbClr val="231F20">
                    <a:alpha val="100000"/>
                  </a:srgbClr>
                </a:solidFill>
                <a:latin typeface="KaiTi"/>
                <a:ea typeface="KaiTi"/>
                <a:cs typeface="KaiTi"/>
              </a:rPr>
              <a:t>容。</a:t>
            </a:r>
            <a:endParaRPr lang="KaiTi" altLang="KaiTi" sz="1000" dirty="0"/>
          </a:p>
        </p:txBody>
      </p:sp>
      <p:sp>
        <p:nvSpPr>
          <p:cNvPr id="116" name="textbox 116"/>
          <p:cNvSpPr/>
          <p:nvPr/>
        </p:nvSpPr>
        <p:spPr>
          <a:xfrm>
            <a:off x="891366" y="6156657"/>
            <a:ext cx="5233034" cy="1174114"/>
          </a:xfrm>
          <a:prstGeom prst="rect">
            <a:avLst/>
          </a:prstGeom>
        </p:spPr>
        <p:txBody>
          <a:bodyPr vert="horz" wrap="square" lIns="0" tIns="0" rIns="0" bIns="0"/>
          <a:lstStyle/>
          <a:p>
            <a:pPr algn="l" rtl="0" eaLnBrk="0">
              <a:lnSpc>
                <a:spcPct val="88820"/>
              </a:lnSpc>
              <a:tabLst/>
            </a:pPr>
            <a:endParaRPr lang="Arial" altLang="Arial" sz="100" dirty="0"/>
          </a:p>
          <a:p>
            <a:pPr marL="12700" indent="271537" algn="l" rtl="0" eaLnBrk="0">
              <a:lnSpc>
                <a:spcPct val="115000"/>
              </a:lnSpc>
              <a:tabLst/>
            </a:pPr>
            <a:r>
              <a:rPr sz="1000" spc="60" dirty="0">
                <a:solidFill>
                  <a:srgbClr val="231F20">
                    <a:alpha val="100000"/>
                  </a:srgbClr>
                </a:solidFill>
                <a:latin typeface="Microsoft YaHei"/>
                <a:ea typeface="Microsoft YaHei"/>
                <a:cs typeface="Microsoft YaHei"/>
              </a:rPr>
              <a:t>心理评估是进行心理护理的基础，它是面向所有人群评估其心理品质及</a:t>
            </a:r>
            <a:r>
              <a:rPr sz="1000" spc="0" dirty="0">
                <a:solidFill>
                  <a:srgbClr val="231F20">
                    <a:alpha val="100000"/>
                  </a:srgbClr>
                </a:solidFill>
                <a:latin typeface="Microsoft YaHei"/>
                <a:ea typeface="Microsoft YaHei"/>
                <a:cs typeface="Microsoft YaHei"/>
              </a:rPr>
              <a:t>水平的一种方</a:t>
            </a:r>
            <a:r>
              <a:rPr sz="1000" spc="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Microsoft YaHei"/>
                <a:ea typeface="Microsoft YaHei"/>
                <a:cs typeface="Microsoft YaHei"/>
              </a:rPr>
              <a:t>法，老年人相对其他个体或群体有其特殊之处，因此，在对老年人进行心理</a:t>
            </a:r>
            <a:r>
              <a:rPr sz="1000" spc="20" dirty="0">
                <a:solidFill>
                  <a:srgbClr val="231F20">
                    <a:alpha val="100000"/>
                  </a:srgbClr>
                </a:solidFill>
                <a:latin typeface="Microsoft YaHei"/>
                <a:ea typeface="Microsoft YaHei"/>
                <a:cs typeface="Microsoft YaHei"/>
              </a:rPr>
              <a:t>评</a:t>
            </a:r>
            <a:r>
              <a:rPr sz="1000" spc="0" dirty="0">
                <a:solidFill>
                  <a:srgbClr val="231F20">
                    <a:alpha val="100000"/>
                  </a:srgbClr>
                </a:solidFill>
                <a:latin typeface="Microsoft YaHei"/>
                <a:ea typeface="Microsoft YaHei"/>
                <a:cs typeface="Microsoft YaHei"/>
              </a:rPr>
              <a:t>估时，应注</a:t>
            </a:r>
            <a:endParaRPr lang="Microsoft YaHei" altLang="Microsoft YaHei" sz="1000" dirty="0"/>
          </a:p>
          <a:p>
            <a:pPr marL="13629" algn="l" rtl="0" eaLnBrk="0">
              <a:lnSpc>
                <a:spcPct val="95000"/>
              </a:lnSpc>
              <a:spcBef>
                <a:spcPts val="470"/>
              </a:spcBef>
              <a:tabLst/>
            </a:pPr>
            <a:r>
              <a:rPr sz="1000" spc="40" dirty="0">
                <a:solidFill>
                  <a:srgbClr val="231F20">
                    <a:alpha val="100000"/>
                  </a:srgbClr>
                </a:solidFill>
                <a:latin typeface="Microsoft YaHei"/>
                <a:ea typeface="Microsoft YaHei"/>
                <a:cs typeface="Microsoft YaHei"/>
              </a:rPr>
              <a:t>意其不同之处，做好相关准备工</a:t>
            </a:r>
            <a:r>
              <a:rPr sz="1000" spc="30" dirty="0">
                <a:solidFill>
                  <a:srgbClr val="231F20">
                    <a:alpha val="100000"/>
                  </a:srgbClr>
                </a:solidFill>
                <a:latin typeface="Microsoft YaHei"/>
                <a:ea typeface="Microsoft YaHei"/>
                <a:cs typeface="Microsoft YaHei"/>
              </a:rPr>
              <a:t>作</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283706" algn="l" rtl="0" eaLnBrk="0">
              <a:lnSpc>
                <a:spcPts val="1349"/>
              </a:lnSpc>
              <a:spcBef>
                <a:spcPts val="88"/>
              </a:spcBef>
              <a:tabLst/>
            </a:pPr>
            <a:r>
              <a:rPr sz="1000" spc="40" dirty="0">
                <a:solidFill>
                  <a:srgbClr val="231F20">
                    <a:alpha val="100000"/>
                  </a:srgbClr>
                </a:solidFill>
                <a:latin typeface="Microsoft YaHei"/>
                <a:ea typeface="Microsoft YaHei"/>
                <a:cs typeface="Microsoft YaHei"/>
              </a:rPr>
              <a:t>针对以上案例，你需要完成的任</a:t>
            </a:r>
            <a:r>
              <a:rPr sz="1000" spc="20" dirty="0">
                <a:solidFill>
                  <a:srgbClr val="231F20">
                    <a:alpha val="100000"/>
                  </a:srgbClr>
                </a:solidFill>
                <a:latin typeface="Microsoft YaHei"/>
                <a:ea typeface="Microsoft YaHei"/>
                <a:cs typeface="Microsoft YaHei"/>
              </a:rPr>
              <a:t>务</a:t>
            </a:r>
            <a:r>
              <a:rPr sz="1000" spc="0" dirty="0">
                <a:solidFill>
                  <a:srgbClr val="231F20">
                    <a:alpha val="100000"/>
                  </a:srgbClr>
                </a:solidFill>
                <a:latin typeface="Microsoft YaHei"/>
                <a:ea typeface="Microsoft YaHei"/>
                <a:cs typeface="Microsoft YaHei"/>
              </a:rPr>
              <a:t>是：</a:t>
            </a:r>
            <a:endParaRPr lang="Microsoft YaHei" altLang="Microsoft YaHei" sz="1000" dirty="0"/>
          </a:p>
          <a:p>
            <a:pPr marL="284768" algn="l" rtl="0" eaLnBrk="0">
              <a:lnSpc>
                <a:spcPts val="1349"/>
              </a:lnSpc>
              <a:spcBef>
                <a:spcPts val="475"/>
              </a:spcBef>
              <a:tabLst/>
            </a:pPr>
            <a:r>
              <a:rPr sz="1000" spc="50" dirty="0">
                <a:solidFill>
                  <a:srgbClr val="231F20">
                    <a:alpha val="100000"/>
                  </a:srgbClr>
                </a:solidFill>
                <a:latin typeface="Microsoft YaHei"/>
                <a:ea typeface="Microsoft YaHei"/>
                <a:cs typeface="Microsoft YaHei"/>
              </a:rPr>
              <a:t>子任务一：了解心理评估概念和原则，掌握心理评估常用</a:t>
            </a:r>
            <a:r>
              <a:rPr sz="1000" spc="30" dirty="0">
                <a:solidFill>
                  <a:srgbClr val="231F20">
                    <a:alpha val="100000"/>
                  </a:srgbClr>
                </a:solidFill>
                <a:latin typeface="Microsoft YaHei"/>
                <a:ea typeface="Microsoft YaHei"/>
                <a:cs typeface="Microsoft YaHei"/>
              </a:rPr>
              <a:t>方</a:t>
            </a:r>
            <a:r>
              <a:rPr sz="1000" spc="0" dirty="0">
                <a:solidFill>
                  <a:srgbClr val="231F20">
                    <a:alpha val="100000"/>
                  </a:srgbClr>
                </a:solidFill>
                <a:latin typeface="Microsoft YaHei"/>
                <a:ea typeface="Microsoft YaHei"/>
                <a:cs typeface="Microsoft YaHei"/>
              </a:rPr>
              <a:t>法</a:t>
            </a:r>
            <a:endParaRPr lang="Microsoft YaHei" altLang="Microsoft YaHei" sz="1000" dirty="0"/>
          </a:p>
          <a:p>
            <a:pPr marL="284768" algn="l" rtl="0" eaLnBrk="0">
              <a:lnSpc>
                <a:spcPts val="1403"/>
              </a:lnSpc>
              <a:tabLst/>
            </a:pPr>
            <a:r>
              <a:rPr sz="1000" spc="50" dirty="0">
                <a:solidFill>
                  <a:srgbClr val="231F20">
                    <a:alpha val="100000"/>
                  </a:srgbClr>
                </a:solidFill>
                <a:latin typeface="Microsoft YaHei"/>
                <a:ea typeface="Microsoft YaHei"/>
                <a:cs typeface="Microsoft YaHei"/>
              </a:rPr>
              <a:t>子任务二：掌握老年心理评估常用</a:t>
            </a:r>
            <a:r>
              <a:rPr sz="1000" spc="30" dirty="0">
                <a:solidFill>
                  <a:srgbClr val="231F20">
                    <a:alpha val="100000"/>
                  </a:srgbClr>
                </a:solidFill>
                <a:latin typeface="Microsoft YaHei"/>
                <a:ea typeface="Microsoft YaHei"/>
                <a:cs typeface="Microsoft YaHei"/>
              </a:rPr>
              <a:t>技</a:t>
            </a:r>
            <a:r>
              <a:rPr sz="1000" spc="0" dirty="0">
                <a:solidFill>
                  <a:srgbClr val="231F20">
                    <a:alpha val="100000"/>
                  </a:srgbClr>
                </a:solidFill>
                <a:latin typeface="Microsoft YaHei"/>
                <a:ea typeface="Microsoft YaHei"/>
                <a:cs typeface="Microsoft YaHei"/>
              </a:rPr>
              <a:t>术</a:t>
            </a:r>
            <a:endParaRPr lang="Microsoft YaHei" altLang="Microsoft YaHei" sz="1000" dirty="0"/>
          </a:p>
        </p:txBody>
      </p:sp>
      <p:sp>
        <p:nvSpPr>
          <p:cNvPr id="117" name="textbox 117"/>
          <p:cNvSpPr/>
          <p:nvPr/>
        </p:nvSpPr>
        <p:spPr>
          <a:xfrm>
            <a:off x="2263152" y="7766269"/>
            <a:ext cx="2505075" cy="220979"/>
          </a:xfrm>
          <a:prstGeom prst="rect">
            <a:avLst/>
          </a:prstGeom>
        </p:spPr>
        <p:txBody>
          <a:bodyPr vert="horz" wrap="square" lIns="0" tIns="0" rIns="0" bIns="0"/>
          <a:lstStyle/>
          <a:p>
            <a:pPr algn="l" rtl="0" eaLnBrk="0">
              <a:lnSpc>
                <a:spcPct val="89752"/>
              </a:lnSpc>
              <a:tabLst/>
            </a:pPr>
            <a:endParaRPr lang="Arial" altLang="Arial" sz="100" dirty="0"/>
          </a:p>
          <a:p>
            <a:pPr marL="12700" algn="l" rtl="0" eaLnBrk="0">
              <a:lnSpc>
                <a:spcPct val="91000"/>
              </a:lnSpc>
              <a:tabLst/>
            </a:pPr>
            <a:r>
              <a:rPr sz="1400" spc="10" dirty="0">
                <a:solidFill>
                  <a:srgbClr val="231F20">
                    <a:alpha val="100000"/>
                  </a:srgbClr>
                </a:solidFill>
                <a:latin typeface="Microsoft YaHei"/>
                <a:ea typeface="Microsoft YaHei"/>
                <a:cs typeface="Microsoft YaHei"/>
              </a:rPr>
              <a:t>子任务一</a:t>
            </a:r>
            <a:r>
              <a:rPr sz="1400" spc="10" dirty="0">
                <a:solidFill>
                  <a:srgbClr val="231F20">
                    <a:alpha val="100000"/>
                  </a:srgbClr>
                </a:solidFill>
                <a:latin typeface="Microsoft YaHei"/>
                <a:ea typeface="Microsoft YaHei"/>
                <a:cs typeface="Microsoft YaHei"/>
              </a:rPr>
              <a:t>   </a:t>
            </a:r>
            <a:r>
              <a:rPr sz="1400" spc="0" dirty="0">
                <a:solidFill>
                  <a:srgbClr val="231F20">
                    <a:alpha val="100000"/>
                  </a:srgbClr>
                </a:solidFill>
                <a:latin typeface="Microsoft YaHei"/>
                <a:ea typeface="Microsoft YaHei"/>
                <a:cs typeface="Microsoft YaHei"/>
              </a:rPr>
              <a:t>心理评估的基本概述</a:t>
            </a:r>
            <a:endParaRPr lang="Microsoft YaHei" altLang="Microsoft YaHei" sz="1400" dirty="0"/>
          </a:p>
        </p:txBody>
      </p:sp>
      <p:pic>
        <p:nvPicPr>
          <p:cNvPr id="118" name="picture 118"/>
          <p:cNvPicPr>
            <a:picLocks noChangeAspect="1"/>
          </p:cNvPicPr>
          <p:nvPr/>
        </p:nvPicPr>
        <p:blipFill>
          <a:blip r:embed="rId3"/>
          <a:stretch>
            <a:fillRect/>
          </a:stretch>
        </p:blipFill>
        <p:spPr>
          <a:xfrm rot="21600000">
            <a:off x="1163840" y="8368372"/>
            <a:ext cx="1395958" cy="188251"/>
          </a:xfrm>
          <a:prstGeom prst="rect">
            <a:avLst/>
          </a:prstGeom>
        </p:spPr>
      </p:pic>
      <p:sp>
        <p:nvSpPr>
          <p:cNvPr id="119" name="textbox 119"/>
          <p:cNvSpPr/>
          <p:nvPr/>
        </p:nvSpPr>
        <p:spPr>
          <a:xfrm>
            <a:off x="4250857" y="660715"/>
            <a:ext cx="1882775" cy="170179"/>
          </a:xfrm>
          <a:prstGeom prst="rect">
            <a:avLst/>
          </a:prstGeom>
        </p:spPr>
        <p:txBody>
          <a:bodyPr vert="horz" wrap="square" lIns="0" tIns="0" rIns="0" bIns="0"/>
          <a:lstStyle/>
          <a:p>
            <a:pPr algn="l" rtl="0" eaLnBrk="0">
              <a:lnSpc>
                <a:spcPct val="83336"/>
              </a:lnSpc>
              <a:tabLst/>
            </a:pPr>
            <a:endParaRPr lang="Arial" altLang="Arial" sz="100" dirty="0"/>
          </a:p>
          <a:p>
            <a:pPr marL="12700" algn="l" rtl="0" eaLnBrk="0">
              <a:lnSpc>
                <a:spcPct val="95000"/>
              </a:lnSpc>
              <a:tabLst/>
            </a:pPr>
            <a:r>
              <a:rPr sz="1000" spc="50" dirty="0">
                <a:solidFill>
                  <a:srgbClr val="B00D15">
                    <a:alpha val="100000"/>
                  </a:srgbClr>
                </a:solidFill>
                <a:latin typeface="Microsoft YaHei"/>
                <a:ea typeface="Microsoft YaHei"/>
                <a:cs typeface="Microsoft YaHei"/>
              </a:rPr>
              <a:t>项目一</a:t>
            </a:r>
            <a:r>
              <a:rPr sz="1000" spc="50" dirty="0">
                <a:solidFill>
                  <a:srgbClr val="B00D15">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老年心理护理基本</a:t>
            </a:r>
            <a:r>
              <a:rPr sz="1000" spc="30" dirty="0">
                <a:solidFill>
                  <a:srgbClr val="231F20">
                    <a:alpha val="100000"/>
                  </a:srgbClr>
                </a:solidFill>
                <a:latin typeface="Microsoft YaHei"/>
                <a:ea typeface="Microsoft YaHei"/>
                <a:cs typeface="Microsoft YaHei"/>
              </a:rPr>
              <a:t>技</a:t>
            </a:r>
            <a:r>
              <a:rPr sz="1000" spc="0" dirty="0">
                <a:solidFill>
                  <a:srgbClr val="231F20">
                    <a:alpha val="100000"/>
                  </a:srgbClr>
                </a:solidFill>
                <a:latin typeface="Microsoft YaHei"/>
                <a:ea typeface="Microsoft YaHei"/>
                <a:cs typeface="Microsoft YaHei"/>
              </a:rPr>
              <a:t>能</a:t>
            </a:r>
            <a:endParaRPr lang="Microsoft YaHei" altLang="Microsoft YaHei" sz="1000" dirty="0"/>
          </a:p>
        </p:txBody>
      </p:sp>
      <p:pic>
        <p:nvPicPr>
          <p:cNvPr id="120" name="picture 120"/>
          <p:cNvPicPr>
            <a:picLocks noChangeAspect="1"/>
          </p:cNvPicPr>
          <p:nvPr/>
        </p:nvPicPr>
        <p:blipFill>
          <a:blip r:embed="rId4"/>
          <a:stretch>
            <a:fillRect/>
          </a:stretch>
        </p:blipFill>
        <p:spPr>
          <a:xfrm rot="21600000">
            <a:off x="1169669" y="4158614"/>
            <a:ext cx="4680584" cy="27190"/>
          </a:xfrm>
          <a:prstGeom prst="rect">
            <a:avLst/>
          </a:prstGeom>
        </p:spPr>
      </p:pic>
      <p:pic>
        <p:nvPicPr>
          <p:cNvPr id="121" name="picture 121"/>
          <p:cNvPicPr>
            <a:picLocks noChangeAspect="1"/>
          </p:cNvPicPr>
          <p:nvPr/>
        </p:nvPicPr>
        <p:blipFill>
          <a:blip r:embed="rId5"/>
          <a:stretch>
            <a:fillRect/>
          </a:stretch>
        </p:blipFill>
        <p:spPr>
          <a:xfrm rot="21600000">
            <a:off x="1513331" y="4081271"/>
            <a:ext cx="826008" cy="195072"/>
          </a:xfrm>
          <a:prstGeom prst="rect">
            <a:avLst/>
          </a:prstGeom>
        </p:spPr>
      </p:pic>
      <p:sp>
        <p:nvSpPr>
          <p:cNvPr id="122" name="textbox 122"/>
          <p:cNvSpPr/>
          <p:nvPr/>
        </p:nvSpPr>
        <p:spPr>
          <a:xfrm>
            <a:off x="825654" y="1096787"/>
            <a:ext cx="845819" cy="207009"/>
          </a:xfrm>
          <a:prstGeom prst="rect">
            <a:avLst/>
          </a:prstGeom>
        </p:spPr>
        <p:txBody>
          <a:bodyPr vert="horz" wrap="square" lIns="0" tIns="0" rIns="0" bIns="0"/>
          <a:lstStyle/>
          <a:p>
            <a:pPr algn="l" rtl="0" eaLnBrk="0">
              <a:lnSpc>
                <a:spcPct val="83341"/>
              </a:lnSpc>
              <a:tabLst/>
            </a:pPr>
            <a:endParaRPr lang="Arial" altLang="Arial" sz="100" dirty="0"/>
          </a:p>
          <a:p>
            <a:pPr marL="82550" algn="l" rtl="0" eaLnBrk="0">
              <a:lnSpc>
                <a:spcPts val="1426"/>
              </a:lnSpc>
              <a:tabLst/>
            </a:pPr>
            <a:r>
              <a:rPr sz="1000" spc="-10" dirty="0">
                <a:solidFill>
                  <a:srgbClr val="B00D15">
                    <a:alpha val="100000"/>
                  </a:srgbClr>
                </a:solidFill>
                <a:latin typeface="Microsoft YaHei"/>
                <a:ea typeface="Microsoft YaHei"/>
                <a:cs typeface="Microsoft YaHei"/>
              </a:rPr>
              <a:t>【思</a:t>
            </a:r>
            <a:r>
              <a:rPr sz="1000" spc="0" dirty="0">
                <a:solidFill>
                  <a:srgbClr val="B00D15">
                    <a:alpha val="100000"/>
                  </a:srgbClr>
                </a:solidFill>
                <a:latin typeface="Microsoft YaHei"/>
                <a:ea typeface="Microsoft YaHei"/>
                <a:cs typeface="Microsoft YaHei"/>
              </a:rPr>
              <a:t>维导图】</a:t>
            </a:r>
            <a:endParaRPr lang="Microsoft YaHei" altLang="Microsoft YaHei" sz="1000" dirty="0"/>
          </a:p>
        </p:txBody>
      </p:sp>
      <p:pic>
        <p:nvPicPr>
          <p:cNvPr id="123" name="picture 123"/>
          <p:cNvPicPr>
            <a:picLocks noChangeAspect="1"/>
          </p:cNvPicPr>
          <p:nvPr/>
        </p:nvPicPr>
        <p:blipFill>
          <a:blip r:embed="rId6"/>
          <a:stretch>
            <a:fillRect/>
          </a:stretch>
        </p:blipFill>
        <p:spPr>
          <a:xfrm rot="21600000">
            <a:off x="1175385" y="5913120"/>
            <a:ext cx="4680584" cy="27622"/>
          </a:xfrm>
          <a:prstGeom prst="rect">
            <a:avLst/>
          </a:prstGeom>
        </p:spPr>
      </p:pic>
      <p:pic>
        <p:nvPicPr>
          <p:cNvPr id="124" name="picture 124"/>
          <p:cNvPicPr>
            <a:picLocks noChangeAspect="1"/>
          </p:cNvPicPr>
          <p:nvPr/>
        </p:nvPicPr>
        <p:blipFill>
          <a:blip r:embed="rId7"/>
          <a:stretch>
            <a:fillRect/>
          </a:stretch>
        </p:blipFill>
        <p:spPr>
          <a:xfrm rot="21600000">
            <a:off x="3496055" y="1487423"/>
            <a:ext cx="175259" cy="81660"/>
          </a:xfrm>
          <a:prstGeom prst="rect">
            <a:avLst/>
          </a:prstGeom>
        </p:spPr>
      </p:pic>
      <p:sp>
        <p:nvSpPr>
          <p:cNvPr id="125" name="textbox 125"/>
          <p:cNvSpPr/>
          <p:nvPr/>
        </p:nvSpPr>
        <p:spPr>
          <a:xfrm>
            <a:off x="5903938" y="9041149"/>
            <a:ext cx="167639" cy="153035"/>
          </a:xfrm>
          <a:prstGeom prst="rect">
            <a:avLst/>
          </a:prstGeom>
        </p:spPr>
        <p:txBody>
          <a:bodyPr vert="horz" wrap="square" lIns="0" tIns="0" rIns="0" bIns="0"/>
          <a:lstStyle/>
          <a:p>
            <a:pPr algn="l" rtl="0" eaLnBrk="0">
              <a:lnSpc>
                <a:spcPct val="78980"/>
              </a:lnSpc>
              <a:tabLst/>
            </a:pPr>
            <a:endParaRPr lang="Arial" altLang="Arial" sz="100" dirty="0"/>
          </a:p>
          <a:p>
            <a:pPr marL="12700" algn="l" rtl="0" eaLnBrk="0">
              <a:lnSpc>
                <a:spcPct val="84000"/>
              </a:lnSpc>
              <a:tabLst/>
            </a:pPr>
            <a:r>
              <a:rPr sz="1000" b="1" spc="0" dirty="0">
                <a:solidFill>
                  <a:srgbClr val="231F20">
                    <a:alpha val="100000"/>
                  </a:srgbClr>
                </a:solidFill>
                <a:latin typeface="Arial"/>
                <a:ea typeface="Arial"/>
                <a:cs typeface="Arial"/>
              </a:rPr>
              <a:t>39</a:t>
            </a:r>
            <a:endParaRPr lang="Arial" altLang="Arial" sz="10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extbox 126"/>
          <p:cNvSpPr/>
          <p:nvPr/>
        </p:nvSpPr>
        <p:spPr>
          <a:xfrm>
            <a:off x="1080277" y="7409207"/>
            <a:ext cx="4088129" cy="1513205"/>
          </a:xfrm>
          <a:prstGeom prst="rect">
            <a:avLst/>
          </a:prstGeom>
        </p:spPr>
        <p:txBody>
          <a:bodyPr vert="horz" wrap="square" lIns="0" tIns="0" rIns="0" bIns="0"/>
          <a:lstStyle/>
          <a:p>
            <a:pPr algn="l" rtl="0" eaLnBrk="0">
              <a:lnSpc>
                <a:spcPct val="83341"/>
              </a:lnSpc>
              <a:tabLst/>
            </a:pPr>
            <a:endParaRPr lang="Arial" altLang="Arial" sz="100" dirty="0"/>
          </a:p>
          <a:p>
            <a:pPr marL="179927" algn="l" rtl="0" eaLnBrk="0">
              <a:lnSpc>
                <a:spcPts val="1426"/>
              </a:lnSpc>
              <a:tabLst/>
            </a:pPr>
            <a:r>
              <a:rPr sz="1100" spc="90" dirty="0">
                <a:solidFill>
                  <a:srgbClr val="B00D15">
                    <a:alpha val="100000"/>
                  </a:srgbClr>
                </a:solidFill>
                <a:latin typeface="Microsoft YaHei"/>
                <a:ea typeface="Microsoft YaHei"/>
                <a:cs typeface="Microsoft YaHei"/>
              </a:rPr>
              <a:t>(一)智力测</a:t>
            </a:r>
            <a:r>
              <a:rPr sz="1100" spc="60" dirty="0">
                <a:solidFill>
                  <a:srgbClr val="B00D15">
                    <a:alpha val="100000"/>
                  </a:srgbClr>
                </a:solidFill>
                <a:latin typeface="Microsoft YaHei"/>
                <a:ea typeface="Microsoft YaHei"/>
                <a:cs typeface="Microsoft YaHei"/>
              </a:rPr>
              <a:t>验</a:t>
            </a:r>
            <a:r>
              <a:rPr sz="1100" spc="0" dirty="0">
                <a:solidFill>
                  <a:srgbClr val="B00D15">
                    <a:alpha val="100000"/>
                  </a:srgbClr>
                </a:solidFill>
                <a:latin typeface="Microsoft YaHei"/>
                <a:ea typeface="Microsoft YaHei"/>
                <a:cs typeface="Microsoft YaHei"/>
              </a:rPr>
              <a:t>                                                                        </a:t>
            </a:r>
            <a:endParaRPr lang="Microsoft YaHei" altLang="Microsoft YaHei" sz="1100" dirty="0"/>
          </a:p>
          <a:p>
            <a:pPr marL="38195" algn="l" rtl="0" eaLnBrk="0">
              <a:lnSpc>
                <a:spcPts val="1426"/>
              </a:lnSpc>
              <a:spcBef>
                <a:spcPts val="1093"/>
              </a:spcBef>
              <a:tabLst/>
            </a:pPr>
            <a:r>
              <a:rPr sz="1100" spc="40" dirty="0">
                <a:solidFill>
                  <a:srgbClr val="B00D15">
                    <a:alpha val="100000"/>
                  </a:srgbClr>
                </a:solidFill>
                <a:latin typeface="Microsoft YaHei"/>
                <a:ea typeface="Microsoft YaHei"/>
                <a:cs typeface="Microsoft YaHei"/>
              </a:rPr>
              <a:t>(</a:t>
            </a:r>
            <a:r>
              <a:rPr sz="1100" spc="40" dirty="0">
                <a:solidFill>
                  <a:srgbClr val="B00D15">
                    <a:alpha val="100000"/>
                  </a:srgbClr>
                </a:solidFill>
                <a:latin typeface="Microsoft YaHei"/>
                <a:ea typeface="Microsoft YaHei"/>
                <a:cs typeface="Microsoft YaHei"/>
              </a:rPr>
              <a:t> </a:t>
            </a:r>
            <a:r>
              <a:rPr sz="1100" spc="40" dirty="0">
                <a:solidFill>
                  <a:srgbClr val="B00D15">
                    <a:alpha val="100000"/>
                  </a:srgbClr>
                </a:solidFill>
                <a:latin typeface="Microsoft YaHei"/>
                <a:ea typeface="Microsoft YaHei"/>
                <a:cs typeface="Microsoft YaHei"/>
              </a:rPr>
              <a:t>二)人格测</a:t>
            </a:r>
            <a:r>
              <a:rPr sz="1100" spc="0" dirty="0">
                <a:solidFill>
                  <a:srgbClr val="B00D15">
                    <a:alpha val="100000"/>
                  </a:srgbClr>
                </a:solidFill>
                <a:latin typeface="Microsoft YaHei"/>
                <a:ea typeface="Microsoft YaHei"/>
                <a:cs typeface="Microsoft YaHei"/>
              </a:rPr>
              <a:t>验</a:t>
            </a:r>
            <a:r>
              <a:rPr sz="1100" spc="0" dirty="0">
                <a:solidFill>
                  <a:srgbClr val="B00D15">
                    <a:alpha val="100000"/>
                  </a:srgbClr>
                </a:solidFill>
                <a:latin typeface="Microsoft YaHei"/>
                <a:ea typeface="Microsoft YaHei"/>
                <a:cs typeface="Microsoft YaHei"/>
              </a:rPr>
              <a:t>                                                  </a:t>
            </a:r>
            <a:endParaRPr lang="Microsoft YaHei" altLang="Microsoft YaHei" sz="1100" dirty="0"/>
          </a:p>
          <a:p>
            <a:pPr algn="l" rtl="0" eaLnBrk="0">
              <a:lnSpc>
                <a:spcPct val="104000"/>
              </a:lnSpc>
              <a:tabLst/>
            </a:pPr>
            <a:endParaRPr lang="Arial" altLang="Arial" sz="1000" dirty="0"/>
          </a:p>
          <a:p>
            <a:pPr marL="36630" algn="l" rtl="0" eaLnBrk="0">
              <a:lnSpc>
                <a:spcPct val="99000"/>
              </a:lnSpc>
              <a:spcBef>
                <a:spcPts val="307"/>
              </a:spcBef>
              <a:tabLst/>
            </a:pPr>
            <a:r>
              <a:rPr sz="1000" b="1" spc="70" dirty="0">
                <a:solidFill>
                  <a:srgbClr val="231F20">
                    <a:alpha val="100000"/>
                  </a:srgbClr>
                </a:solidFill>
                <a:latin typeface="Arial"/>
                <a:ea typeface="Arial"/>
                <a:cs typeface="Arial"/>
              </a:rPr>
              <a:t>1.</a:t>
            </a:r>
            <a:r>
              <a:rPr sz="1000" spc="70" dirty="0">
                <a:solidFill>
                  <a:srgbClr val="231F20">
                    <a:alpha val="100000"/>
                  </a:srgbClr>
                </a:solidFill>
                <a:latin typeface="Arial"/>
                <a:ea typeface="Arial"/>
                <a:cs typeface="Arial"/>
              </a:rPr>
              <a:t> </a:t>
            </a:r>
            <a:r>
              <a:rPr sz="1000" spc="70" dirty="0">
                <a:solidFill>
                  <a:srgbClr val="231F20">
                    <a:alpha val="100000"/>
                  </a:srgbClr>
                </a:solidFill>
                <a:latin typeface="SimSun"/>
                <a:ea typeface="SimSun"/>
                <a:cs typeface="SimSun"/>
              </a:rPr>
              <a:t>艾森克人格问卷</a:t>
            </a:r>
            <a:r>
              <a:rPr sz="1000" spc="30" dirty="0">
                <a:solidFill>
                  <a:srgbClr val="231F20">
                    <a:alpha val="100000"/>
                  </a:srgbClr>
                </a:solidFill>
                <a:latin typeface="SimSun"/>
                <a:ea typeface="SimSun"/>
                <a:cs typeface="SimSun"/>
              </a:rPr>
              <a:t>(</a:t>
            </a:r>
            <a:r>
              <a:rPr sz="1000" b="1" spc="0" dirty="0">
                <a:solidFill>
                  <a:srgbClr val="231F20">
                    <a:alpha val="100000"/>
                  </a:srgbClr>
                </a:solidFill>
                <a:latin typeface="Arial"/>
                <a:ea typeface="Arial"/>
                <a:cs typeface="Arial"/>
              </a:rPr>
              <a:t>EPQ</a:t>
            </a:r>
            <a:r>
              <a:rPr sz="1000" spc="0" dirty="0">
                <a:solidFill>
                  <a:srgbClr val="231F20">
                    <a:alpha val="100000"/>
                  </a:srgbClr>
                </a:solidFill>
                <a:latin typeface="SimSun"/>
                <a:ea typeface="SimSun"/>
                <a:cs typeface="SimSun"/>
              </a:rPr>
              <a:t>)</a:t>
            </a:r>
            <a:r>
              <a:rPr sz="1000" spc="0" dirty="0">
                <a:solidFill>
                  <a:srgbClr val="231F20">
                    <a:alpha val="100000"/>
                  </a:srgbClr>
                </a:solidFill>
                <a:latin typeface="SimSun"/>
                <a:ea typeface="SimSun"/>
                <a:cs typeface="SimSun"/>
              </a:rPr>
              <a:t>        </a:t>
            </a:r>
            <a:endParaRPr lang="SimSun" altLang="SimSun" sz="1000" dirty="0"/>
          </a:p>
          <a:p>
            <a:pPr marL="12700" algn="l" rtl="0" eaLnBrk="0">
              <a:lnSpc>
                <a:spcPct val="99000"/>
              </a:lnSpc>
              <a:spcBef>
                <a:spcPts val="204"/>
              </a:spcBef>
              <a:tabLst/>
            </a:pPr>
            <a:r>
              <a:rPr sz="1000" b="1" spc="30" dirty="0">
                <a:solidFill>
                  <a:srgbClr val="231F20">
                    <a:alpha val="100000"/>
                  </a:srgbClr>
                </a:solidFill>
                <a:latin typeface="Arial"/>
                <a:ea typeface="Arial"/>
                <a:cs typeface="Arial"/>
              </a:rPr>
              <a:t>2.</a:t>
            </a:r>
            <a:r>
              <a:rPr sz="1000" spc="30" dirty="0">
                <a:solidFill>
                  <a:srgbClr val="231F20">
                    <a:alpha val="100000"/>
                  </a:srgbClr>
                </a:solidFill>
                <a:latin typeface="Arial"/>
                <a:ea typeface="Arial"/>
                <a:cs typeface="Arial"/>
              </a:rPr>
              <a:t> </a:t>
            </a:r>
            <a:r>
              <a:rPr sz="1000" spc="30" dirty="0">
                <a:solidFill>
                  <a:srgbClr val="231F20">
                    <a:alpha val="100000"/>
                  </a:srgbClr>
                </a:solidFill>
                <a:latin typeface="SimSun"/>
                <a:ea typeface="SimSun"/>
                <a:cs typeface="SimSun"/>
              </a:rPr>
              <a:t>卡特尔</a:t>
            </a:r>
            <a:r>
              <a:rPr sz="1000" spc="30" dirty="0">
                <a:solidFill>
                  <a:srgbClr val="231F20">
                    <a:alpha val="100000"/>
                  </a:srgbClr>
                </a:solidFill>
                <a:latin typeface="SimSun"/>
                <a:ea typeface="SimSun"/>
                <a:cs typeface="SimSun"/>
              </a:rPr>
              <a:t> </a:t>
            </a:r>
            <a:r>
              <a:rPr sz="1000" b="1" spc="30" dirty="0">
                <a:solidFill>
                  <a:srgbClr val="231F20">
                    <a:alpha val="100000"/>
                  </a:srgbClr>
                </a:solidFill>
                <a:latin typeface="Arial"/>
                <a:ea typeface="Arial"/>
                <a:cs typeface="Arial"/>
              </a:rPr>
              <a:t>16</a:t>
            </a:r>
            <a:r>
              <a:rPr sz="1000" spc="30" dirty="0">
                <a:solidFill>
                  <a:srgbClr val="231F20">
                    <a:alpha val="100000"/>
                  </a:srgbClr>
                </a:solidFill>
                <a:latin typeface="Arial"/>
                <a:ea typeface="Arial"/>
                <a:cs typeface="Arial"/>
              </a:rPr>
              <a:t> </a:t>
            </a:r>
            <a:r>
              <a:rPr sz="1000" spc="30" dirty="0">
                <a:solidFill>
                  <a:srgbClr val="231F20">
                    <a:alpha val="100000"/>
                  </a:srgbClr>
                </a:solidFill>
                <a:latin typeface="SimSun"/>
                <a:ea typeface="SimSun"/>
                <a:cs typeface="SimSun"/>
              </a:rPr>
              <a:t>项人格因素问卷(</a:t>
            </a:r>
            <a:r>
              <a:rPr sz="1000" b="1" spc="30" dirty="0">
                <a:solidFill>
                  <a:srgbClr val="231F20">
                    <a:alpha val="100000"/>
                  </a:srgbClr>
                </a:solidFill>
                <a:latin typeface="Arial"/>
                <a:ea typeface="Arial"/>
                <a:cs typeface="Arial"/>
              </a:rPr>
              <a:t>16</a:t>
            </a:r>
            <a:r>
              <a:rPr sz="1000" b="1" spc="0" dirty="0">
                <a:solidFill>
                  <a:srgbClr val="231F20">
                    <a:alpha val="100000"/>
                  </a:srgbClr>
                </a:solidFill>
                <a:latin typeface="Arial"/>
                <a:ea typeface="Arial"/>
                <a:cs typeface="Arial"/>
              </a:rPr>
              <a:t>PF</a:t>
            </a:r>
            <a:r>
              <a:rPr sz="1000" spc="0" dirty="0">
                <a:solidFill>
                  <a:srgbClr val="231F20">
                    <a:alpha val="100000"/>
                  </a:srgbClr>
                </a:solidFill>
                <a:latin typeface="SimSun"/>
                <a:ea typeface="SimSun"/>
                <a:cs typeface="SimSun"/>
              </a:rPr>
              <a:t>)</a:t>
            </a:r>
            <a:endParaRPr lang="SimSun" altLang="SimSun" sz="1000" dirty="0"/>
          </a:p>
          <a:p>
            <a:pPr marL="25093" algn="l" rtl="0" eaLnBrk="0">
              <a:lnSpc>
                <a:spcPct val="99000"/>
              </a:lnSpc>
              <a:spcBef>
                <a:spcPts val="540"/>
              </a:spcBef>
              <a:tabLst/>
            </a:pPr>
            <a:r>
              <a:rPr sz="1000" b="1" spc="70" dirty="0">
                <a:solidFill>
                  <a:srgbClr val="231F20">
                    <a:alpha val="100000"/>
                  </a:srgbClr>
                </a:solidFill>
                <a:latin typeface="Arial"/>
                <a:ea typeface="Arial"/>
                <a:cs typeface="Arial"/>
              </a:rPr>
              <a:t>3</a:t>
            </a:r>
            <a:r>
              <a:rPr sz="1000" spc="70" dirty="0">
                <a:solidFill>
                  <a:srgbClr val="231F20">
                    <a:alpha val="100000"/>
                  </a:srgbClr>
                </a:solidFill>
                <a:latin typeface="Arial"/>
                <a:ea typeface="Arial"/>
                <a:cs typeface="Arial"/>
              </a:rPr>
              <a:t> </a:t>
            </a:r>
            <a:r>
              <a:rPr sz="1000" b="1" spc="70" dirty="0">
                <a:solidFill>
                  <a:srgbClr val="231F20">
                    <a:alpha val="100000"/>
                  </a:srgbClr>
                </a:solidFill>
                <a:latin typeface="Arial"/>
                <a:ea typeface="Arial"/>
                <a:cs typeface="Arial"/>
              </a:rPr>
              <a:t>.</a:t>
            </a:r>
            <a:r>
              <a:rPr sz="1000" spc="70" dirty="0">
                <a:solidFill>
                  <a:srgbClr val="231F20">
                    <a:alpha val="100000"/>
                  </a:srgbClr>
                </a:solidFill>
                <a:latin typeface="Arial"/>
                <a:ea typeface="Arial"/>
                <a:cs typeface="Arial"/>
              </a:rPr>
              <a:t> </a:t>
            </a:r>
            <a:r>
              <a:rPr sz="1000" spc="70" dirty="0">
                <a:solidFill>
                  <a:srgbClr val="231F20">
                    <a:alpha val="100000"/>
                  </a:srgbClr>
                </a:solidFill>
                <a:latin typeface="SimSun"/>
                <a:ea typeface="SimSun"/>
                <a:cs typeface="SimSun"/>
              </a:rPr>
              <a:t>明尼苏达多相人格调查表</a:t>
            </a:r>
            <a:r>
              <a:rPr sz="1000" spc="50" dirty="0">
                <a:solidFill>
                  <a:srgbClr val="231F20">
                    <a:alpha val="100000"/>
                  </a:srgbClr>
                </a:solidFill>
                <a:latin typeface="SimSun"/>
                <a:ea typeface="SimSun"/>
                <a:cs typeface="SimSun"/>
              </a:rPr>
              <a:t>(</a:t>
            </a:r>
            <a:r>
              <a:rPr sz="1000" b="1" spc="0" dirty="0">
                <a:solidFill>
                  <a:srgbClr val="231F20">
                    <a:alpha val="100000"/>
                  </a:srgbClr>
                </a:solidFill>
                <a:latin typeface="Arial"/>
                <a:ea typeface="Arial"/>
                <a:cs typeface="Arial"/>
              </a:rPr>
              <a:t>MMPI</a:t>
            </a:r>
            <a:r>
              <a:rPr sz="1000" spc="0" dirty="0">
                <a:solidFill>
                  <a:srgbClr val="231F20">
                    <a:alpha val="100000"/>
                  </a:srgbClr>
                </a:solidFill>
                <a:latin typeface="SimSun"/>
                <a:ea typeface="SimSun"/>
                <a:cs typeface="SimSun"/>
              </a:rPr>
              <a:t>)</a:t>
            </a:r>
            <a:endParaRPr lang="SimSun" altLang="SimSun" sz="1000" dirty="0"/>
          </a:p>
          <a:p>
            <a:pPr algn="l" rtl="0" eaLnBrk="0">
              <a:lnSpc>
                <a:spcPct val="131000"/>
              </a:lnSpc>
              <a:tabLst/>
            </a:pPr>
            <a:endParaRPr lang="Arial" altLang="Arial" sz="300" dirty="0"/>
          </a:p>
          <a:p>
            <a:pPr marL="179927" algn="l" rtl="0" eaLnBrk="0">
              <a:lnSpc>
                <a:spcPts val="1426"/>
              </a:lnSpc>
              <a:spcBef>
                <a:spcPts val="3"/>
              </a:spcBef>
              <a:tabLst/>
            </a:pPr>
            <a:r>
              <a:rPr sz="1100" spc="40" dirty="0">
                <a:solidFill>
                  <a:srgbClr val="B00D15">
                    <a:alpha val="100000"/>
                  </a:srgbClr>
                </a:solidFill>
                <a:latin typeface="Microsoft YaHei"/>
                <a:ea typeface="Microsoft YaHei"/>
                <a:cs typeface="Microsoft YaHei"/>
              </a:rPr>
              <a:t>(</a:t>
            </a:r>
            <a:r>
              <a:rPr sz="1100" spc="40" dirty="0">
                <a:solidFill>
                  <a:srgbClr val="B00D15">
                    <a:alpha val="100000"/>
                  </a:srgbClr>
                </a:solidFill>
                <a:latin typeface="Microsoft YaHei"/>
                <a:ea typeface="Microsoft YaHei"/>
                <a:cs typeface="Microsoft YaHei"/>
              </a:rPr>
              <a:t> </a:t>
            </a:r>
            <a:r>
              <a:rPr sz="1100" spc="40" dirty="0">
                <a:solidFill>
                  <a:srgbClr val="B00D15">
                    <a:alpha val="100000"/>
                  </a:srgbClr>
                </a:solidFill>
                <a:latin typeface="Microsoft YaHei"/>
                <a:ea typeface="Microsoft YaHei"/>
                <a:cs typeface="Microsoft YaHei"/>
              </a:rPr>
              <a:t>三)神经心</a:t>
            </a:r>
            <a:r>
              <a:rPr sz="1100" spc="20" dirty="0">
                <a:solidFill>
                  <a:srgbClr val="B00D15">
                    <a:alpha val="100000"/>
                  </a:srgbClr>
                </a:solidFill>
                <a:latin typeface="Microsoft YaHei"/>
                <a:ea typeface="Microsoft YaHei"/>
                <a:cs typeface="Microsoft YaHei"/>
              </a:rPr>
              <a:t>理</a:t>
            </a:r>
            <a:r>
              <a:rPr sz="1100" spc="0" dirty="0">
                <a:solidFill>
                  <a:srgbClr val="B00D15">
                    <a:alpha val="100000"/>
                  </a:srgbClr>
                </a:solidFill>
                <a:latin typeface="Microsoft YaHei"/>
                <a:ea typeface="Microsoft YaHei"/>
                <a:cs typeface="Microsoft YaHei"/>
              </a:rPr>
              <a:t>测验</a:t>
            </a:r>
            <a:endParaRPr lang="Microsoft YaHei" altLang="Microsoft YaHei" sz="1100" dirty="0"/>
          </a:p>
        </p:txBody>
      </p:sp>
      <p:sp>
        <p:nvSpPr>
          <p:cNvPr id="127" name="path"/>
          <p:cNvSpPr/>
          <p:nvPr/>
        </p:nvSpPr>
        <p:spPr>
          <a:xfrm>
            <a:off x="3198073" y="8124444"/>
            <a:ext cx="47244" cy="6095"/>
          </a:xfrm>
          <a:custGeom>
            <a:avLst/>
            <a:gdLst/>
            <a:ahLst/>
            <a:cxnLst/>
            <a:rect l="0" t="0" r="0" b="0"/>
            <a:pathLst>
              <a:path w="74" h="9">
                <a:moveTo>
                  <a:pt x="0" y="0"/>
                </a:moveTo>
                <a:lnTo>
                  <a:pt x="0" y="9"/>
                </a:lnTo>
                <a:lnTo>
                  <a:pt x="74" y="9"/>
                </a:lnTo>
                <a:lnTo>
                  <a:pt x="74" y="0"/>
                </a:lnTo>
                <a:lnTo>
                  <a:pt x="0" y="0"/>
                </a:lnTo>
              </a:path>
            </a:pathLst>
          </a:custGeom>
          <a:solidFill>
            <a:srgbClr val="231F20">
              <a:alpha val="100000"/>
            </a:srgbClr>
          </a:solidFill>
          <a:ln cap="flat">
            <a:miter lim="0"/>
            <a:noFill/>
            <a:prstDash val="solid"/>
          </a:ln>
        </p:spPr>
        <p:txBody>
          <a:bodyPr rtlCol="0"/>
          <a:lstStyle/>
          <a:p>
            <a:pPr algn="ctr"/>
            <a:endParaRPr lang="zh-CN" altLang="en-US"/>
          </a:p>
        </p:txBody>
      </p:sp>
      <p:pic>
        <p:nvPicPr>
          <p:cNvPr id="128" name="picture 128"/>
          <p:cNvPicPr>
            <a:picLocks noChangeAspect="1"/>
          </p:cNvPicPr>
          <p:nvPr/>
        </p:nvPicPr>
        <p:blipFill>
          <a:blip r:embed="rId2"/>
          <a:stretch>
            <a:fillRect/>
          </a:stretch>
        </p:blipFill>
        <p:spPr>
          <a:xfrm rot="21600000">
            <a:off x="4073652" y="7883652"/>
            <a:ext cx="12191" cy="19811"/>
          </a:xfrm>
          <a:prstGeom prst="rect">
            <a:avLst/>
          </a:prstGeom>
        </p:spPr>
      </p:pic>
      <p:pic>
        <p:nvPicPr>
          <p:cNvPr id="129" name="picture 129"/>
          <p:cNvPicPr>
            <a:picLocks noChangeAspect="1"/>
          </p:cNvPicPr>
          <p:nvPr/>
        </p:nvPicPr>
        <p:blipFill>
          <a:blip r:embed="rId3"/>
          <a:stretch>
            <a:fillRect/>
          </a:stretch>
        </p:blipFill>
        <p:spPr>
          <a:xfrm rot="21600000">
            <a:off x="3610355" y="7880604"/>
            <a:ext cx="21335" cy="19811"/>
          </a:xfrm>
          <a:prstGeom prst="rect">
            <a:avLst/>
          </a:prstGeom>
        </p:spPr>
      </p:pic>
      <p:pic>
        <p:nvPicPr>
          <p:cNvPr id="130" name="picture 130"/>
          <p:cNvPicPr>
            <a:picLocks noChangeAspect="1"/>
          </p:cNvPicPr>
          <p:nvPr/>
        </p:nvPicPr>
        <p:blipFill>
          <a:blip r:embed="rId4"/>
          <a:stretch>
            <a:fillRect/>
          </a:stretch>
        </p:blipFill>
        <p:spPr>
          <a:xfrm rot="21600000">
            <a:off x="5134355" y="7485888"/>
            <a:ext cx="21335" cy="19811"/>
          </a:xfrm>
          <a:prstGeom prst="rect">
            <a:avLst/>
          </a:prstGeom>
        </p:spPr>
      </p:pic>
      <p:pic>
        <p:nvPicPr>
          <p:cNvPr id="131" name="picture 131"/>
          <p:cNvPicPr>
            <a:picLocks noChangeAspect="1"/>
          </p:cNvPicPr>
          <p:nvPr/>
        </p:nvPicPr>
        <p:blipFill>
          <a:blip r:embed="rId4"/>
          <a:stretch>
            <a:fillRect/>
          </a:stretch>
        </p:blipFill>
        <p:spPr>
          <a:xfrm rot="21600000">
            <a:off x="4753355" y="7485888"/>
            <a:ext cx="21335" cy="19811"/>
          </a:xfrm>
          <a:prstGeom prst="rect">
            <a:avLst/>
          </a:prstGeom>
        </p:spPr>
      </p:pic>
      <p:pic>
        <p:nvPicPr>
          <p:cNvPr id="132" name="picture 132"/>
          <p:cNvPicPr>
            <a:picLocks noChangeAspect="1"/>
          </p:cNvPicPr>
          <p:nvPr/>
        </p:nvPicPr>
        <p:blipFill>
          <a:blip r:embed="rId5"/>
          <a:stretch>
            <a:fillRect/>
          </a:stretch>
        </p:blipFill>
        <p:spPr>
          <a:xfrm rot="21600000">
            <a:off x="4149852" y="7487411"/>
            <a:ext cx="12191" cy="19811"/>
          </a:xfrm>
          <a:prstGeom prst="rect">
            <a:avLst/>
          </a:prstGeom>
        </p:spPr>
      </p:pic>
      <p:pic>
        <p:nvPicPr>
          <p:cNvPr id="133" name="picture 133"/>
          <p:cNvPicPr>
            <a:picLocks noChangeAspect="1"/>
          </p:cNvPicPr>
          <p:nvPr/>
        </p:nvPicPr>
        <p:blipFill>
          <a:blip r:embed="rId5"/>
          <a:stretch>
            <a:fillRect/>
          </a:stretch>
        </p:blipFill>
        <p:spPr>
          <a:xfrm rot="21600000">
            <a:off x="3616452" y="7487411"/>
            <a:ext cx="12191" cy="19811"/>
          </a:xfrm>
          <a:prstGeom prst="rect">
            <a:avLst/>
          </a:prstGeom>
        </p:spPr>
      </p:pic>
      <p:sp>
        <p:nvSpPr>
          <p:cNvPr id="134" name="textbox 134"/>
          <p:cNvSpPr/>
          <p:nvPr/>
        </p:nvSpPr>
        <p:spPr>
          <a:xfrm>
            <a:off x="1234133" y="6220932"/>
            <a:ext cx="4540250" cy="621030"/>
          </a:xfrm>
          <a:prstGeom prst="rect">
            <a:avLst/>
          </a:prstGeom>
        </p:spPr>
        <p:txBody>
          <a:bodyPr vert="horz" wrap="square" lIns="0" tIns="0" rIns="0" bIns="0"/>
          <a:lstStyle/>
          <a:p>
            <a:pPr algn="l" rtl="0" eaLnBrk="0">
              <a:lnSpc>
                <a:spcPct val="89783"/>
              </a:lnSpc>
              <a:tabLst/>
            </a:pPr>
            <a:endParaRPr lang="Arial" altLang="Arial" sz="100" dirty="0"/>
          </a:p>
          <a:p>
            <a:pPr marL="1024955" algn="l" rtl="0" eaLnBrk="0">
              <a:lnSpc>
                <a:spcPct val="91000"/>
              </a:lnSpc>
              <a:tabLst/>
            </a:pPr>
            <a:r>
              <a:rPr sz="1400" spc="10" dirty="0">
                <a:solidFill>
                  <a:srgbClr val="231F20">
                    <a:alpha val="100000"/>
                  </a:srgbClr>
                </a:solidFill>
                <a:latin typeface="Microsoft YaHei"/>
                <a:ea typeface="Microsoft YaHei"/>
                <a:cs typeface="Microsoft YaHei"/>
              </a:rPr>
              <a:t>子任务二</a:t>
            </a:r>
            <a:r>
              <a:rPr sz="1400" spc="10" dirty="0">
                <a:solidFill>
                  <a:srgbClr val="231F20">
                    <a:alpha val="100000"/>
                  </a:srgbClr>
                </a:solidFill>
                <a:latin typeface="Microsoft YaHei"/>
                <a:ea typeface="Microsoft YaHei"/>
                <a:cs typeface="Microsoft YaHei"/>
              </a:rPr>
              <a:t>  </a:t>
            </a:r>
            <a:r>
              <a:rPr sz="1400" spc="0" dirty="0">
                <a:solidFill>
                  <a:srgbClr val="231F20">
                    <a:alpha val="100000"/>
                  </a:srgbClr>
                </a:solidFill>
                <a:latin typeface="Microsoft YaHei"/>
                <a:ea typeface="Microsoft YaHei"/>
                <a:cs typeface="Microsoft YaHei"/>
              </a:rPr>
              <a:t> </a:t>
            </a:r>
            <a:r>
              <a:rPr sz="1400" spc="0" dirty="0">
                <a:solidFill>
                  <a:srgbClr val="231F20">
                    <a:alpha val="100000"/>
                  </a:srgbClr>
                </a:solidFill>
                <a:latin typeface="Microsoft YaHei"/>
                <a:ea typeface="Microsoft YaHei"/>
                <a:cs typeface="Microsoft YaHei"/>
              </a:rPr>
              <a:t>老年心理评估常用技术</a:t>
            </a:r>
            <a:endParaRPr lang="Microsoft YaHei" altLang="Microsoft YaHei" sz="1400" dirty="0"/>
          </a:p>
          <a:p>
            <a:pPr algn="l" rtl="0" eaLnBrk="0">
              <a:lnSpc>
                <a:spcPct val="142000"/>
              </a:lnSpc>
              <a:tabLst/>
            </a:pPr>
            <a:endParaRPr lang="Arial" altLang="Arial" sz="1000" dirty="0"/>
          </a:p>
          <a:p>
            <a:pPr algn="l" rtl="0" eaLnBrk="0">
              <a:lnSpc>
                <a:spcPct val="127000"/>
              </a:lnSpc>
              <a:tabLst/>
            </a:pPr>
            <a:endParaRPr lang="Arial" altLang="Arial" sz="200" dirty="0"/>
          </a:p>
          <a:p>
            <a:pPr marL="12700" algn="l" rtl="0" eaLnBrk="0">
              <a:lnSpc>
                <a:spcPct val="95000"/>
              </a:lnSpc>
              <a:spcBef>
                <a:spcPts val="2"/>
              </a:spcBef>
              <a:tabLst/>
            </a:pPr>
            <a:r>
              <a:rPr sz="1000" spc="40" dirty="0">
                <a:solidFill>
                  <a:srgbClr val="231F20">
                    <a:alpha val="100000"/>
                  </a:srgbClr>
                </a:solidFill>
                <a:latin typeface="Microsoft YaHei"/>
                <a:ea typeface="Microsoft YaHei"/>
                <a:cs typeface="Microsoft YaHei"/>
              </a:rPr>
              <a:t>老年人的心理评估分为两部分，包括常用的心理测验和常用</a:t>
            </a:r>
            <a:r>
              <a:rPr sz="1000" spc="0" dirty="0">
                <a:solidFill>
                  <a:srgbClr val="231F20">
                    <a:alpha val="100000"/>
                  </a:srgbClr>
                </a:solidFill>
                <a:latin typeface="Microsoft YaHei"/>
                <a:ea typeface="Microsoft YaHei"/>
                <a:cs typeface="Microsoft YaHei"/>
              </a:rPr>
              <a:t>的心理评定量表。</a:t>
            </a:r>
            <a:endParaRPr lang="Microsoft YaHei" altLang="Microsoft YaHei" sz="1000" dirty="0"/>
          </a:p>
        </p:txBody>
      </p:sp>
      <p:sp>
        <p:nvSpPr>
          <p:cNvPr id="135" name="textbox 135"/>
          <p:cNvSpPr/>
          <p:nvPr/>
        </p:nvSpPr>
        <p:spPr>
          <a:xfrm>
            <a:off x="1035669" y="4582188"/>
            <a:ext cx="1731010" cy="1203325"/>
          </a:xfrm>
          <a:prstGeom prst="rect">
            <a:avLst/>
          </a:prstGeom>
        </p:spPr>
        <p:txBody>
          <a:bodyPr vert="horz" wrap="square" lIns="0" tIns="0" rIns="0" bIns="0"/>
          <a:lstStyle/>
          <a:p>
            <a:pPr algn="l" rtl="0" eaLnBrk="0">
              <a:lnSpc>
                <a:spcPct val="83341"/>
              </a:lnSpc>
              <a:tabLst/>
            </a:pPr>
            <a:endParaRPr lang="Arial" altLang="Arial" sz="100" dirty="0"/>
          </a:p>
          <a:p>
            <a:pPr marL="82804" algn="l" rtl="0" eaLnBrk="0">
              <a:lnSpc>
                <a:spcPts val="1426"/>
              </a:lnSpc>
              <a:tabLst/>
            </a:pPr>
            <a:r>
              <a:rPr sz="1100" spc="60" dirty="0">
                <a:solidFill>
                  <a:srgbClr val="B00D15">
                    <a:alpha val="100000"/>
                  </a:srgbClr>
                </a:solidFill>
                <a:latin typeface="Microsoft YaHei"/>
                <a:ea typeface="Microsoft YaHei"/>
                <a:cs typeface="Microsoft YaHei"/>
              </a:rPr>
              <a:t>(一)事先通知被评估</a:t>
            </a:r>
            <a:r>
              <a:rPr sz="1100" spc="50" dirty="0">
                <a:solidFill>
                  <a:srgbClr val="B00D15">
                    <a:alpha val="100000"/>
                  </a:srgbClr>
                </a:solidFill>
                <a:latin typeface="Microsoft YaHei"/>
                <a:ea typeface="Microsoft YaHei"/>
                <a:cs typeface="Microsoft YaHei"/>
              </a:rPr>
              <a:t>老</a:t>
            </a:r>
            <a:r>
              <a:rPr sz="1100" spc="0" dirty="0">
                <a:solidFill>
                  <a:srgbClr val="B00D15">
                    <a:alpha val="100000"/>
                  </a:srgbClr>
                </a:solidFill>
                <a:latin typeface="Microsoft YaHei"/>
                <a:ea typeface="Microsoft YaHei"/>
                <a:cs typeface="Microsoft YaHei"/>
              </a:rPr>
              <a:t>人</a:t>
            </a:r>
            <a:endParaRPr lang="Microsoft YaHei" altLang="Microsoft YaHei" sz="1100" dirty="0"/>
          </a:p>
          <a:p>
            <a:pPr marL="82804" algn="l" rtl="0" eaLnBrk="0">
              <a:lnSpc>
                <a:spcPts val="1426"/>
              </a:lnSpc>
              <a:spcBef>
                <a:spcPts val="577"/>
              </a:spcBef>
              <a:tabLst/>
            </a:pPr>
            <a:r>
              <a:rPr sz="1100" spc="70" dirty="0">
                <a:solidFill>
                  <a:srgbClr val="B00D15">
                    <a:alpha val="100000"/>
                  </a:srgbClr>
                </a:solidFill>
                <a:latin typeface="Microsoft YaHei"/>
                <a:ea typeface="Microsoft YaHei"/>
                <a:cs typeface="Microsoft YaHei"/>
              </a:rPr>
              <a:t>(二)熟悉评估材</a:t>
            </a:r>
            <a:r>
              <a:rPr sz="1100" spc="60" dirty="0">
                <a:solidFill>
                  <a:srgbClr val="B00D15">
                    <a:alpha val="100000"/>
                  </a:srgbClr>
                </a:solidFill>
                <a:latin typeface="Microsoft YaHei"/>
                <a:ea typeface="Microsoft YaHei"/>
                <a:cs typeface="Microsoft YaHei"/>
              </a:rPr>
              <a:t>料</a:t>
            </a:r>
            <a:endParaRPr lang="Microsoft YaHei" altLang="Microsoft YaHei" sz="1100" dirty="0"/>
          </a:p>
          <a:p>
            <a:pPr marL="82804" algn="l" rtl="0" eaLnBrk="0">
              <a:lnSpc>
                <a:spcPts val="1426"/>
              </a:lnSpc>
              <a:spcBef>
                <a:spcPts val="517"/>
              </a:spcBef>
              <a:tabLst/>
            </a:pPr>
            <a:r>
              <a:rPr sz="1100" spc="70" dirty="0">
                <a:solidFill>
                  <a:srgbClr val="B00D15">
                    <a:alpha val="100000"/>
                  </a:srgbClr>
                </a:solidFill>
                <a:latin typeface="Microsoft YaHei"/>
                <a:ea typeface="Microsoft YaHei"/>
                <a:cs typeface="Microsoft YaHei"/>
              </a:rPr>
              <a:t>(三)选择舒适的环</a:t>
            </a:r>
            <a:r>
              <a:rPr sz="1100" spc="0" dirty="0">
                <a:solidFill>
                  <a:srgbClr val="B00D15">
                    <a:alpha val="100000"/>
                  </a:srgbClr>
                </a:solidFill>
                <a:latin typeface="Microsoft YaHei"/>
                <a:ea typeface="Microsoft YaHei"/>
                <a:cs typeface="Microsoft YaHei"/>
              </a:rPr>
              <a:t>境</a:t>
            </a:r>
            <a:endParaRPr lang="Microsoft YaHei" altLang="Microsoft YaHei" sz="1100" dirty="0"/>
          </a:p>
          <a:p>
            <a:pPr marL="82804" algn="l" rtl="0" eaLnBrk="0">
              <a:lnSpc>
                <a:spcPts val="1426"/>
              </a:lnSpc>
              <a:spcBef>
                <a:spcPts val="529"/>
              </a:spcBef>
              <a:tabLst/>
            </a:pPr>
            <a:r>
              <a:rPr sz="1100" spc="70" dirty="0">
                <a:solidFill>
                  <a:srgbClr val="B00D15">
                    <a:alpha val="100000"/>
                  </a:srgbClr>
                </a:solidFill>
                <a:latin typeface="Microsoft YaHei"/>
                <a:ea typeface="Microsoft YaHei"/>
                <a:cs typeface="Microsoft YaHei"/>
              </a:rPr>
              <a:t>(四)选择恰当的时</a:t>
            </a:r>
            <a:r>
              <a:rPr sz="1100" spc="0" dirty="0">
                <a:solidFill>
                  <a:srgbClr val="B00D15">
                    <a:alpha val="100000"/>
                  </a:srgbClr>
                </a:solidFill>
                <a:latin typeface="Microsoft YaHei"/>
                <a:ea typeface="Microsoft YaHei"/>
                <a:cs typeface="Microsoft YaHei"/>
              </a:rPr>
              <a:t>机</a:t>
            </a:r>
            <a:endParaRPr lang="Microsoft YaHei" altLang="Microsoft YaHei" sz="1100" dirty="0"/>
          </a:p>
          <a:p>
            <a:pPr algn="l" rtl="0" eaLnBrk="0">
              <a:lnSpc>
                <a:spcPct val="107000"/>
              </a:lnSpc>
              <a:tabLst/>
            </a:pPr>
            <a:endParaRPr lang="Arial" altLang="Arial" sz="400" dirty="0"/>
          </a:p>
          <a:p>
            <a:pPr marL="12700" algn="l" rtl="0" eaLnBrk="0">
              <a:lnSpc>
                <a:spcPts val="1426"/>
              </a:lnSpc>
              <a:spcBef>
                <a:spcPts val="4"/>
              </a:spcBef>
              <a:tabLst/>
            </a:pPr>
            <a:r>
              <a:rPr sz="1100" spc="50" dirty="0">
                <a:solidFill>
                  <a:srgbClr val="B00D15">
                    <a:alpha val="100000"/>
                  </a:srgbClr>
                </a:solidFill>
                <a:latin typeface="Microsoft YaHei"/>
                <a:ea typeface="Microsoft YaHei"/>
                <a:cs typeface="Microsoft YaHei"/>
              </a:rPr>
              <a:t>(五)与老年人建立协调</a:t>
            </a:r>
            <a:r>
              <a:rPr sz="1100" spc="40" dirty="0">
                <a:solidFill>
                  <a:srgbClr val="B00D15">
                    <a:alpha val="100000"/>
                  </a:srgbClr>
                </a:solidFill>
                <a:latin typeface="Microsoft YaHei"/>
                <a:ea typeface="Microsoft YaHei"/>
                <a:cs typeface="Microsoft YaHei"/>
              </a:rPr>
              <a:t>关</a:t>
            </a:r>
            <a:r>
              <a:rPr sz="1100" spc="0" dirty="0">
                <a:solidFill>
                  <a:srgbClr val="B00D15">
                    <a:alpha val="100000"/>
                  </a:srgbClr>
                </a:solidFill>
                <a:latin typeface="Microsoft YaHei"/>
                <a:ea typeface="Microsoft YaHei"/>
                <a:cs typeface="Microsoft YaHei"/>
              </a:rPr>
              <a:t>系</a:t>
            </a:r>
            <a:endParaRPr lang="Microsoft YaHei" altLang="Microsoft YaHei" sz="1100" dirty="0"/>
          </a:p>
        </p:txBody>
      </p:sp>
      <p:sp>
        <p:nvSpPr>
          <p:cNvPr id="136" name="textbox 136"/>
          <p:cNvSpPr/>
          <p:nvPr/>
        </p:nvSpPr>
        <p:spPr>
          <a:xfrm>
            <a:off x="1177401" y="2378483"/>
            <a:ext cx="964564" cy="1491614"/>
          </a:xfrm>
          <a:prstGeom prst="rect">
            <a:avLst/>
          </a:prstGeom>
        </p:spPr>
        <p:txBody>
          <a:bodyPr vert="horz" wrap="square" lIns="0" tIns="0" rIns="0" bIns="0"/>
          <a:lstStyle/>
          <a:p>
            <a:pPr algn="l" rtl="0" eaLnBrk="0">
              <a:lnSpc>
                <a:spcPct val="83341"/>
              </a:lnSpc>
              <a:tabLst/>
            </a:pPr>
            <a:endParaRPr lang="Arial" altLang="Arial" sz="100" dirty="0"/>
          </a:p>
          <a:p>
            <a:pPr marL="12700" algn="l" rtl="0" eaLnBrk="0">
              <a:lnSpc>
                <a:spcPts val="1426"/>
              </a:lnSpc>
              <a:tabLst/>
            </a:pPr>
            <a:r>
              <a:rPr sz="1100" spc="90" dirty="0">
                <a:solidFill>
                  <a:srgbClr val="B00D15">
                    <a:alpha val="100000"/>
                  </a:srgbClr>
                </a:solidFill>
                <a:latin typeface="Microsoft YaHei"/>
                <a:ea typeface="Microsoft YaHei"/>
                <a:cs typeface="Microsoft YaHei"/>
              </a:rPr>
              <a:t>(一)生理状</a:t>
            </a:r>
            <a:r>
              <a:rPr sz="1100" spc="60" dirty="0">
                <a:solidFill>
                  <a:srgbClr val="B00D15">
                    <a:alpha val="100000"/>
                  </a:srgbClr>
                </a:solidFill>
                <a:latin typeface="Microsoft YaHei"/>
                <a:ea typeface="Microsoft YaHei"/>
                <a:cs typeface="Microsoft YaHei"/>
              </a:rPr>
              <a:t>况</a:t>
            </a:r>
            <a:endParaRPr lang="Microsoft YaHei" altLang="Microsoft YaHei" sz="1100" dirty="0"/>
          </a:p>
          <a:p>
            <a:pPr algn="l" rtl="0" eaLnBrk="0">
              <a:lnSpc>
                <a:spcPct val="168000"/>
              </a:lnSpc>
              <a:tabLst/>
            </a:pPr>
            <a:endParaRPr lang="Arial" altLang="Arial" sz="1000" dirty="0"/>
          </a:p>
          <a:p>
            <a:pPr marL="82803" algn="l" rtl="0" eaLnBrk="0">
              <a:lnSpc>
                <a:spcPts val="1426"/>
              </a:lnSpc>
              <a:spcBef>
                <a:spcPts val="338"/>
              </a:spcBef>
              <a:tabLst/>
            </a:pPr>
            <a:r>
              <a:rPr sz="1100" spc="40" dirty="0">
                <a:solidFill>
                  <a:srgbClr val="B00D15">
                    <a:alpha val="100000"/>
                  </a:srgbClr>
                </a:solidFill>
                <a:latin typeface="Microsoft YaHei"/>
                <a:ea typeface="Microsoft YaHei"/>
                <a:cs typeface="Microsoft YaHei"/>
              </a:rPr>
              <a:t>(</a:t>
            </a:r>
            <a:r>
              <a:rPr sz="1100" spc="40" dirty="0">
                <a:solidFill>
                  <a:srgbClr val="B00D15">
                    <a:alpha val="100000"/>
                  </a:srgbClr>
                </a:solidFill>
                <a:latin typeface="Microsoft YaHei"/>
                <a:ea typeface="Microsoft YaHei"/>
                <a:cs typeface="Microsoft YaHei"/>
              </a:rPr>
              <a:t> </a:t>
            </a:r>
            <a:r>
              <a:rPr sz="1100" spc="40" dirty="0">
                <a:solidFill>
                  <a:srgbClr val="B00D15">
                    <a:alpha val="100000"/>
                  </a:srgbClr>
                </a:solidFill>
                <a:latin typeface="Microsoft YaHei"/>
                <a:ea typeface="Microsoft YaHei"/>
                <a:cs typeface="Microsoft YaHei"/>
              </a:rPr>
              <a:t>二)认知</a:t>
            </a:r>
            <a:r>
              <a:rPr sz="1100" spc="10" dirty="0">
                <a:solidFill>
                  <a:srgbClr val="B00D15">
                    <a:alpha val="100000"/>
                  </a:srgbClr>
                </a:solidFill>
                <a:latin typeface="Microsoft YaHei"/>
                <a:ea typeface="Microsoft YaHei"/>
                <a:cs typeface="Microsoft YaHei"/>
              </a:rPr>
              <a:t>功</a:t>
            </a:r>
            <a:r>
              <a:rPr sz="1100" spc="0" dirty="0">
                <a:solidFill>
                  <a:srgbClr val="B00D15">
                    <a:alpha val="100000"/>
                  </a:srgbClr>
                </a:solidFill>
                <a:latin typeface="Microsoft YaHei"/>
                <a:ea typeface="Microsoft YaHei"/>
                <a:cs typeface="Microsoft YaHei"/>
              </a:rPr>
              <a:t>能</a:t>
            </a:r>
            <a:endParaRPr lang="Microsoft YaHei" altLang="Microsoft YaHei" sz="1100" dirty="0"/>
          </a:p>
          <a:p>
            <a:pPr marL="82803" algn="l" rtl="0" eaLnBrk="0">
              <a:lnSpc>
                <a:spcPts val="1426"/>
              </a:lnSpc>
              <a:spcBef>
                <a:spcPts val="529"/>
              </a:spcBef>
              <a:tabLst/>
            </a:pPr>
            <a:r>
              <a:rPr sz="1100" spc="40" dirty="0">
                <a:solidFill>
                  <a:srgbClr val="B00D15">
                    <a:alpha val="100000"/>
                  </a:srgbClr>
                </a:solidFill>
                <a:latin typeface="Microsoft YaHei"/>
                <a:ea typeface="Microsoft YaHei"/>
                <a:cs typeface="Microsoft YaHei"/>
              </a:rPr>
              <a:t>(</a:t>
            </a:r>
            <a:r>
              <a:rPr sz="1100" spc="40" dirty="0">
                <a:solidFill>
                  <a:srgbClr val="B00D15">
                    <a:alpha val="100000"/>
                  </a:srgbClr>
                </a:solidFill>
                <a:latin typeface="Microsoft YaHei"/>
                <a:ea typeface="Microsoft YaHei"/>
                <a:cs typeface="Microsoft YaHei"/>
              </a:rPr>
              <a:t> </a:t>
            </a:r>
            <a:r>
              <a:rPr sz="1100" spc="40" dirty="0">
                <a:solidFill>
                  <a:srgbClr val="B00D15">
                    <a:alpha val="100000"/>
                  </a:srgbClr>
                </a:solidFill>
                <a:latin typeface="Microsoft YaHei"/>
                <a:ea typeface="Microsoft YaHei"/>
                <a:cs typeface="Microsoft YaHei"/>
              </a:rPr>
              <a:t>三)情绪状</a:t>
            </a:r>
            <a:r>
              <a:rPr sz="1100" spc="0" dirty="0">
                <a:solidFill>
                  <a:srgbClr val="B00D15">
                    <a:alpha val="100000"/>
                  </a:srgbClr>
                </a:solidFill>
                <a:latin typeface="Microsoft YaHei"/>
                <a:ea typeface="Microsoft YaHei"/>
                <a:cs typeface="Microsoft YaHei"/>
              </a:rPr>
              <a:t>况</a:t>
            </a:r>
            <a:endParaRPr lang="Microsoft YaHei" altLang="Microsoft YaHei" sz="1100" dirty="0"/>
          </a:p>
          <a:p>
            <a:pPr marL="82803" algn="l" rtl="0" eaLnBrk="0">
              <a:lnSpc>
                <a:spcPts val="1426"/>
              </a:lnSpc>
              <a:spcBef>
                <a:spcPts val="589"/>
              </a:spcBef>
              <a:tabLst/>
            </a:pPr>
            <a:r>
              <a:rPr sz="1100" spc="90" dirty="0">
                <a:solidFill>
                  <a:srgbClr val="B00D15">
                    <a:alpha val="100000"/>
                  </a:srgbClr>
                </a:solidFill>
                <a:latin typeface="Microsoft YaHei"/>
                <a:ea typeface="Microsoft YaHei"/>
                <a:cs typeface="Microsoft YaHei"/>
              </a:rPr>
              <a:t>(四)社会功</a:t>
            </a:r>
            <a:r>
              <a:rPr sz="1100" spc="40" dirty="0">
                <a:solidFill>
                  <a:srgbClr val="B00D15">
                    <a:alpha val="100000"/>
                  </a:srgbClr>
                </a:solidFill>
                <a:latin typeface="Microsoft YaHei"/>
                <a:ea typeface="Microsoft YaHei"/>
                <a:cs typeface="Microsoft YaHei"/>
              </a:rPr>
              <a:t>能</a:t>
            </a:r>
            <a:endParaRPr lang="Microsoft YaHei" altLang="Microsoft YaHei" sz="1100" dirty="0"/>
          </a:p>
          <a:p>
            <a:pPr algn="l" rtl="0" eaLnBrk="0">
              <a:lnSpc>
                <a:spcPct val="111000"/>
              </a:lnSpc>
              <a:tabLst/>
            </a:pPr>
            <a:endParaRPr lang="Arial" altLang="Arial" sz="700" dirty="0"/>
          </a:p>
          <a:p>
            <a:pPr marL="82803" algn="l" rtl="0" eaLnBrk="0">
              <a:lnSpc>
                <a:spcPts val="1426"/>
              </a:lnSpc>
              <a:spcBef>
                <a:spcPts val="5"/>
              </a:spcBef>
              <a:tabLst/>
            </a:pPr>
            <a:r>
              <a:rPr sz="1100" spc="90" dirty="0">
                <a:solidFill>
                  <a:srgbClr val="B00D15">
                    <a:alpha val="100000"/>
                  </a:srgbClr>
                </a:solidFill>
                <a:latin typeface="Microsoft YaHei"/>
                <a:ea typeface="Microsoft YaHei"/>
                <a:cs typeface="Microsoft YaHei"/>
              </a:rPr>
              <a:t>(五)精神障</a:t>
            </a:r>
            <a:r>
              <a:rPr sz="1100" spc="60" dirty="0">
                <a:solidFill>
                  <a:srgbClr val="B00D15">
                    <a:alpha val="100000"/>
                  </a:srgbClr>
                </a:solidFill>
                <a:latin typeface="Microsoft YaHei"/>
                <a:ea typeface="Microsoft YaHei"/>
                <a:cs typeface="Microsoft YaHei"/>
              </a:rPr>
              <a:t>碍</a:t>
            </a:r>
            <a:endParaRPr lang="Microsoft YaHei" altLang="Microsoft YaHei" sz="1100" dirty="0"/>
          </a:p>
        </p:txBody>
      </p:sp>
      <p:sp>
        <p:nvSpPr>
          <p:cNvPr id="137" name="textbox 137"/>
          <p:cNvSpPr/>
          <p:nvPr/>
        </p:nvSpPr>
        <p:spPr>
          <a:xfrm>
            <a:off x="1177401" y="1060223"/>
            <a:ext cx="894714" cy="721994"/>
          </a:xfrm>
          <a:prstGeom prst="rect">
            <a:avLst/>
          </a:prstGeom>
        </p:spPr>
        <p:txBody>
          <a:bodyPr vert="horz" wrap="square" lIns="0" tIns="0" rIns="0" bIns="0"/>
          <a:lstStyle/>
          <a:p>
            <a:pPr algn="l" rtl="0" eaLnBrk="0">
              <a:lnSpc>
                <a:spcPct val="83341"/>
              </a:lnSpc>
              <a:tabLst/>
            </a:pPr>
            <a:endParaRPr lang="Arial" altLang="Arial" sz="100" dirty="0"/>
          </a:p>
          <a:p>
            <a:pPr marL="82803" algn="l" rtl="0" eaLnBrk="0">
              <a:lnSpc>
                <a:spcPts val="1426"/>
              </a:lnSpc>
              <a:tabLst/>
            </a:pPr>
            <a:r>
              <a:rPr sz="1100" spc="-10" dirty="0">
                <a:solidFill>
                  <a:srgbClr val="B00D15">
                    <a:alpha val="100000"/>
                  </a:srgbClr>
                </a:solidFill>
                <a:latin typeface="Microsoft YaHei"/>
                <a:ea typeface="Microsoft YaHei"/>
                <a:cs typeface="Microsoft YaHei"/>
              </a:rPr>
              <a:t>(</a:t>
            </a:r>
            <a:r>
              <a:rPr sz="1100" spc="-10" dirty="0">
                <a:solidFill>
                  <a:srgbClr val="B00D15">
                    <a:alpha val="100000"/>
                  </a:srgbClr>
                </a:solidFill>
                <a:latin typeface="Microsoft YaHei"/>
                <a:ea typeface="Microsoft YaHei"/>
                <a:cs typeface="Microsoft YaHei"/>
              </a:rPr>
              <a:t> </a:t>
            </a:r>
            <a:r>
              <a:rPr sz="1100" spc="-10" dirty="0">
                <a:solidFill>
                  <a:srgbClr val="B00D15">
                    <a:alpha val="100000"/>
                  </a:srgbClr>
                </a:solidFill>
                <a:latin typeface="Microsoft YaHei"/>
                <a:ea typeface="Microsoft YaHei"/>
                <a:cs typeface="Microsoft YaHei"/>
              </a:rPr>
              <a:t>一</a:t>
            </a:r>
            <a:r>
              <a:rPr sz="1100" spc="-10" dirty="0">
                <a:solidFill>
                  <a:srgbClr val="B00D15">
                    <a:alpha val="100000"/>
                  </a:srgbClr>
                </a:solidFill>
                <a:latin typeface="Microsoft YaHei"/>
                <a:ea typeface="Microsoft YaHei"/>
                <a:cs typeface="Microsoft YaHei"/>
              </a:rPr>
              <a:t> </a:t>
            </a:r>
            <a:r>
              <a:rPr sz="1100" spc="-10" dirty="0">
                <a:solidFill>
                  <a:srgbClr val="B00D15">
                    <a:alpha val="100000"/>
                  </a:srgbClr>
                </a:solidFill>
                <a:latin typeface="Microsoft YaHei"/>
                <a:ea typeface="Microsoft YaHei"/>
                <a:cs typeface="Microsoft YaHei"/>
              </a:rPr>
              <a:t>)观</a:t>
            </a:r>
            <a:r>
              <a:rPr sz="1100" spc="0" dirty="0">
                <a:solidFill>
                  <a:srgbClr val="B00D15">
                    <a:alpha val="100000"/>
                  </a:srgbClr>
                </a:solidFill>
                <a:latin typeface="Microsoft YaHei"/>
                <a:ea typeface="Microsoft YaHei"/>
                <a:cs typeface="Microsoft YaHei"/>
              </a:rPr>
              <a:t>察法</a:t>
            </a:r>
            <a:endParaRPr lang="Microsoft YaHei" altLang="Microsoft YaHei" sz="1100" dirty="0"/>
          </a:p>
          <a:p>
            <a:pPr marL="82803" algn="l" rtl="0" eaLnBrk="0">
              <a:lnSpc>
                <a:spcPts val="1426"/>
              </a:lnSpc>
              <a:spcBef>
                <a:spcPts val="589"/>
              </a:spcBef>
              <a:tabLst/>
            </a:pPr>
            <a:r>
              <a:rPr sz="1100" spc="-10" dirty="0">
                <a:solidFill>
                  <a:srgbClr val="B00D15">
                    <a:alpha val="100000"/>
                  </a:srgbClr>
                </a:solidFill>
                <a:latin typeface="Microsoft YaHei"/>
                <a:ea typeface="Microsoft YaHei"/>
                <a:cs typeface="Microsoft YaHei"/>
              </a:rPr>
              <a:t>(</a:t>
            </a:r>
            <a:r>
              <a:rPr sz="1100" spc="-10" dirty="0">
                <a:solidFill>
                  <a:srgbClr val="B00D15">
                    <a:alpha val="100000"/>
                  </a:srgbClr>
                </a:solidFill>
                <a:latin typeface="Microsoft YaHei"/>
                <a:ea typeface="Microsoft YaHei"/>
                <a:cs typeface="Microsoft YaHei"/>
              </a:rPr>
              <a:t> </a:t>
            </a:r>
            <a:r>
              <a:rPr sz="1100" spc="-10" dirty="0">
                <a:solidFill>
                  <a:srgbClr val="B00D15">
                    <a:alpha val="100000"/>
                  </a:srgbClr>
                </a:solidFill>
                <a:latin typeface="Microsoft YaHei"/>
                <a:ea typeface="Microsoft YaHei"/>
                <a:cs typeface="Microsoft YaHei"/>
              </a:rPr>
              <a:t>二</a:t>
            </a:r>
            <a:r>
              <a:rPr sz="1100" spc="-10" dirty="0">
                <a:solidFill>
                  <a:srgbClr val="B00D15">
                    <a:alpha val="100000"/>
                  </a:srgbClr>
                </a:solidFill>
                <a:latin typeface="Microsoft YaHei"/>
                <a:ea typeface="Microsoft YaHei"/>
                <a:cs typeface="Microsoft YaHei"/>
              </a:rPr>
              <a:t> </a:t>
            </a:r>
            <a:r>
              <a:rPr sz="1100" spc="-10" dirty="0">
                <a:solidFill>
                  <a:srgbClr val="B00D15">
                    <a:alpha val="100000"/>
                  </a:srgbClr>
                </a:solidFill>
                <a:latin typeface="Microsoft YaHei"/>
                <a:ea typeface="Microsoft YaHei"/>
                <a:cs typeface="Microsoft YaHei"/>
              </a:rPr>
              <a:t>)访</a:t>
            </a:r>
            <a:r>
              <a:rPr sz="1100" spc="0" dirty="0">
                <a:solidFill>
                  <a:srgbClr val="B00D15">
                    <a:alpha val="100000"/>
                  </a:srgbClr>
                </a:solidFill>
                <a:latin typeface="Microsoft YaHei"/>
                <a:ea typeface="Microsoft YaHei"/>
                <a:cs typeface="Microsoft YaHei"/>
              </a:rPr>
              <a:t>谈法</a:t>
            </a:r>
            <a:endParaRPr lang="Microsoft YaHei" altLang="Microsoft YaHei" sz="1100" dirty="0"/>
          </a:p>
          <a:p>
            <a:pPr algn="l" rtl="0" eaLnBrk="0">
              <a:lnSpc>
                <a:spcPct val="102000"/>
              </a:lnSpc>
              <a:tabLst/>
            </a:pPr>
            <a:endParaRPr lang="Arial" altLang="Arial" sz="500" dirty="0"/>
          </a:p>
          <a:p>
            <a:pPr marL="12700" algn="l" rtl="0" eaLnBrk="0">
              <a:lnSpc>
                <a:spcPts val="1426"/>
              </a:lnSpc>
              <a:spcBef>
                <a:spcPts val="1"/>
              </a:spcBef>
              <a:tabLst/>
            </a:pPr>
            <a:r>
              <a:rPr sz="1100" spc="40" dirty="0">
                <a:solidFill>
                  <a:srgbClr val="B00D15">
                    <a:alpha val="100000"/>
                  </a:srgbClr>
                </a:solidFill>
                <a:latin typeface="Microsoft YaHei"/>
                <a:ea typeface="Microsoft YaHei"/>
                <a:cs typeface="Microsoft YaHei"/>
              </a:rPr>
              <a:t>(</a:t>
            </a:r>
            <a:r>
              <a:rPr sz="1100" spc="40" dirty="0">
                <a:solidFill>
                  <a:srgbClr val="B00D15">
                    <a:alpha val="100000"/>
                  </a:srgbClr>
                </a:solidFill>
                <a:latin typeface="Microsoft YaHei"/>
                <a:ea typeface="Microsoft YaHei"/>
                <a:cs typeface="Microsoft YaHei"/>
              </a:rPr>
              <a:t> </a:t>
            </a:r>
            <a:r>
              <a:rPr sz="1100" spc="40" dirty="0">
                <a:solidFill>
                  <a:srgbClr val="B00D15">
                    <a:alpha val="100000"/>
                  </a:srgbClr>
                </a:solidFill>
                <a:latin typeface="Microsoft YaHei"/>
                <a:ea typeface="Microsoft YaHei"/>
                <a:cs typeface="Microsoft YaHei"/>
              </a:rPr>
              <a:t>三)心理测</a:t>
            </a:r>
            <a:r>
              <a:rPr sz="1100" spc="0" dirty="0">
                <a:solidFill>
                  <a:srgbClr val="B00D15">
                    <a:alpha val="100000"/>
                  </a:srgbClr>
                </a:solidFill>
                <a:latin typeface="Microsoft YaHei"/>
                <a:ea typeface="Microsoft YaHei"/>
                <a:cs typeface="Microsoft YaHei"/>
              </a:rPr>
              <a:t>验</a:t>
            </a:r>
            <a:endParaRPr lang="Microsoft YaHei" altLang="Microsoft YaHei" sz="1100" dirty="0"/>
          </a:p>
        </p:txBody>
      </p:sp>
      <p:pic>
        <p:nvPicPr>
          <p:cNvPr id="138" name="picture 138"/>
          <p:cNvPicPr>
            <a:picLocks noChangeAspect="1"/>
          </p:cNvPicPr>
          <p:nvPr/>
        </p:nvPicPr>
        <p:blipFill>
          <a:blip r:embed="rId6"/>
          <a:stretch>
            <a:fillRect/>
          </a:stretch>
        </p:blipFill>
        <p:spPr>
          <a:xfrm rot="21600000">
            <a:off x="1092720" y="4174401"/>
            <a:ext cx="1998053" cy="188048"/>
          </a:xfrm>
          <a:prstGeom prst="rect">
            <a:avLst/>
          </a:prstGeom>
        </p:spPr>
      </p:pic>
      <p:pic>
        <p:nvPicPr>
          <p:cNvPr id="139" name="picture 139"/>
          <p:cNvPicPr>
            <a:picLocks noChangeAspect="1"/>
          </p:cNvPicPr>
          <p:nvPr/>
        </p:nvPicPr>
        <p:blipFill>
          <a:blip r:embed="rId7"/>
          <a:stretch>
            <a:fillRect/>
          </a:stretch>
        </p:blipFill>
        <p:spPr>
          <a:xfrm rot="21600000">
            <a:off x="1230045" y="642925"/>
            <a:ext cx="1704289" cy="188290"/>
          </a:xfrm>
          <a:prstGeom prst="rect">
            <a:avLst/>
          </a:prstGeom>
        </p:spPr>
      </p:pic>
      <p:pic>
        <p:nvPicPr>
          <p:cNvPr id="140" name="picture 140"/>
          <p:cNvPicPr>
            <a:picLocks noChangeAspect="1"/>
          </p:cNvPicPr>
          <p:nvPr/>
        </p:nvPicPr>
        <p:blipFill>
          <a:blip r:embed="rId8"/>
          <a:stretch>
            <a:fillRect/>
          </a:stretch>
        </p:blipFill>
        <p:spPr>
          <a:xfrm rot="21600000">
            <a:off x="1158481" y="1946820"/>
            <a:ext cx="1676362" cy="188659"/>
          </a:xfrm>
          <a:prstGeom prst="rect">
            <a:avLst/>
          </a:prstGeom>
        </p:spPr>
      </p:pic>
      <p:pic>
        <p:nvPicPr>
          <p:cNvPr id="141" name="picture 141"/>
          <p:cNvPicPr>
            <a:picLocks noChangeAspect="1"/>
          </p:cNvPicPr>
          <p:nvPr/>
        </p:nvPicPr>
        <p:blipFill>
          <a:blip r:embed="rId9"/>
          <a:stretch>
            <a:fillRect/>
          </a:stretch>
        </p:blipFill>
        <p:spPr>
          <a:xfrm rot="21600000">
            <a:off x="1234960" y="7002894"/>
            <a:ext cx="1395971" cy="186296"/>
          </a:xfrm>
          <a:prstGeom prst="rect">
            <a:avLst/>
          </a:prstGeom>
        </p:spPr>
      </p:pic>
      <p:pic>
        <p:nvPicPr>
          <p:cNvPr id="142" name="picture 142"/>
          <p:cNvPicPr>
            <a:picLocks noChangeAspect="1"/>
          </p:cNvPicPr>
          <p:nvPr/>
        </p:nvPicPr>
        <p:blipFill>
          <a:blip r:embed="rId10"/>
          <a:stretch>
            <a:fillRect/>
          </a:stretch>
        </p:blipFill>
        <p:spPr>
          <a:xfrm rot="21600000">
            <a:off x="1234960" y="254000"/>
            <a:ext cx="1387182" cy="169544"/>
          </a:xfrm>
          <a:prstGeom prst="rect">
            <a:avLst/>
          </a:prstGeom>
        </p:spPr>
      </p:pic>
      <p:pic>
        <p:nvPicPr>
          <p:cNvPr id="143" name="picture 143"/>
          <p:cNvPicPr>
            <a:picLocks noChangeAspect="1"/>
          </p:cNvPicPr>
          <p:nvPr/>
        </p:nvPicPr>
        <p:blipFill>
          <a:blip r:embed="rId11"/>
          <a:stretch>
            <a:fillRect/>
          </a:stretch>
        </p:blipFill>
        <p:spPr>
          <a:xfrm rot="21600000">
            <a:off x="3616452" y="7652004"/>
            <a:ext cx="1964435" cy="71627"/>
          </a:xfrm>
          <a:prstGeom prst="rect">
            <a:avLst/>
          </a:prstGeom>
        </p:spPr>
      </p:pic>
      <p:pic>
        <p:nvPicPr>
          <p:cNvPr id="144" name="picture 144"/>
          <p:cNvPicPr>
            <a:picLocks noChangeAspect="1"/>
          </p:cNvPicPr>
          <p:nvPr/>
        </p:nvPicPr>
        <p:blipFill>
          <a:blip r:embed="rId12"/>
          <a:stretch>
            <a:fillRect/>
          </a:stretch>
        </p:blipFill>
        <p:spPr>
          <a:xfrm rot="21600000">
            <a:off x="3288791" y="7078980"/>
            <a:ext cx="467867" cy="54864"/>
          </a:xfrm>
          <a:prstGeom prst="rect">
            <a:avLst/>
          </a:prstGeom>
        </p:spPr>
      </p:pic>
      <p:sp>
        <p:nvSpPr>
          <p:cNvPr id="145" name="textbox 145"/>
          <p:cNvSpPr/>
          <p:nvPr/>
        </p:nvSpPr>
        <p:spPr>
          <a:xfrm>
            <a:off x="5903938" y="9041149"/>
            <a:ext cx="167639" cy="153035"/>
          </a:xfrm>
          <a:prstGeom prst="rect">
            <a:avLst/>
          </a:prstGeom>
        </p:spPr>
        <p:txBody>
          <a:bodyPr vert="horz" wrap="square" lIns="0" tIns="0" rIns="0" bIns="0"/>
          <a:lstStyle/>
          <a:p>
            <a:pPr algn="l" rtl="0" eaLnBrk="0">
              <a:lnSpc>
                <a:spcPct val="78980"/>
              </a:lnSpc>
              <a:tabLst/>
            </a:pPr>
            <a:endParaRPr lang="Arial" altLang="Arial" sz="100" dirty="0"/>
          </a:p>
          <a:p>
            <a:pPr marL="12700" algn="l" rtl="0" eaLnBrk="0">
              <a:lnSpc>
                <a:spcPct val="84000"/>
              </a:lnSpc>
              <a:tabLst/>
            </a:pPr>
            <a:r>
              <a:rPr sz="1000" b="1" spc="0" dirty="0">
                <a:solidFill>
                  <a:srgbClr val="231F20">
                    <a:alpha val="100000"/>
                  </a:srgbClr>
                </a:solidFill>
                <a:latin typeface="Arial"/>
                <a:ea typeface="Arial"/>
                <a:cs typeface="Arial"/>
              </a:rPr>
              <a:t>39</a:t>
            </a:r>
            <a:endParaRPr lang="Arial" altLang="Arial" sz="1000" dirty="0"/>
          </a:p>
        </p:txBody>
      </p:sp>
      <p:pic>
        <p:nvPicPr>
          <p:cNvPr id="146" name="picture 146"/>
          <p:cNvPicPr>
            <a:picLocks noChangeAspect="1"/>
          </p:cNvPicPr>
          <p:nvPr/>
        </p:nvPicPr>
        <p:blipFill>
          <a:blip r:embed="rId13"/>
          <a:stretch>
            <a:fillRect/>
          </a:stretch>
        </p:blipFill>
        <p:spPr>
          <a:xfrm rot="21600000">
            <a:off x="3616452" y="8075676"/>
            <a:ext cx="697991" cy="19811"/>
          </a:xfrm>
          <a:prstGeom prst="rect">
            <a:avLst/>
          </a:prstGeom>
        </p:spPr>
      </p:pic>
      <p:sp>
        <p:nvSpPr>
          <p:cNvPr id="147" name="textbox 147"/>
          <p:cNvSpPr/>
          <p:nvPr/>
        </p:nvSpPr>
        <p:spPr>
          <a:xfrm>
            <a:off x="3186176" y="7800735"/>
            <a:ext cx="73025" cy="179070"/>
          </a:xfrm>
          <a:prstGeom prst="rect">
            <a:avLst/>
          </a:prstGeom>
        </p:spPr>
        <p:txBody>
          <a:bodyPr vert="horz" wrap="square" lIns="0" tIns="0" rIns="0" bIns="0"/>
          <a:lstStyle/>
          <a:p>
            <a:pPr algn="l" rtl="0" eaLnBrk="0">
              <a:lnSpc>
                <a:spcPct val="83341"/>
              </a:lnSpc>
              <a:tabLst/>
            </a:pPr>
            <a:endParaRPr lang="Arial" altLang="Arial" sz="100" dirty="0"/>
          </a:p>
          <a:p>
            <a:pPr marL="12700" algn="l" rtl="0" eaLnBrk="0">
              <a:lnSpc>
                <a:spcPts val="1207"/>
              </a:lnSpc>
              <a:tabLst>
                <a:tab pos="59689" algn="l"/>
              </a:tabLst>
            </a:pPr>
            <a:r>
              <a:rPr sz="1000" spc="0" dirty="0" u="sng">
                <a:solidFill>
                  <a:srgbClr val="000000">
                    <a:alpha val="100000"/>
                  </a:srgbClr>
                </a:solidFill>
                <a:latin typeface="Arial"/>
                <a:ea typeface="Arial"/>
                <a:cs typeface="Arial"/>
              </a:rPr>
              <a:t>	</a:t>
            </a:r>
            <a:endParaRPr lang="Arial" altLang="Arial" sz="1000" dirty="0"/>
          </a:p>
        </p:txBody>
      </p:sp>
      <p:pic>
        <p:nvPicPr>
          <p:cNvPr id="148" name="picture 148"/>
          <p:cNvPicPr>
            <a:picLocks noChangeAspect="1"/>
          </p:cNvPicPr>
          <p:nvPr/>
        </p:nvPicPr>
        <p:blipFill>
          <a:blip r:embed="rId14"/>
          <a:stretch>
            <a:fillRect/>
          </a:stretch>
        </p:blipFill>
        <p:spPr>
          <a:xfrm rot="21600000">
            <a:off x="2692400" y="7770735"/>
            <a:ext cx="67309" cy="8332"/>
          </a:xfrm>
          <a:prstGeom prst="rect">
            <a:avLst/>
          </a:prstGeom>
        </p:spPr>
      </p:pic>
      <p:pic>
        <p:nvPicPr>
          <p:cNvPr id="149" name="picture 149"/>
          <p:cNvPicPr>
            <a:picLocks noChangeAspect="1"/>
          </p:cNvPicPr>
          <p:nvPr/>
        </p:nvPicPr>
        <p:blipFill>
          <a:blip r:embed="rId15"/>
          <a:stretch>
            <a:fillRect/>
          </a:stretch>
        </p:blipFill>
        <p:spPr>
          <a:xfrm rot="21600000">
            <a:off x="3966971" y="6693407"/>
            <a:ext cx="21335" cy="19811"/>
          </a:xfrm>
          <a:prstGeom prst="rect">
            <a:avLst/>
          </a:prstGeom>
        </p:spPr>
      </p:pic>
      <p:pic>
        <p:nvPicPr>
          <p:cNvPr id="150" name="picture 150"/>
          <p:cNvPicPr>
            <a:picLocks noChangeAspect="1"/>
          </p:cNvPicPr>
          <p:nvPr/>
        </p:nvPicPr>
        <p:blipFill>
          <a:blip r:embed="rId15"/>
          <a:stretch>
            <a:fillRect/>
          </a:stretch>
        </p:blipFill>
        <p:spPr>
          <a:xfrm rot="21600000">
            <a:off x="3738371" y="6693407"/>
            <a:ext cx="21335" cy="19811"/>
          </a:xfrm>
          <a:prstGeom prst="rect">
            <a:avLst/>
          </a:prstGeom>
        </p:spPr>
      </p:pic>
      <p:pic>
        <p:nvPicPr>
          <p:cNvPr id="151" name="picture 151"/>
          <p:cNvPicPr>
            <a:picLocks noChangeAspect="1"/>
          </p:cNvPicPr>
          <p:nvPr/>
        </p:nvPicPr>
        <p:blipFill>
          <a:blip r:embed="rId15"/>
          <a:stretch>
            <a:fillRect/>
          </a:stretch>
        </p:blipFill>
        <p:spPr>
          <a:xfrm rot="21600000">
            <a:off x="4957571" y="6693407"/>
            <a:ext cx="21335" cy="19811"/>
          </a:xfrm>
          <a:prstGeom prst="rect">
            <a:avLst/>
          </a:prstGeom>
        </p:spPr>
      </p:pic>
      <p:sp>
        <p:nvSpPr>
          <p:cNvPr id="152" name="rect"/>
          <p:cNvSpPr/>
          <p:nvPr/>
        </p:nvSpPr>
        <p:spPr>
          <a:xfrm>
            <a:off x="3198876" y="7748016"/>
            <a:ext cx="47244" cy="6095"/>
          </a:xfrm>
          <a:prstGeom prst="rect">
            <a:avLst/>
          </a:prstGeom>
          <a:solidFill>
            <a:srgbClr val="231F20">
              <a:alpha val="100000"/>
            </a:srgbClr>
          </a:solidFill>
          <a:ln cap="flat">
            <a:miter lim="0"/>
            <a:noFill/>
            <a:prstDash val="solid"/>
          </a:ln>
        </p:spPr>
        <p:txBody>
          <a:bodyPr rtlCol="0"/>
          <a:lstStyle/>
          <a:p>
            <a:pPr algn="ctr"/>
            <a:endParaRPr lang="zh-CN" altLang="en-US"/>
          </a:p>
        </p:txBody>
      </p:sp>
      <p:sp>
        <p:nvSpPr>
          <p:cNvPr id="153" name="rect"/>
          <p:cNvSpPr/>
          <p:nvPr/>
        </p:nvSpPr>
        <p:spPr>
          <a:xfrm>
            <a:off x="3198876" y="7557516"/>
            <a:ext cx="47244" cy="6095"/>
          </a:xfrm>
          <a:prstGeom prst="rect">
            <a:avLst/>
          </a:prstGeom>
          <a:solidFill>
            <a:srgbClr val="231F20">
              <a:alpha val="100000"/>
            </a:srgbClr>
          </a:solidFill>
          <a:ln cap="flat">
            <a:miter lim="0"/>
            <a:noFill/>
            <a:prstDash val="solid"/>
          </a:ln>
        </p:spPr>
        <p:txBody>
          <a:bodyPr rtlCol="0"/>
          <a:lstStyle/>
          <a:p>
            <a:pPr algn="ctr"/>
            <a:endParaRPr lang="zh-CN" altLang="en-US"/>
          </a:p>
        </p:txBody>
      </p:sp>
      <p:sp>
        <p:nvSpPr>
          <p:cNvPr id="154" name="rect"/>
          <p:cNvSpPr/>
          <p:nvPr/>
        </p:nvSpPr>
        <p:spPr>
          <a:xfrm>
            <a:off x="4200144" y="6694932"/>
            <a:ext cx="12191" cy="19811"/>
          </a:xfrm>
          <a:prstGeom prst="rect">
            <a:avLst/>
          </a:prstGeom>
          <a:solidFill>
            <a:srgbClr val="0D0D0D">
              <a:alpha val="14901"/>
            </a:srgbClr>
          </a:solidFill>
          <a:ln cap="flat">
            <a:miter lim="0"/>
            <a:noFill/>
            <a:prstDash val="solid"/>
          </a:ln>
        </p:spPr>
        <p:txBody>
          <a:bodyPr rtlCol="0"/>
          <a:lstStyle/>
          <a:p>
            <a:pPr algn="ctr"/>
            <a:endParaRPr lang="zh-CN" altLang="en-US"/>
          </a:p>
        </p:txBody>
      </p:sp>
      <p:pic>
        <p:nvPicPr>
          <p:cNvPr id="155" name="picture 155"/>
          <p:cNvPicPr>
            <a:picLocks noChangeAspect="1"/>
          </p:cNvPicPr>
          <p:nvPr/>
        </p:nvPicPr>
        <p:blipFill>
          <a:blip r:embed="rId16"/>
          <a:stretch>
            <a:fillRect/>
          </a:stretch>
        </p:blipFill>
        <p:spPr>
          <a:xfrm rot="21600000">
            <a:off x="4501895" y="7080504"/>
            <a:ext cx="12191" cy="19811"/>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 name="textbox 156"/>
          <p:cNvSpPr/>
          <p:nvPr/>
        </p:nvSpPr>
        <p:spPr>
          <a:xfrm>
            <a:off x="1105773" y="946221"/>
            <a:ext cx="2867660" cy="2799079"/>
          </a:xfrm>
          <a:prstGeom prst="rect">
            <a:avLst/>
          </a:prstGeom>
        </p:spPr>
        <p:txBody>
          <a:bodyPr vert="horz" wrap="square" lIns="0" tIns="0" rIns="0" bIns="0"/>
          <a:lstStyle/>
          <a:p>
            <a:pPr algn="l" rtl="0" eaLnBrk="0">
              <a:lnSpc>
                <a:spcPct val="79684"/>
              </a:lnSpc>
              <a:tabLst/>
            </a:pPr>
            <a:endParaRPr lang="Arial" altLang="Arial" sz="100" dirty="0"/>
          </a:p>
          <a:p>
            <a:pPr marL="138410" algn="l" rtl="0" eaLnBrk="0">
              <a:lnSpc>
                <a:spcPct val="95000"/>
              </a:lnSpc>
              <a:tabLst/>
            </a:pPr>
            <a:r>
              <a:rPr sz="1000" spc="50" dirty="0">
                <a:solidFill>
                  <a:srgbClr val="231F20">
                    <a:alpha val="100000"/>
                  </a:srgbClr>
                </a:solidFill>
                <a:latin typeface="Microsoft YaHei"/>
                <a:ea typeface="Microsoft YaHei"/>
                <a:cs typeface="Microsoft YaHei"/>
              </a:rPr>
              <a:t>评定量表是临床心理评估和研究的常用</a:t>
            </a:r>
            <a:r>
              <a:rPr sz="1000" spc="30" dirty="0">
                <a:solidFill>
                  <a:srgbClr val="231F20">
                    <a:alpha val="100000"/>
                  </a:srgbClr>
                </a:solidFill>
                <a:latin typeface="Microsoft YaHei"/>
                <a:ea typeface="Microsoft YaHei"/>
                <a:cs typeface="Microsoft YaHei"/>
              </a:rPr>
              <a:t>方</a:t>
            </a:r>
            <a:r>
              <a:rPr sz="1000" spc="0" dirty="0">
                <a:solidFill>
                  <a:srgbClr val="231F20">
                    <a:alpha val="100000"/>
                  </a:srgbClr>
                </a:solidFill>
                <a:latin typeface="Microsoft YaHei"/>
                <a:ea typeface="Microsoft YaHei"/>
                <a:cs typeface="Microsoft YaHei"/>
              </a:rPr>
              <a:t>法。</a:t>
            </a:r>
            <a:endParaRPr lang="Microsoft YaHei" altLang="Microsoft YaHei" sz="1000" dirty="0"/>
          </a:p>
          <a:p>
            <a:pPr algn="l" rtl="0" eaLnBrk="0">
              <a:lnSpc>
                <a:spcPct val="134000"/>
              </a:lnSpc>
              <a:tabLst/>
            </a:pPr>
            <a:endParaRPr lang="Arial" altLang="Arial" sz="1000" dirty="0"/>
          </a:p>
          <a:p>
            <a:pPr marL="12700" algn="l" rtl="0" eaLnBrk="0">
              <a:lnSpc>
                <a:spcPts val="1426"/>
              </a:lnSpc>
              <a:spcBef>
                <a:spcPts val="338"/>
              </a:spcBef>
              <a:tabLst/>
            </a:pPr>
            <a:r>
              <a:rPr sz="1100" spc="100" dirty="0">
                <a:solidFill>
                  <a:srgbClr val="B00D15">
                    <a:alpha val="100000"/>
                  </a:srgbClr>
                </a:solidFill>
                <a:latin typeface="Microsoft YaHei"/>
                <a:ea typeface="Microsoft YaHei"/>
                <a:cs typeface="Microsoft YaHei"/>
              </a:rPr>
              <a:t>(一)痴呆简易筛查量表</a:t>
            </a:r>
            <a:r>
              <a:rPr sz="1100" spc="80" dirty="0">
                <a:solidFill>
                  <a:srgbClr val="B00D15">
                    <a:alpha val="100000"/>
                  </a:srgbClr>
                </a:solidFill>
                <a:latin typeface="Microsoft YaHei"/>
                <a:ea typeface="Microsoft YaHei"/>
                <a:cs typeface="Microsoft YaHei"/>
              </a:rPr>
              <a:t>(</a:t>
            </a:r>
            <a:r>
              <a:rPr sz="1100" b="1" spc="0" dirty="0">
                <a:solidFill>
                  <a:srgbClr val="B00D15">
                    <a:alpha val="100000"/>
                  </a:srgbClr>
                </a:solidFill>
                <a:latin typeface="Arial"/>
                <a:ea typeface="Arial"/>
                <a:cs typeface="Arial"/>
              </a:rPr>
              <a:t>BSSD</a:t>
            </a:r>
            <a:r>
              <a:rPr sz="1100" spc="0" dirty="0">
                <a:solidFill>
                  <a:srgbClr val="B00D15">
                    <a:alpha val="100000"/>
                  </a:srgbClr>
                </a:solidFill>
                <a:latin typeface="Microsoft YaHei"/>
                <a:ea typeface="Microsoft YaHei"/>
                <a:cs typeface="Microsoft YaHei"/>
              </a:rPr>
              <a:t>)</a:t>
            </a:r>
            <a:endParaRPr lang="Microsoft YaHei" altLang="Microsoft YaHei" sz="1100" dirty="0"/>
          </a:p>
          <a:p>
            <a:pPr algn="l" rtl="0" eaLnBrk="0">
              <a:lnSpc>
                <a:spcPct val="154000"/>
              </a:lnSpc>
              <a:tabLst/>
            </a:pPr>
            <a:endParaRPr lang="Arial" altLang="Arial" sz="1000" dirty="0"/>
          </a:p>
          <a:p>
            <a:pPr marL="70612" algn="l" rtl="0" eaLnBrk="0">
              <a:lnSpc>
                <a:spcPts val="1426"/>
              </a:lnSpc>
              <a:spcBef>
                <a:spcPts val="338"/>
              </a:spcBef>
              <a:tabLst/>
            </a:pPr>
            <a:r>
              <a:rPr sz="1100" spc="50" dirty="0">
                <a:solidFill>
                  <a:srgbClr val="B00D15">
                    <a:alpha val="100000"/>
                  </a:srgbClr>
                </a:solidFill>
                <a:latin typeface="Microsoft YaHei"/>
                <a:ea typeface="Microsoft YaHei"/>
                <a:cs typeface="Microsoft YaHei"/>
              </a:rPr>
              <a:t>(</a:t>
            </a:r>
            <a:r>
              <a:rPr sz="1100" spc="50" dirty="0">
                <a:solidFill>
                  <a:srgbClr val="B00D15">
                    <a:alpha val="100000"/>
                  </a:srgbClr>
                </a:solidFill>
                <a:latin typeface="Microsoft YaHei"/>
                <a:ea typeface="Microsoft YaHei"/>
                <a:cs typeface="Microsoft YaHei"/>
              </a:rPr>
              <a:t> </a:t>
            </a:r>
            <a:r>
              <a:rPr sz="1100" spc="50" dirty="0">
                <a:solidFill>
                  <a:srgbClr val="B00D15">
                    <a:alpha val="100000"/>
                  </a:srgbClr>
                </a:solidFill>
                <a:latin typeface="Microsoft YaHei"/>
                <a:ea typeface="Microsoft YaHei"/>
                <a:cs typeface="Microsoft YaHei"/>
              </a:rPr>
              <a:t>二)日常生活能力量表(</a:t>
            </a:r>
            <a:r>
              <a:rPr sz="1100" spc="40" dirty="0">
                <a:solidFill>
                  <a:srgbClr val="B00D15">
                    <a:alpha val="100000"/>
                  </a:srgbClr>
                </a:solidFill>
                <a:latin typeface="Microsoft YaHei"/>
                <a:ea typeface="Microsoft YaHei"/>
                <a:cs typeface="Microsoft YaHei"/>
              </a:rPr>
              <a:t> </a:t>
            </a:r>
            <a:r>
              <a:rPr sz="1100" b="1" spc="0" dirty="0">
                <a:solidFill>
                  <a:srgbClr val="B00D15">
                    <a:alpha val="100000"/>
                  </a:srgbClr>
                </a:solidFill>
                <a:latin typeface="Arial"/>
                <a:ea typeface="Arial"/>
                <a:cs typeface="Arial"/>
              </a:rPr>
              <a:t>ADL</a:t>
            </a:r>
            <a:r>
              <a:rPr sz="1100" spc="0" dirty="0">
                <a:solidFill>
                  <a:srgbClr val="B00D15">
                    <a:alpha val="100000"/>
                  </a:srgbClr>
                </a:solidFill>
                <a:latin typeface="Arial"/>
                <a:ea typeface="Arial"/>
                <a:cs typeface="Arial"/>
              </a:rPr>
              <a:t> </a:t>
            </a:r>
            <a:r>
              <a:rPr sz="1100" spc="0" dirty="0">
                <a:solidFill>
                  <a:srgbClr val="B00D15">
                    <a:alpha val="100000"/>
                  </a:srgbClr>
                </a:solidFill>
                <a:latin typeface="Microsoft YaHei"/>
                <a:ea typeface="Microsoft YaHei"/>
                <a:cs typeface="Microsoft YaHei"/>
              </a:rPr>
              <a:t>)</a:t>
            </a:r>
            <a:endParaRPr lang="Microsoft YaHei" altLang="Microsoft YaHei" sz="1100" dirty="0"/>
          </a:p>
          <a:p>
            <a:pPr marL="12700" algn="l" rtl="0" eaLnBrk="0">
              <a:lnSpc>
                <a:spcPts val="1560"/>
              </a:lnSpc>
              <a:spcBef>
                <a:spcPts val="529"/>
              </a:spcBef>
              <a:tabLst/>
            </a:pPr>
            <a:r>
              <a:rPr sz="1100" spc="10" dirty="0">
                <a:solidFill>
                  <a:srgbClr val="B00D15">
                    <a:alpha val="100000"/>
                  </a:srgbClr>
                </a:solidFill>
                <a:latin typeface="Microsoft YaHei"/>
                <a:ea typeface="Microsoft YaHei"/>
                <a:cs typeface="Microsoft YaHei"/>
              </a:rPr>
              <a:t>(三</a:t>
            </a:r>
            <a:r>
              <a:rPr sz="1100" spc="0" dirty="0">
                <a:solidFill>
                  <a:srgbClr val="B00D15">
                    <a:alpha val="100000"/>
                  </a:srgbClr>
                </a:solidFill>
                <a:latin typeface="Microsoft YaHei"/>
                <a:ea typeface="Microsoft YaHei"/>
                <a:cs typeface="Microsoft YaHei"/>
              </a:rPr>
              <a:t>)</a:t>
            </a:r>
            <a:r>
              <a:rPr sz="1100" spc="0" dirty="0">
                <a:solidFill>
                  <a:srgbClr val="B00D15">
                    <a:alpha val="100000"/>
                  </a:srgbClr>
                </a:solidFill>
                <a:latin typeface="Microsoft YaHei"/>
                <a:ea typeface="Microsoft YaHei"/>
                <a:cs typeface="Microsoft YaHei"/>
              </a:rPr>
              <a:t>  </a:t>
            </a:r>
            <a:r>
              <a:rPr sz="1100" b="1" spc="0" dirty="0">
                <a:solidFill>
                  <a:srgbClr val="B00D15">
                    <a:alpha val="100000"/>
                  </a:srgbClr>
                </a:solidFill>
                <a:latin typeface="Arial"/>
                <a:ea typeface="Arial"/>
                <a:cs typeface="Arial"/>
              </a:rPr>
              <a:t>Katz</a:t>
            </a:r>
            <a:r>
              <a:rPr sz="1100" spc="0" dirty="0">
                <a:solidFill>
                  <a:srgbClr val="B00D15">
                    <a:alpha val="100000"/>
                  </a:srgbClr>
                </a:solidFill>
                <a:latin typeface="Arial"/>
                <a:ea typeface="Arial"/>
                <a:cs typeface="Arial"/>
              </a:rPr>
              <a:t> </a:t>
            </a:r>
            <a:r>
              <a:rPr sz="1100" spc="0" dirty="0">
                <a:solidFill>
                  <a:srgbClr val="B00D15">
                    <a:alpha val="100000"/>
                  </a:srgbClr>
                </a:solidFill>
                <a:latin typeface="Microsoft YaHei"/>
                <a:ea typeface="Microsoft YaHei"/>
                <a:cs typeface="Microsoft YaHei"/>
              </a:rPr>
              <a:t>日常生活功能指数评价量表</a:t>
            </a:r>
            <a:endParaRPr lang="Microsoft YaHei" altLang="Microsoft YaHei" sz="1100" dirty="0"/>
          </a:p>
          <a:p>
            <a:pPr marL="154432" algn="l" rtl="0" eaLnBrk="0">
              <a:lnSpc>
                <a:spcPts val="1426"/>
              </a:lnSpc>
              <a:spcBef>
                <a:spcPts val="972"/>
              </a:spcBef>
              <a:tabLst/>
            </a:pPr>
            <a:r>
              <a:rPr sz="1100" spc="30" dirty="0">
                <a:solidFill>
                  <a:srgbClr val="B00D15">
                    <a:alpha val="100000"/>
                  </a:srgbClr>
                </a:solidFill>
                <a:latin typeface="Microsoft YaHei"/>
                <a:ea typeface="Microsoft YaHei"/>
                <a:cs typeface="Microsoft YaHei"/>
              </a:rPr>
              <a:t>(四)</a:t>
            </a:r>
            <a:r>
              <a:rPr sz="1100" spc="30" dirty="0">
                <a:solidFill>
                  <a:srgbClr val="B00D15">
                    <a:alpha val="100000"/>
                  </a:srgbClr>
                </a:solidFill>
                <a:latin typeface="Microsoft YaHei"/>
                <a:ea typeface="Microsoft YaHei"/>
                <a:cs typeface="Microsoft YaHei"/>
              </a:rPr>
              <a:t> </a:t>
            </a:r>
            <a:r>
              <a:rPr sz="1100" b="1" spc="0" dirty="0">
                <a:solidFill>
                  <a:srgbClr val="B00D15">
                    <a:alpha val="100000"/>
                  </a:srgbClr>
                </a:solidFill>
                <a:latin typeface="Arial"/>
                <a:ea typeface="Arial"/>
                <a:cs typeface="Arial"/>
              </a:rPr>
              <a:t>APGAR</a:t>
            </a:r>
            <a:r>
              <a:rPr sz="1100" spc="30" dirty="0">
                <a:solidFill>
                  <a:srgbClr val="B00D15">
                    <a:alpha val="100000"/>
                  </a:srgbClr>
                </a:solidFill>
                <a:latin typeface="Arial"/>
                <a:ea typeface="Arial"/>
                <a:cs typeface="Arial"/>
              </a:rPr>
              <a:t> </a:t>
            </a:r>
            <a:r>
              <a:rPr sz="1100" spc="30" dirty="0">
                <a:solidFill>
                  <a:srgbClr val="B00D15">
                    <a:alpha val="100000"/>
                  </a:srgbClr>
                </a:solidFill>
                <a:latin typeface="Microsoft YaHei"/>
                <a:ea typeface="Microsoft YaHei"/>
                <a:cs typeface="Microsoft YaHei"/>
              </a:rPr>
              <a:t>家庭功能评</a:t>
            </a:r>
            <a:r>
              <a:rPr sz="1100" spc="10" dirty="0">
                <a:solidFill>
                  <a:srgbClr val="B00D15">
                    <a:alpha val="100000"/>
                  </a:srgbClr>
                </a:solidFill>
                <a:latin typeface="Microsoft YaHei"/>
                <a:ea typeface="Microsoft YaHei"/>
                <a:cs typeface="Microsoft YaHei"/>
              </a:rPr>
              <a:t>估</a:t>
            </a:r>
            <a:r>
              <a:rPr sz="1100" spc="0" dirty="0">
                <a:solidFill>
                  <a:srgbClr val="B00D15">
                    <a:alpha val="100000"/>
                  </a:srgbClr>
                </a:solidFill>
                <a:latin typeface="Microsoft YaHei"/>
                <a:ea typeface="Microsoft YaHei"/>
                <a:cs typeface="Microsoft YaHei"/>
              </a:rPr>
              <a:t>表</a:t>
            </a:r>
            <a:endParaRPr lang="Microsoft YaHei" altLang="Microsoft YaHei" sz="1100" dirty="0"/>
          </a:p>
          <a:p>
            <a:pPr marL="12700" algn="l" rtl="0" eaLnBrk="0">
              <a:lnSpc>
                <a:spcPts val="1426"/>
              </a:lnSpc>
              <a:spcBef>
                <a:spcPts val="889"/>
              </a:spcBef>
              <a:tabLst/>
            </a:pPr>
            <a:r>
              <a:rPr sz="1100" spc="50" dirty="0">
                <a:solidFill>
                  <a:srgbClr val="B00D15">
                    <a:alpha val="100000"/>
                  </a:srgbClr>
                </a:solidFill>
                <a:latin typeface="Microsoft YaHei"/>
                <a:ea typeface="Microsoft YaHei"/>
                <a:cs typeface="Microsoft YaHei"/>
              </a:rPr>
              <a:t>(五)老年人生活质量评定</a:t>
            </a:r>
            <a:r>
              <a:rPr sz="1100" spc="40" dirty="0">
                <a:solidFill>
                  <a:srgbClr val="B00D15">
                    <a:alpha val="100000"/>
                  </a:srgbClr>
                </a:solidFill>
                <a:latin typeface="Microsoft YaHei"/>
                <a:ea typeface="Microsoft YaHei"/>
                <a:cs typeface="Microsoft YaHei"/>
              </a:rPr>
              <a:t>表</a:t>
            </a:r>
            <a:endParaRPr lang="Microsoft YaHei" altLang="Microsoft YaHei" sz="1100" dirty="0"/>
          </a:p>
          <a:p>
            <a:pPr marL="12700" algn="l" rtl="0" eaLnBrk="0">
              <a:lnSpc>
                <a:spcPts val="1426"/>
              </a:lnSpc>
              <a:spcBef>
                <a:spcPts val="889"/>
              </a:spcBef>
              <a:tabLst/>
            </a:pPr>
            <a:r>
              <a:rPr sz="1100" spc="30" dirty="0">
                <a:solidFill>
                  <a:srgbClr val="B00D15">
                    <a:alpha val="100000"/>
                  </a:srgbClr>
                </a:solidFill>
                <a:latin typeface="Microsoft YaHei"/>
                <a:ea typeface="Microsoft YaHei"/>
                <a:cs typeface="Microsoft YaHei"/>
              </a:rPr>
              <a:t>(六)生活满意度指数</a:t>
            </a:r>
            <a:r>
              <a:rPr sz="1100" spc="30" dirty="0">
                <a:solidFill>
                  <a:srgbClr val="B00D15">
                    <a:alpha val="100000"/>
                  </a:srgbClr>
                </a:solidFill>
                <a:latin typeface="Microsoft YaHei"/>
                <a:ea typeface="Microsoft YaHei"/>
                <a:cs typeface="Microsoft YaHei"/>
              </a:rPr>
              <a:t> </a:t>
            </a:r>
            <a:r>
              <a:rPr sz="1100" spc="0" dirty="0">
                <a:solidFill>
                  <a:srgbClr val="B00D15">
                    <a:alpha val="100000"/>
                  </a:srgbClr>
                </a:solidFill>
                <a:latin typeface="Arial"/>
                <a:ea typeface="Arial"/>
                <a:cs typeface="Arial"/>
              </a:rPr>
              <a:t>A</a:t>
            </a:r>
            <a:r>
              <a:rPr sz="1100" spc="30" dirty="0">
                <a:solidFill>
                  <a:srgbClr val="B00D15">
                    <a:alpha val="100000"/>
                  </a:srgbClr>
                </a:solidFill>
                <a:latin typeface="Arial"/>
                <a:ea typeface="Arial"/>
                <a:cs typeface="Arial"/>
              </a:rPr>
              <a:t>  </a:t>
            </a:r>
            <a:r>
              <a:rPr sz="1100" spc="30" dirty="0">
                <a:solidFill>
                  <a:srgbClr val="B00D15">
                    <a:alpha val="100000"/>
                  </a:srgbClr>
                </a:solidFill>
                <a:latin typeface="Microsoft YaHei"/>
                <a:ea typeface="Microsoft YaHei"/>
                <a:cs typeface="Microsoft YaHei"/>
              </a:rPr>
              <a:t>(</a:t>
            </a:r>
            <a:r>
              <a:rPr sz="1100" spc="20" dirty="0">
                <a:solidFill>
                  <a:srgbClr val="B00D15">
                    <a:alpha val="100000"/>
                  </a:srgbClr>
                </a:solidFill>
                <a:latin typeface="Microsoft YaHei"/>
                <a:ea typeface="Microsoft YaHei"/>
                <a:cs typeface="Microsoft YaHei"/>
              </a:rPr>
              <a:t> </a:t>
            </a:r>
            <a:r>
              <a:rPr sz="1100" spc="0" dirty="0">
                <a:solidFill>
                  <a:srgbClr val="B00D15">
                    <a:alpha val="100000"/>
                  </a:srgbClr>
                </a:solidFill>
                <a:latin typeface="Arial"/>
                <a:ea typeface="Arial"/>
                <a:cs typeface="Arial"/>
              </a:rPr>
              <a:t>LSIA</a:t>
            </a:r>
            <a:r>
              <a:rPr sz="1100" spc="0" dirty="0">
                <a:solidFill>
                  <a:srgbClr val="B00D15">
                    <a:alpha val="100000"/>
                  </a:srgbClr>
                </a:solidFill>
                <a:latin typeface="Microsoft YaHei"/>
                <a:ea typeface="Microsoft YaHei"/>
                <a:cs typeface="Microsoft YaHei"/>
              </a:rPr>
              <a:t>)</a:t>
            </a:r>
            <a:endParaRPr lang="Microsoft YaHei" altLang="Microsoft YaHei" sz="1100" dirty="0"/>
          </a:p>
          <a:p>
            <a:pPr marL="12700" algn="l" rtl="0" eaLnBrk="0">
              <a:lnSpc>
                <a:spcPts val="1426"/>
              </a:lnSpc>
              <a:spcBef>
                <a:spcPts val="1069"/>
              </a:spcBef>
              <a:tabLst/>
            </a:pPr>
            <a:r>
              <a:rPr sz="1100" spc="30" dirty="0">
                <a:solidFill>
                  <a:srgbClr val="B00D15">
                    <a:alpha val="100000"/>
                  </a:srgbClr>
                </a:solidFill>
                <a:latin typeface="Microsoft YaHei"/>
                <a:ea typeface="Microsoft YaHei"/>
                <a:cs typeface="Microsoft YaHei"/>
              </a:rPr>
              <a:t>(</a:t>
            </a:r>
            <a:r>
              <a:rPr sz="1100" spc="30" dirty="0">
                <a:solidFill>
                  <a:srgbClr val="B00D15">
                    <a:alpha val="100000"/>
                  </a:srgbClr>
                </a:solidFill>
                <a:latin typeface="Microsoft YaHei"/>
                <a:ea typeface="Microsoft YaHei"/>
                <a:cs typeface="Microsoft YaHei"/>
              </a:rPr>
              <a:t> </a:t>
            </a:r>
            <a:r>
              <a:rPr sz="1100" spc="30" dirty="0">
                <a:solidFill>
                  <a:srgbClr val="B00D15">
                    <a:alpha val="100000"/>
                  </a:srgbClr>
                </a:solidFill>
                <a:latin typeface="Microsoft YaHei"/>
                <a:ea typeface="Microsoft YaHei"/>
                <a:cs typeface="Microsoft YaHei"/>
              </a:rPr>
              <a:t>七)老年</a:t>
            </a:r>
            <a:r>
              <a:rPr sz="1100" spc="30" dirty="0">
                <a:solidFill>
                  <a:srgbClr val="B00D15">
                    <a:alpha val="100000"/>
                  </a:srgbClr>
                </a:solidFill>
                <a:latin typeface="Microsoft YaHei"/>
                <a:ea typeface="Microsoft YaHei"/>
                <a:cs typeface="Microsoft YaHei"/>
              </a:rPr>
              <a:t> </a:t>
            </a:r>
            <a:r>
              <a:rPr sz="1100" spc="30" dirty="0">
                <a:solidFill>
                  <a:srgbClr val="B00D15">
                    <a:alpha val="100000"/>
                  </a:srgbClr>
                </a:solidFill>
                <a:latin typeface="Microsoft YaHei"/>
                <a:ea typeface="Microsoft YaHei"/>
                <a:cs typeface="Microsoft YaHei"/>
              </a:rPr>
              <a:t>抑郁量</a:t>
            </a:r>
            <a:r>
              <a:rPr sz="1100" spc="30" dirty="0">
                <a:solidFill>
                  <a:srgbClr val="B00D15">
                    <a:alpha val="100000"/>
                  </a:srgbClr>
                </a:solidFill>
                <a:latin typeface="Microsoft YaHei"/>
                <a:ea typeface="Microsoft YaHei"/>
                <a:cs typeface="Microsoft YaHei"/>
              </a:rPr>
              <a:t> </a:t>
            </a:r>
            <a:r>
              <a:rPr sz="1100" spc="30" dirty="0">
                <a:solidFill>
                  <a:srgbClr val="B00D15">
                    <a:alpha val="100000"/>
                  </a:srgbClr>
                </a:solidFill>
                <a:latin typeface="Microsoft YaHei"/>
                <a:ea typeface="Microsoft YaHei"/>
                <a:cs typeface="Microsoft YaHei"/>
              </a:rPr>
              <a:t>表</a:t>
            </a:r>
            <a:r>
              <a:rPr sz="1100" spc="10" dirty="0">
                <a:solidFill>
                  <a:srgbClr val="B00D15">
                    <a:alpha val="100000"/>
                  </a:srgbClr>
                </a:solidFill>
                <a:latin typeface="Microsoft YaHei"/>
                <a:ea typeface="Microsoft YaHei"/>
                <a:cs typeface="Microsoft YaHei"/>
              </a:rPr>
              <a:t>(</a:t>
            </a:r>
            <a:r>
              <a:rPr sz="1100" b="1" spc="0" dirty="0">
                <a:solidFill>
                  <a:srgbClr val="B00D15">
                    <a:alpha val="100000"/>
                  </a:srgbClr>
                </a:solidFill>
                <a:latin typeface="Arial"/>
                <a:ea typeface="Arial"/>
                <a:cs typeface="Arial"/>
              </a:rPr>
              <a:t>GDS</a:t>
            </a:r>
            <a:r>
              <a:rPr sz="1100" spc="0" dirty="0">
                <a:solidFill>
                  <a:srgbClr val="B00D15">
                    <a:alpha val="100000"/>
                  </a:srgbClr>
                </a:solidFill>
                <a:latin typeface="Microsoft YaHei"/>
                <a:ea typeface="Microsoft YaHei"/>
                <a:cs typeface="Microsoft YaHei"/>
              </a:rPr>
              <a:t>)</a:t>
            </a:r>
            <a:endParaRPr lang="Microsoft YaHei" altLang="Microsoft YaHei" sz="1100" dirty="0"/>
          </a:p>
          <a:p>
            <a:pPr algn="l" rtl="0" eaLnBrk="0">
              <a:lnSpc>
                <a:spcPct val="112000"/>
              </a:lnSpc>
              <a:tabLst/>
            </a:pPr>
            <a:endParaRPr lang="Arial" altLang="Arial" sz="500" dirty="0"/>
          </a:p>
          <a:p>
            <a:pPr marL="84328" algn="l" rtl="0" eaLnBrk="0">
              <a:lnSpc>
                <a:spcPts val="1426"/>
              </a:lnSpc>
              <a:spcBef>
                <a:spcPts val="2"/>
              </a:spcBef>
              <a:tabLst/>
            </a:pPr>
            <a:r>
              <a:rPr sz="1100" spc="120" dirty="0">
                <a:solidFill>
                  <a:srgbClr val="B00D15">
                    <a:alpha val="100000"/>
                  </a:srgbClr>
                </a:solidFill>
                <a:latin typeface="Microsoft YaHei"/>
                <a:ea typeface="Microsoft YaHei"/>
                <a:cs typeface="Microsoft YaHei"/>
              </a:rPr>
              <a:t>(八)焦虑自评量表(</a:t>
            </a:r>
            <a:r>
              <a:rPr sz="1100" b="1" spc="0" dirty="0">
                <a:solidFill>
                  <a:srgbClr val="B00D15">
                    <a:alpha val="100000"/>
                  </a:srgbClr>
                </a:solidFill>
                <a:latin typeface="Arial"/>
                <a:ea typeface="Arial"/>
                <a:cs typeface="Arial"/>
              </a:rPr>
              <a:t>SAS</a:t>
            </a:r>
            <a:r>
              <a:rPr sz="1100" spc="20" dirty="0">
                <a:solidFill>
                  <a:srgbClr val="B00D15">
                    <a:alpha val="100000"/>
                  </a:srgbClr>
                </a:solidFill>
                <a:latin typeface="Microsoft YaHei"/>
                <a:ea typeface="Microsoft YaHei"/>
                <a:cs typeface="Microsoft YaHei"/>
              </a:rPr>
              <a:t>)</a:t>
            </a:r>
            <a:endParaRPr lang="Microsoft YaHei" altLang="Microsoft YaHei" sz="1100" dirty="0"/>
          </a:p>
        </p:txBody>
      </p:sp>
      <p:pic>
        <p:nvPicPr>
          <p:cNvPr id="157" name="picture 157"/>
          <p:cNvPicPr>
            <a:picLocks noChangeAspect="1"/>
          </p:cNvPicPr>
          <p:nvPr/>
        </p:nvPicPr>
        <p:blipFill>
          <a:blip r:embed="rId2"/>
          <a:stretch>
            <a:fillRect/>
          </a:stretch>
        </p:blipFill>
        <p:spPr>
          <a:xfrm rot="21600000">
            <a:off x="2588895" y="8012545"/>
            <a:ext cx="2762364" cy="236258"/>
          </a:xfrm>
          <a:prstGeom prst="rect">
            <a:avLst/>
          </a:prstGeom>
        </p:spPr>
      </p:pic>
      <p:pic>
        <p:nvPicPr>
          <p:cNvPr id="158" name="picture 158"/>
          <p:cNvPicPr>
            <a:picLocks noChangeAspect="1"/>
          </p:cNvPicPr>
          <p:nvPr/>
        </p:nvPicPr>
        <p:blipFill>
          <a:blip r:embed="rId3"/>
          <a:stretch>
            <a:fillRect/>
          </a:stretch>
        </p:blipFill>
        <p:spPr>
          <a:xfrm rot="21600000">
            <a:off x="976883" y="3736848"/>
            <a:ext cx="1054607" cy="309371"/>
          </a:xfrm>
          <a:prstGeom prst="rect">
            <a:avLst/>
          </a:prstGeom>
        </p:spPr>
      </p:pic>
      <p:pic>
        <p:nvPicPr>
          <p:cNvPr id="159" name="picture 159"/>
          <p:cNvPicPr>
            <a:picLocks noChangeAspect="1"/>
          </p:cNvPicPr>
          <p:nvPr/>
        </p:nvPicPr>
        <p:blipFill>
          <a:blip r:embed="rId4"/>
          <a:stretch>
            <a:fillRect/>
          </a:stretch>
        </p:blipFill>
        <p:spPr>
          <a:xfrm rot="21600000">
            <a:off x="1529778" y="479335"/>
            <a:ext cx="1674584" cy="187617"/>
          </a:xfrm>
          <a:prstGeom prst="rect">
            <a:avLst/>
          </a:prstGeom>
        </p:spPr>
      </p:pic>
      <p:pic>
        <p:nvPicPr>
          <p:cNvPr id="160" name="picture 160"/>
          <p:cNvPicPr>
            <a:picLocks noChangeAspect="1"/>
          </p:cNvPicPr>
          <p:nvPr/>
        </p:nvPicPr>
        <p:blipFill>
          <a:blip r:embed="rId5"/>
          <a:stretch>
            <a:fillRect/>
          </a:stretch>
        </p:blipFill>
        <p:spPr>
          <a:xfrm rot="21600000">
            <a:off x="1230045" y="5276265"/>
            <a:ext cx="1537106" cy="187020"/>
          </a:xfrm>
          <a:prstGeom prst="rect">
            <a:avLst/>
          </a:prstGeom>
        </p:spPr>
      </p:pic>
      <p:pic>
        <p:nvPicPr>
          <p:cNvPr id="161" name="picture 161"/>
          <p:cNvPicPr>
            <a:picLocks noChangeAspect="1"/>
          </p:cNvPicPr>
          <p:nvPr/>
        </p:nvPicPr>
        <p:blipFill>
          <a:blip r:embed="rId6"/>
          <a:stretch>
            <a:fillRect/>
          </a:stretch>
        </p:blipFill>
        <p:spPr>
          <a:xfrm rot="21600000">
            <a:off x="1234960" y="4237151"/>
            <a:ext cx="1395374" cy="186435"/>
          </a:xfrm>
          <a:prstGeom prst="rect">
            <a:avLst/>
          </a:prstGeom>
        </p:spPr>
      </p:pic>
      <p:pic>
        <p:nvPicPr>
          <p:cNvPr id="162" name="picture 162"/>
          <p:cNvPicPr>
            <a:picLocks noChangeAspect="1"/>
          </p:cNvPicPr>
          <p:nvPr/>
        </p:nvPicPr>
        <p:blipFill>
          <a:blip r:embed="rId7"/>
          <a:stretch>
            <a:fillRect/>
          </a:stretch>
        </p:blipFill>
        <p:spPr>
          <a:xfrm rot="21600000">
            <a:off x="1234960" y="4755146"/>
            <a:ext cx="1242339" cy="187591"/>
          </a:xfrm>
          <a:prstGeom prst="rect">
            <a:avLst/>
          </a:prstGeom>
        </p:spPr>
      </p:pic>
      <p:pic>
        <p:nvPicPr>
          <p:cNvPr id="163" name="picture 163"/>
          <p:cNvPicPr>
            <a:picLocks noChangeAspect="1"/>
          </p:cNvPicPr>
          <p:nvPr/>
        </p:nvPicPr>
        <p:blipFill>
          <a:blip r:embed="rId8"/>
          <a:stretch>
            <a:fillRect/>
          </a:stretch>
        </p:blipFill>
        <p:spPr>
          <a:xfrm rot="21600000">
            <a:off x="1163840" y="6265570"/>
            <a:ext cx="938796" cy="185394"/>
          </a:xfrm>
          <a:prstGeom prst="rect">
            <a:avLst/>
          </a:prstGeom>
        </p:spPr>
      </p:pic>
      <p:pic>
        <p:nvPicPr>
          <p:cNvPr id="164" name="picture 164"/>
          <p:cNvPicPr>
            <a:picLocks noChangeAspect="1"/>
          </p:cNvPicPr>
          <p:nvPr/>
        </p:nvPicPr>
        <p:blipFill>
          <a:blip r:embed="rId9"/>
          <a:stretch>
            <a:fillRect/>
          </a:stretch>
        </p:blipFill>
        <p:spPr>
          <a:xfrm rot="21600000">
            <a:off x="1257541" y="5813476"/>
            <a:ext cx="920076" cy="187273"/>
          </a:xfrm>
          <a:prstGeom prst="rect">
            <a:avLst/>
          </a:prstGeom>
        </p:spPr>
      </p:pic>
      <p:pic>
        <p:nvPicPr>
          <p:cNvPr id="165" name="picture 165"/>
          <p:cNvPicPr>
            <a:picLocks noChangeAspect="1"/>
          </p:cNvPicPr>
          <p:nvPr/>
        </p:nvPicPr>
        <p:blipFill>
          <a:blip r:embed="rId10"/>
          <a:stretch>
            <a:fillRect/>
          </a:stretch>
        </p:blipFill>
        <p:spPr>
          <a:xfrm rot="21600000">
            <a:off x="1631924" y="8013509"/>
            <a:ext cx="649947" cy="235800"/>
          </a:xfrm>
          <a:prstGeom prst="rect">
            <a:avLst/>
          </a:prstGeom>
        </p:spPr>
      </p:pic>
      <p:pic>
        <p:nvPicPr>
          <p:cNvPr id="166" name="picture 166"/>
          <p:cNvPicPr>
            <a:picLocks noChangeAspect="1"/>
          </p:cNvPicPr>
          <p:nvPr/>
        </p:nvPicPr>
        <p:blipFill>
          <a:blip r:embed="rId11"/>
          <a:stretch>
            <a:fillRect/>
          </a:stretch>
        </p:blipFill>
        <p:spPr>
          <a:xfrm rot="21600000">
            <a:off x="1234960" y="504393"/>
            <a:ext cx="237337" cy="149948"/>
          </a:xfrm>
          <a:prstGeom prst="rect">
            <a:avLst/>
          </a:prstGeom>
        </p:spPr>
      </p:pic>
      <p:sp>
        <p:nvSpPr>
          <p:cNvPr id="167" name="textbox 167"/>
          <p:cNvSpPr/>
          <p:nvPr/>
        </p:nvSpPr>
        <p:spPr>
          <a:xfrm>
            <a:off x="5903938" y="9041149"/>
            <a:ext cx="167639" cy="153035"/>
          </a:xfrm>
          <a:prstGeom prst="rect">
            <a:avLst/>
          </a:prstGeom>
        </p:spPr>
        <p:txBody>
          <a:bodyPr vert="horz" wrap="square" lIns="0" tIns="0" rIns="0" bIns="0"/>
          <a:lstStyle/>
          <a:p>
            <a:pPr algn="l" rtl="0" eaLnBrk="0">
              <a:lnSpc>
                <a:spcPct val="78980"/>
              </a:lnSpc>
              <a:tabLst/>
            </a:pPr>
            <a:endParaRPr lang="Arial" altLang="Arial" sz="100" dirty="0"/>
          </a:p>
          <a:p>
            <a:pPr marL="12700" algn="l" rtl="0" eaLnBrk="0">
              <a:lnSpc>
                <a:spcPct val="84000"/>
              </a:lnSpc>
              <a:tabLst/>
            </a:pPr>
            <a:r>
              <a:rPr sz="1000" b="1" spc="0" dirty="0">
                <a:solidFill>
                  <a:srgbClr val="231F20">
                    <a:alpha val="100000"/>
                  </a:srgbClr>
                </a:solidFill>
                <a:latin typeface="Arial"/>
                <a:ea typeface="Arial"/>
                <a:cs typeface="Arial"/>
              </a:rPr>
              <a:t>39</a:t>
            </a:r>
            <a:endParaRPr lang="Arial" altLang="Arial" sz="1000" dirty="0"/>
          </a:p>
        </p:txBody>
      </p:sp>
      <p:pic>
        <p:nvPicPr>
          <p:cNvPr id="168" name="picture 168"/>
          <p:cNvPicPr>
            <a:picLocks noChangeAspect="1"/>
          </p:cNvPicPr>
          <p:nvPr/>
        </p:nvPicPr>
        <p:blipFill>
          <a:blip r:embed="rId12"/>
          <a:stretch>
            <a:fillRect/>
          </a:stretch>
        </p:blipFill>
        <p:spPr>
          <a:xfrm rot="21600000">
            <a:off x="5890259" y="7999094"/>
            <a:ext cx="15240" cy="263525"/>
          </a:xfrm>
          <a:prstGeom prst="rect">
            <a:avLst/>
          </a:prstGeom>
        </p:spPr>
      </p:pic>
      <p:sp>
        <p:nvSpPr>
          <p:cNvPr id="169" name="rect"/>
          <p:cNvSpPr/>
          <p:nvPr/>
        </p:nvSpPr>
        <p:spPr>
          <a:xfrm>
            <a:off x="1647189" y="7008494"/>
            <a:ext cx="4445" cy="263525"/>
          </a:xfrm>
          <a:prstGeom prst="rect">
            <a:avLst/>
          </a:prstGeom>
          <a:solidFill>
            <a:srgbClr val="FFFFFE">
              <a:alpha val="100000"/>
            </a:srgbClr>
          </a:solidFill>
          <a:ln cap="flat">
            <a:miter lim="0"/>
            <a:noFill/>
            <a:prstDash val="solid"/>
          </a:ln>
        </p:spPr>
        <p:txBody>
          <a:bodyPr rtlCol="0"/>
          <a:lstStyle/>
          <a:p>
            <a:pPr algn="ctr"/>
            <a:endParaRPr lang="zh-CN"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0" name="textbox 170"/>
          <p:cNvSpPr/>
          <p:nvPr/>
        </p:nvSpPr>
        <p:spPr>
          <a:xfrm>
            <a:off x="825654" y="241835"/>
            <a:ext cx="5301615" cy="2795904"/>
          </a:xfrm>
          <a:prstGeom prst="rect">
            <a:avLst/>
          </a:prstGeom>
        </p:spPr>
        <p:txBody>
          <a:bodyPr vert="horz" wrap="square" lIns="0" tIns="0" rIns="0" bIns="0"/>
          <a:lstStyle/>
          <a:p>
            <a:pPr algn="l" rtl="0" eaLnBrk="0">
              <a:lnSpc>
                <a:spcPct val="83341"/>
              </a:lnSpc>
              <a:tabLst/>
            </a:pPr>
            <a:endParaRPr lang="Arial" altLang="Arial" sz="100" dirty="0"/>
          </a:p>
          <a:p>
            <a:pPr marL="82550" algn="l" rtl="0" eaLnBrk="0">
              <a:lnSpc>
                <a:spcPts val="1426"/>
              </a:lnSpc>
              <a:tabLst/>
            </a:pPr>
            <a:r>
              <a:rPr sz="1000" spc="-10" dirty="0">
                <a:solidFill>
                  <a:srgbClr val="B00D15">
                    <a:alpha val="100000"/>
                  </a:srgbClr>
                </a:solidFill>
                <a:latin typeface="Microsoft YaHei"/>
                <a:ea typeface="Microsoft YaHei"/>
                <a:cs typeface="Microsoft YaHei"/>
              </a:rPr>
              <a:t>【知</a:t>
            </a:r>
            <a:r>
              <a:rPr sz="1000" spc="0" dirty="0">
                <a:solidFill>
                  <a:srgbClr val="B00D15">
                    <a:alpha val="100000"/>
                  </a:srgbClr>
                </a:solidFill>
                <a:latin typeface="Microsoft YaHei"/>
                <a:ea typeface="Microsoft YaHei"/>
                <a:cs typeface="Microsoft YaHei"/>
              </a:rPr>
              <a:t>识目标】</a:t>
            </a:r>
            <a:endParaRPr lang="Microsoft YaHei" altLang="Microsoft YaHei" sz="1000" dirty="0"/>
          </a:p>
          <a:p>
            <a:pPr marL="96378" algn="l" rtl="0" eaLnBrk="0">
              <a:lnSpc>
                <a:spcPts val="1349"/>
              </a:lnSpc>
              <a:spcBef>
                <a:spcPts val="1072"/>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掌握心理咨询的概念、原则和心理治疗的概念、要素</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96378" algn="l" rtl="0" eaLnBrk="0">
              <a:lnSpc>
                <a:spcPts val="1349"/>
              </a:lnSpc>
              <a:spcBef>
                <a:spcPts val="271"/>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熟悉心理咨询的内容、形式、程序和老年心理咨询师应具备的素质</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96378" algn="l" rtl="0" eaLnBrk="0">
              <a:lnSpc>
                <a:spcPts val="1349"/>
              </a:lnSpc>
              <a:spcBef>
                <a:spcPts val="271"/>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了解老年心理治疗应注意的问题</a:t>
            </a:r>
            <a:r>
              <a:rPr sz="1000" spc="10" dirty="0">
                <a:solidFill>
                  <a:srgbClr val="231F20">
                    <a:alpha val="100000"/>
                  </a:srgbClr>
                </a:solidFill>
                <a:latin typeface="Microsoft YaHei"/>
                <a:ea typeface="Microsoft YaHei"/>
                <a:cs typeface="Microsoft YaHei"/>
              </a:rPr>
              <a:t>。</a:t>
            </a:r>
            <a:endParaRPr lang="Microsoft YaHei" altLang="Microsoft YaHei" sz="1000" dirty="0"/>
          </a:p>
          <a:p>
            <a:pPr marL="82550" algn="l" rtl="0" eaLnBrk="0">
              <a:lnSpc>
                <a:spcPts val="1426"/>
              </a:lnSpc>
              <a:spcBef>
                <a:spcPts val="1085"/>
              </a:spcBef>
              <a:tabLst/>
            </a:pPr>
            <a:r>
              <a:rPr sz="1000" spc="-10" dirty="0">
                <a:solidFill>
                  <a:srgbClr val="B00D15">
                    <a:alpha val="100000"/>
                  </a:srgbClr>
                </a:solidFill>
                <a:latin typeface="Microsoft YaHei"/>
                <a:ea typeface="Microsoft YaHei"/>
                <a:cs typeface="Microsoft YaHei"/>
              </a:rPr>
              <a:t>【能</a:t>
            </a:r>
            <a:r>
              <a:rPr sz="1000" spc="0" dirty="0">
                <a:solidFill>
                  <a:srgbClr val="B00D15">
                    <a:alpha val="100000"/>
                  </a:srgbClr>
                </a:solidFill>
                <a:latin typeface="Microsoft YaHei"/>
                <a:ea typeface="Microsoft YaHei"/>
                <a:cs typeface="Microsoft YaHei"/>
              </a:rPr>
              <a:t>力目标】</a:t>
            </a:r>
            <a:endParaRPr lang="Microsoft YaHei" altLang="Microsoft YaHei" sz="1000" dirty="0"/>
          </a:p>
          <a:p>
            <a:pPr marL="262935" indent="-166556" algn="l" rtl="0" eaLnBrk="0">
              <a:lnSpc>
                <a:spcPct val="151000"/>
              </a:lnSpc>
              <a:spcBef>
                <a:spcPts val="732"/>
              </a:spcBef>
              <a:tabLst/>
            </a:pPr>
            <a:r>
              <a:rPr sz="1000" spc="80" dirty="0">
                <a:solidFill>
                  <a:srgbClr val="231F20">
                    <a:alpha val="100000"/>
                  </a:srgbClr>
                </a:solidFill>
                <a:latin typeface="Microsoft YaHei"/>
                <a:ea typeface="Microsoft YaHei"/>
                <a:cs typeface="Microsoft YaHei"/>
              </a:rPr>
              <a:t>◇</a:t>
            </a:r>
            <a:r>
              <a:rPr sz="1000" spc="80" dirty="0">
                <a:solidFill>
                  <a:srgbClr val="231F20">
                    <a:alpha val="100000"/>
                  </a:srgbClr>
                </a:solidFill>
                <a:latin typeface="Microsoft YaHei"/>
                <a:ea typeface="Microsoft YaHei"/>
                <a:cs typeface="Microsoft YaHei"/>
              </a:rPr>
              <a:t> </a:t>
            </a:r>
            <a:r>
              <a:rPr sz="1000" spc="80" dirty="0">
                <a:solidFill>
                  <a:srgbClr val="231F20">
                    <a:alpha val="100000"/>
                  </a:srgbClr>
                </a:solidFill>
                <a:latin typeface="Microsoft YaHei"/>
                <a:ea typeface="Microsoft YaHei"/>
                <a:cs typeface="Microsoft YaHei"/>
              </a:rPr>
              <a:t>通过学习心理咨询与心理治疗的知识能够准确判断老年人的心理状况以及需要哪</a:t>
            </a:r>
            <a:r>
              <a:rPr sz="1000" spc="20" dirty="0">
                <a:solidFill>
                  <a:srgbClr val="231F20">
                    <a:alpha val="100000"/>
                  </a:srgbClr>
                </a:solidFill>
                <a:latin typeface="Microsoft YaHei"/>
                <a:ea typeface="Microsoft YaHei"/>
                <a:cs typeface="Microsoft YaHei"/>
              </a:rPr>
              <a:t>种</a:t>
            </a:r>
            <a:r>
              <a:rPr sz="1000" spc="0" dirty="0">
                <a:solidFill>
                  <a:srgbClr val="231F20">
                    <a:alpha val="100000"/>
                  </a:srgbClr>
                </a:solidFill>
                <a:latin typeface="Microsoft YaHei"/>
                <a:ea typeface="Microsoft YaHei"/>
                <a:cs typeface="Microsoft YaHei"/>
              </a:rPr>
              <a:t>形</a:t>
            </a:r>
            <a:r>
              <a:rPr sz="1000" spc="0" dirty="0">
                <a:solidFill>
                  <a:srgbClr val="231F20">
                    <a:alpha val="100000"/>
                  </a:srgbClr>
                </a:solidFill>
                <a:latin typeface="Microsoft YaHei"/>
                <a:ea typeface="Microsoft YaHei"/>
                <a:cs typeface="Microsoft YaHei"/>
              </a:rPr>
              <a:t> </a:t>
            </a:r>
            <a:r>
              <a:rPr sz="1000" spc="40" dirty="0">
                <a:solidFill>
                  <a:srgbClr val="231F20">
                    <a:alpha val="100000"/>
                  </a:srgbClr>
                </a:solidFill>
                <a:latin typeface="Microsoft YaHei"/>
                <a:ea typeface="Microsoft YaHei"/>
                <a:cs typeface="Microsoft YaHei"/>
              </a:rPr>
              <a:t>式的心理护理，并能够向老年人说明注意事</a:t>
            </a:r>
            <a:r>
              <a:rPr sz="1000" spc="30" dirty="0">
                <a:solidFill>
                  <a:srgbClr val="231F20">
                    <a:alpha val="100000"/>
                  </a:srgbClr>
                </a:solidFill>
                <a:latin typeface="Microsoft YaHei"/>
                <a:ea typeface="Microsoft YaHei"/>
                <a:cs typeface="Microsoft YaHei"/>
              </a:rPr>
              <a:t>项</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82550" algn="l" rtl="0" eaLnBrk="0">
              <a:lnSpc>
                <a:spcPts val="1426"/>
              </a:lnSpc>
              <a:spcBef>
                <a:spcPts val="758"/>
              </a:spcBef>
              <a:tabLst/>
            </a:pPr>
            <a:r>
              <a:rPr sz="1000" spc="-10" dirty="0">
                <a:solidFill>
                  <a:srgbClr val="B00D15">
                    <a:alpha val="100000"/>
                  </a:srgbClr>
                </a:solidFill>
                <a:latin typeface="Microsoft YaHei"/>
                <a:ea typeface="Microsoft YaHei"/>
                <a:cs typeface="Microsoft YaHei"/>
              </a:rPr>
              <a:t>【素</a:t>
            </a:r>
            <a:r>
              <a:rPr sz="1000" spc="0" dirty="0">
                <a:solidFill>
                  <a:srgbClr val="B00D15">
                    <a:alpha val="100000"/>
                  </a:srgbClr>
                </a:solidFill>
                <a:latin typeface="Microsoft YaHei"/>
                <a:ea typeface="Microsoft YaHei"/>
                <a:cs typeface="Microsoft YaHei"/>
              </a:rPr>
              <a:t>质目标】</a:t>
            </a:r>
            <a:endParaRPr lang="Microsoft YaHei" altLang="Microsoft YaHei" sz="1000" dirty="0"/>
          </a:p>
          <a:p>
            <a:pPr marL="260362" indent="-163983" algn="l" rtl="0" eaLnBrk="0">
              <a:lnSpc>
                <a:spcPct val="121000"/>
              </a:lnSpc>
              <a:spcBef>
                <a:spcPts val="1116"/>
              </a:spcBef>
              <a:tabLst/>
            </a:pPr>
            <a:r>
              <a:rPr sz="1000" spc="70" dirty="0">
                <a:solidFill>
                  <a:srgbClr val="231F20">
                    <a:alpha val="100000"/>
                  </a:srgbClr>
                </a:solidFill>
                <a:latin typeface="Microsoft YaHei"/>
                <a:ea typeface="Microsoft YaHei"/>
                <a:cs typeface="Microsoft YaHei"/>
              </a:rPr>
              <a:t>◇</a:t>
            </a:r>
            <a:r>
              <a:rPr sz="1000" spc="70" dirty="0">
                <a:solidFill>
                  <a:srgbClr val="231F20">
                    <a:alpha val="100000"/>
                  </a:srgbClr>
                </a:solidFill>
                <a:latin typeface="Microsoft YaHei"/>
                <a:ea typeface="Microsoft YaHei"/>
                <a:cs typeface="Microsoft YaHei"/>
              </a:rPr>
              <a:t> </a:t>
            </a:r>
            <a:r>
              <a:rPr sz="1000" spc="70" dirty="0">
                <a:solidFill>
                  <a:srgbClr val="231F20">
                    <a:alpha val="100000"/>
                  </a:srgbClr>
                </a:solidFill>
                <a:latin typeface="Microsoft YaHei"/>
                <a:ea typeface="Microsoft YaHei"/>
                <a:cs typeface="Microsoft YaHei"/>
              </a:rPr>
              <a:t>通过学习心理咨询和心理治疗的知识</a:t>
            </a:r>
            <a:r>
              <a:rPr sz="1000" spc="70" dirty="0">
                <a:solidFill>
                  <a:srgbClr val="231F20">
                    <a:alpha val="100000"/>
                  </a:srgbClr>
                </a:solidFill>
                <a:latin typeface="Microsoft YaHei"/>
                <a:ea typeface="Microsoft YaHei"/>
                <a:cs typeface="Microsoft YaHei"/>
              </a:rPr>
              <a:t> </a:t>
            </a:r>
            <a:r>
              <a:rPr sz="1000" spc="70" dirty="0">
                <a:solidFill>
                  <a:srgbClr val="231F20">
                    <a:alpha val="100000"/>
                  </a:srgbClr>
                </a:solidFill>
                <a:latin typeface="Microsoft YaHei"/>
                <a:ea typeface="Microsoft YaHei"/>
                <a:cs typeface="Microsoft YaHei"/>
              </a:rPr>
              <a:t>，有意识地加强对心理咨询与心理治疗在日</a:t>
            </a:r>
            <a:r>
              <a:rPr sz="1000" spc="30" dirty="0">
                <a:solidFill>
                  <a:srgbClr val="231F20">
                    <a:alpha val="100000"/>
                  </a:srgbClr>
                </a:solidFill>
                <a:latin typeface="Microsoft YaHei"/>
                <a:ea typeface="Microsoft YaHei"/>
                <a:cs typeface="Microsoft YaHei"/>
              </a:rPr>
              <a:t>常</a:t>
            </a:r>
            <a:r>
              <a:rPr sz="1000" spc="0" dirty="0">
                <a:solidFill>
                  <a:srgbClr val="231F20">
                    <a:alpha val="100000"/>
                  </a:srgbClr>
                </a:solidFill>
                <a:latin typeface="Microsoft YaHei"/>
                <a:ea typeface="Microsoft YaHei"/>
                <a:cs typeface="Microsoft YaHei"/>
              </a:rPr>
              <a:t>生</a:t>
            </a:r>
            <a:r>
              <a:rPr sz="1000" spc="0" dirty="0">
                <a:solidFill>
                  <a:srgbClr val="231F20">
                    <a:alpha val="100000"/>
                  </a:srgbClr>
                </a:solidFill>
                <a:latin typeface="Microsoft YaHei"/>
                <a:ea typeface="Microsoft YaHei"/>
                <a:cs typeface="Microsoft YaHei"/>
              </a:rPr>
              <a:t> </a:t>
            </a:r>
            <a:r>
              <a:rPr sz="1000" spc="30" dirty="0">
                <a:solidFill>
                  <a:srgbClr val="231F20">
                    <a:alpha val="100000"/>
                  </a:srgbClr>
                </a:solidFill>
                <a:latin typeface="Microsoft YaHei"/>
                <a:ea typeface="Microsoft YaHei"/>
                <a:cs typeface="Microsoft YaHei"/>
              </a:rPr>
              <a:t>活中应用的理</a:t>
            </a:r>
            <a:r>
              <a:rPr sz="1000" spc="10" dirty="0">
                <a:solidFill>
                  <a:srgbClr val="231F20">
                    <a:alpha val="100000"/>
                  </a:srgbClr>
                </a:solidFill>
                <a:latin typeface="Microsoft YaHei"/>
                <a:ea typeface="Microsoft YaHei"/>
                <a:cs typeface="Microsoft YaHei"/>
              </a:rPr>
              <a:t>解</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algn="l" rtl="0" eaLnBrk="0">
              <a:lnSpc>
                <a:spcPct val="126000"/>
              </a:lnSpc>
              <a:tabLst/>
            </a:pPr>
            <a:endParaRPr lang="Arial" altLang="Arial" sz="200" dirty="0"/>
          </a:p>
          <a:p>
            <a:pPr marL="96378" algn="l" rtl="0" eaLnBrk="0">
              <a:lnSpc>
                <a:spcPts val="1349"/>
              </a:lnSpc>
              <a:spcBef>
                <a:spcPts val="2"/>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与小组分享学习经验，以团队协作的形式巩固心理咨询和心理治疗知识</a:t>
            </a:r>
            <a:r>
              <a:rPr sz="1000" spc="0" dirty="0">
                <a:solidFill>
                  <a:srgbClr val="231F20">
                    <a:alpha val="100000"/>
                  </a:srgbClr>
                </a:solidFill>
                <a:latin typeface="Microsoft YaHei"/>
                <a:ea typeface="Microsoft YaHei"/>
                <a:cs typeface="Microsoft YaHei"/>
              </a:rPr>
              <a:t>。</a:t>
            </a:r>
            <a:endParaRPr lang="Microsoft YaHei" altLang="Microsoft YaHei" sz="1000" dirty="0"/>
          </a:p>
        </p:txBody>
      </p:sp>
      <p:sp>
        <p:nvSpPr>
          <p:cNvPr id="171" name="textbox 171"/>
          <p:cNvSpPr/>
          <p:nvPr/>
        </p:nvSpPr>
        <p:spPr>
          <a:xfrm>
            <a:off x="5903938" y="9041149"/>
            <a:ext cx="167639" cy="153035"/>
          </a:xfrm>
          <a:prstGeom prst="rect">
            <a:avLst/>
          </a:prstGeom>
        </p:spPr>
        <p:txBody>
          <a:bodyPr vert="horz" wrap="square" lIns="0" tIns="0" rIns="0" bIns="0"/>
          <a:lstStyle/>
          <a:p>
            <a:pPr algn="l" rtl="0" eaLnBrk="0">
              <a:lnSpc>
                <a:spcPct val="78980"/>
              </a:lnSpc>
              <a:tabLst/>
            </a:pPr>
            <a:endParaRPr lang="Arial" altLang="Arial" sz="100" dirty="0"/>
          </a:p>
          <a:p>
            <a:pPr marL="12700" algn="l" rtl="0" eaLnBrk="0">
              <a:lnSpc>
                <a:spcPct val="84000"/>
              </a:lnSpc>
              <a:tabLst/>
            </a:pPr>
            <a:r>
              <a:rPr sz="1000" b="1" spc="0" dirty="0">
                <a:solidFill>
                  <a:srgbClr val="231F20">
                    <a:alpha val="100000"/>
                  </a:srgbClr>
                </a:solidFill>
                <a:latin typeface="Arial"/>
                <a:ea typeface="Arial"/>
                <a:cs typeface="Arial"/>
              </a:rPr>
              <a:t>39</a:t>
            </a:r>
            <a:endParaRPr lang="Arial" altLang="Arial" sz="10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 name="textbox 172"/>
          <p:cNvSpPr/>
          <p:nvPr/>
        </p:nvSpPr>
        <p:spPr>
          <a:xfrm>
            <a:off x="-6017" y="6440218"/>
            <a:ext cx="6743065" cy="401954"/>
          </a:xfrm>
          <a:prstGeom prst="rect">
            <a:avLst/>
          </a:prstGeom>
        </p:spPr>
        <p:txBody>
          <a:bodyPr vert="horz" wrap="square" lIns="0" tIns="0" rIns="0" bIns="0"/>
          <a:lstStyle/>
          <a:p>
            <a:pPr algn="l" rtl="0" eaLnBrk="0">
              <a:lnSpc>
                <a:spcPct val="83341"/>
              </a:lnSpc>
              <a:tabLst/>
            </a:pPr>
            <a:endParaRPr lang="Arial" altLang="Arial" sz="100" dirty="0"/>
          </a:p>
          <a:p>
            <a:pPr marL="285508" algn="l" rtl="0" eaLnBrk="0">
              <a:lnSpc>
                <a:spcPts val="1402"/>
              </a:lnSpc>
              <a:tabLst/>
            </a:pPr>
            <a:r>
              <a:rPr sz="1000" spc="90" dirty="0">
                <a:solidFill>
                  <a:srgbClr val="231F20">
                    <a:alpha val="100000"/>
                  </a:srgbClr>
                </a:solidFill>
                <a:latin typeface="Microsoft YaHei"/>
                <a:ea typeface="Microsoft YaHei"/>
                <a:cs typeface="Microsoft YaHei"/>
              </a:rPr>
              <a:t>心理治疗(</a:t>
            </a:r>
            <a:r>
              <a:rPr sz="1000" spc="0" dirty="0">
                <a:solidFill>
                  <a:srgbClr val="231F20">
                    <a:alpha val="100000"/>
                  </a:srgbClr>
                </a:solidFill>
                <a:latin typeface="Times New Roman"/>
                <a:ea typeface="Times New Roman"/>
                <a:cs typeface="Times New Roman"/>
              </a:rPr>
              <a:t>Psychotherapy</a:t>
            </a:r>
            <a:r>
              <a:rPr sz="1000" spc="90" dirty="0">
                <a:solidFill>
                  <a:srgbClr val="231F20">
                    <a:alpha val="100000"/>
                  </a:srgbClr>
                </a:solidFill>
                <a:latin typeface="Microsoft YaHei"/>
                <a:ea typeface="Microsoft YaHei"/>
                <a:cs typeface="Microsoft YaHei"/>
              </a:rPr>
              <a:t>)也称精神治疗</a:t>
            </a:r>
            <a:r>
              <a:rPr sz="1000" spc="90" dirty="0">
                <a:solidFill>
                  <a:srgbClr val="231F20">
                    <a:alpha val="100000"/>
                  </a:srgbClr>
                </a:solidFill>
                <a:latin typeface="Microsoft YaHei"/>
                <a:ea typeface="Microsoft YaHei"/>
                <a:cs typeface="Microsoft YaHei"/>
              </a:rPr>
              <a:t> </a:t>
            </a:r>
            <a:r>
              <a:rPr sz="1000" spc="90" dirty="0">
                <a:solidFill>
                  <a:srgbClr val="231F20">
                    <a:alpha val="100000"/>
                  </a:srgbClr>
                </a:solidFill>
                <a:latin typeface="Microsoft YaHei"/>
                <a:ea typeface="Microsoft YaHei"/>
                <a:cs typeface="Microsoft YaHei"/>
              </a:rPr>
              <a:t>，是指专业心理治疗人员在良好的医患关系</a:t>
            </a:r>
            <a:r>
              <a:rPr sz="1000" spc="90" dirty="0">
                <a:solidFill>
                  <a:srgbClr val="231F20">
                    <a:alpha val="100000"/>
                  </a:srgbClr>
                </a:solidFill>
                <a:latin typeface="Microsoft YaHei"/>
                <a:ea typeface="Microsoft YaHei"/>
                <a:cs typeface="Microsoft YaHei"/>
              </a:rPr>
              <a:t> </a:t>
            </a:r>
            <a:r>
              <a:rPr sz="1000" spc="90" dirty="0">
                <a:solidFill>
                  <a:srgbClr val="231F20">
                    <a:alpha val="100000"/>
                  </a:srgbClr>
                </a:solidFill>
                <a:latin typeface="Microsoft YaHei"/>
                <a:ea typeface="Microsoft YaHei"/>
                <a:cs typeface="Microsoft YaHei"/>
              </a:rPr>
              <a:t>基础上，运用</a:t>
            </a:r>
            <a:r>
              <a:rPr sz="1000" spc="80" dirty="0">
                <a:solidFill>
                  <a:srgbClr val="231F20">
                    <a:alpha val="100000"/>
                  </a:srgbClr>
                </a:solidFill>
                <a:latin typeface="Microsoft YaHei"/>
                <a:ea typeface="Microsoft YaHei"/>
                <a:cs typeface="Microsoft YaHei"/>
              </a:rPr>
              <a:t>心</a:t>
            </a:r>
            <a:r>
              <a:rPr sz="1000" spc="0" dirty="0">
                <a:solidFill>
                  <a:srgbClr val="231F20">
                    <a:alpha val="100000"/>
                  </a:srgbClr>
                </a:solidFill>
                <a:latin typeface="Microsoft YaHei"/>
                <a:ea typeface="Microsoft YaHei"/>
                <a:cs typeface="Microsoft YaHei"/>
              </a:rPr>
              <a:t>理学的理</a:t>
            </a:r>
            <a:endParaRPr lang="Microsoft YaHei" altLang="Microsoft YaHei" sz="1000" dirty="0"/>
          </a:p>
          <a:p>
            <a:pPr algn="l" rtl="0" eaLnBrk="0">
              <a:lnSpc>
                <a:spcPct val="117000"/>
              </a:lnSpc>
              <a:tabLst/>
            </a:pPr>
            <a:endParaRPr lang="Arial" altLang="Arial" sz="300" dirty="0"/>
          </a:p>
          <a:p>
            <a:pPr marL="12700" algn="l" rtl="0" eaLnBrk="0">
              <a:lnSpc>
                <a:spcPct val="95000"/>
              </a:lnSpc>
              <a:spcBef>
                <a:spcPts val="1"/>
              </a:spcBef>
              <a:tabLst/>
            </a:pPr>
            <a:r>
              <a:rPr sz="1000" spc="50" dirty="0">
                <a:solidFill>
                  <a:srgbClr val="231F20">
                    <a:alpha val="100000"/>
                  </a:srgbClr>
                </a:solidFill>
                <a:latin typeface="Microsoft YaHei"/>
                <a:ea typeface="Microsoft YaHei"/>
                <a:cs typeface="Microsoft YaHei"/>
              </a:rPr>
              <a:t>论和方法，干预患者的心理和行为活动，缓解和消除其心身症状</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的</a:t>
            </a:r>
            <a:r>
              <a:rPr sz="1000" spc="30" dirty="0">
                <a:solidFill>
                  <a:srgbClr val="231F20">
                    <a:alpha val="100000"/>
                  </a:srgbClr>
                </a:solidFill>
                <a:latin typeface="Microsoft YaHei"/>
                <a:ea typeface="Microsoft YaHei"/>
                <a:cs typeface="Microsoft YaHei"/>
              </a:rPr>
              <a:t>过</a:t>
            </a:r>
            <a:r>
              <a:rPr sz="1000" spc="0" dirty="0">
                <a:solidFill>
                  <a:srgbClr val="231F20">
                    <a:alpha val="100000"/>
                  </a:srgbClr>
                </a:solidFill>
                <a:latin typeface="Microsoft YaHei"/>
                <a:ea typeface="Microsoft YaHei"/>
                <a:cs typeface="Microsoft YaHei"/>
              </a:rPr>
              <a:t>程。</a:t>
            </a:r>
            <a:endParaRPr lang="Microsoft YaHei" altLang="Microsoft YaHei" sz="1000" dirty="0"/>
          </a:p>
        </p:txBody>
      </p:sp>
      <p:sp>
        <p:nvSpPr>
          <p:cNvPr id="173" name="textbox 173"/>
          <p:cNvSpPr/>
          <p:nvPr/>
        </p:nvSpPr>
        <p:spPr>
          <a:xfrm>
            <a:off x="271363" y="2008427"/>
            <a:ext cx="6392545" cy="394970"/>
          </a:xfrm>
          <a:prstGeom prst="rect">
            <a:avLst/>
          </a:prstGeom>
        </p:spPr>
        <p:txBody>
          <a:bodyPr vert="horz" wrap="square" lIns="0" tIns="0" rIns="0" bIns="0"/>
          <a:lstStyle/>
          <a:p>
            <a:pPr algn="l" rtl="0" eaLnBrk="0">
              <a:lnSpc>
                <a:spcPct val="83341"/>
              </a:lnSpc>
              <a:tabLst/>
            </a:pPr>
            <a:endParaRPr lang="Arial" altLang="Arial" sz="100" dirty="0"/>
          </a:p>
          <a:p>
            <a:pPr marL="12700" algn="l" rtl="0" eaLnBrk="0">
              <a:lnSpc>
                <a:spcPts val="1402"/>
              </a:lnSpc>
              <a:tabLst/>
            </a:pPr>
            <a:r>
              <a:rPr sz="1000" spc="120" dirty="0">
                <a:solidFill>
                  <a:srgbClr val="231F20">
                    <a:alpha val="100000"/>
                  </a:srgbClr>
                </a:solidFill>
                <a:latin typeface="Microsoft YaHei"/>
                <a:ea typeface="Microsoft YaHei"/>
                <a:cs typeface="Microsoft YaHei"/>
              </a:rPr>
              <a:t>心理咨询(</a:t>
            </a:r>
            <a:r>
              <a:rPr sz="1000" spc="0" dirty="0">
                <a:solidFill>
                  <a:srgbClr val="231F20">
                    <a:alpha val="100000"/>
                  </a:srgbClr>
                </a:solidFill>
                <a:latin typeface="Times New Roman"/>
                <a:ea typeface="Times New Roman"/>
                <a:cs typeface="Times New Roman"/>
              </a:rPr>
              <a:t>Psychological</a:t>
            </a:r>
            <a:r>
              <a:rPr sz="1000" spc="120" dirty="0">
                <a:solidFill>
                  <a:srgbClr val="231F20">
                    <a:alpha val="100000"/>
                  </a:srgbClr>
                </a:solidFill>
                <a:latin typeface="Times New Roman"/>
                <a:ea typeface="Times New Roman"/>
                <a:cs typeface="Times New Roman"/>
              </a:rPr>
              <a:t> </a:t>
            </a:r>
            <a:r>
              <a:rPr sz="1000" spc="0" dirty="0">
                <a:solidFill>
                  <a:srgbClr val="231F20">
                    <a:alpha val="100000"/>
                  </a:srgbClr>
                </a:solidFill>
                <a:latin typeface="Times New Roman"/>
                <a:ea typeface="Times New Roman"/>
                <a:cs typeface="Times New Roman"/>
              </a:rPr>
              <a:t>Counseling</a:t>
            </a:r>
            <a:r>
              <a:rPr sz="1000" spc="120" dirty="0">
                <a:solidFill>
                  <a:srgbClr val="231F20">
                    <a:alpha val="100000"/>
                  </a:srgbClr>
                </a:solidFill>
                <a:latin typeface="Microsoft YaHei"/>
                <a:ea typeface="Microsoft YaHei"/>
                <a:cs typeface="Microsoft YaHei"/>
              </a:rPr>
              <a:t>)是指咨询者运用心理学的理论和方法，通过特</a:t>
            </a:r>
            <a:r>
              <a:rPr sz="1000" spc="120" dirty="0">
                <a:solidFill>
                  <a:srgbClr val="231F20">
                    <a:alpha val="100000"/>
                  </a:srgbClr>
                </a:solidFill>
                <a:latin typeface="Microsoft YaHei"/>
                <a:ea typeface="Microsoft YaHei"/>
                <a:cs typeface="Microsoft YaHei"/>
              </a:rPr>
              <a:t> </a:t>
            </a:r>
            <a:r>
              <a:rPr sz="1000" spc="120" dirty="0">
                <a:solidFill>
                  <a:srgbClr val="231F20">
                    <a:alpha val="100000"/>
                  </a:srgbClr>
                </a:solidFill>
                <a:latin typeface="Microsoft YaHei"/>
                <a:ea typeface="Microsoft YaHei"/>
                <a:cs typeface="Microsoft YaHei"/>
              </a:rPr>
              <a:t>殊的人际关系</a:t>
            </a:r>
            <a:r>
              <a:rPr sz="1000" spc="120" dirty="0">
                <a:solidFill>
                  <a:srgbClr val="231F20">
                    <a:alpha val="100000"/>
                  </a:srgbClr>
                </a:solidFill>
                <a:latin typeface="Microsoft YaHei"/>
                <a:ea typeface="Microsoft YaHei"/>
                <a:cs typeface="Microsoft YaHei"/>
              </a:rPr>
              <a:t> </a:t>
            </a:r>
            <a:r>
              <a:rPr sz="1000" spc="120" dirty="0">
                <a:solidFill>
                  <a:srgbClr val="231F20">
                    <a:alpha val="100000"/>
                  </a:srgbClr>
                </a:solidFill>
                <a:latin typeface="Microsoft YaHei"/>
                <a:ea typeface="Microsoft YaHei"/>
                <a:cs typeface="Microsoft YaHei"/>
              </a:rPr>
              <a:t>，协</a:t>
            </a:r>
            <a:r>
              <a:rPr sz="1000" spc="10" dirty="0">
                <a:solidFill>
                  <a:srgbClr val="231F20">
                    <a:alpha val="100000"/>
                  </a:srgbClr>
                </a:solidFill>
                <a:latin typeface="Microsoft YaHei"/>
                <a:ea typeface="Microsoft YaHei"/>
                <a:cs typeface="Microsoft YaHei"/>
              </a:rPr>
              <a:t>助</a:t>
            </a:r>
            <a:r>
              <a:rPr sz="1000" spc="0" dirty="0">
                <a:solidFill>
                  <a:srgbClr val="231F20">
                    <a:alpha val="100000"/>
                  </a:srgbClr>
                </a:solidFill>
                <a:latin typeface="Microsoft YaHei"/>
                <a:ea typeface="Microsoft YaHei"/>
                <a:cs typeface="Microsoft YaHei"/>
              </a:rPr>
              <a:t>求</a:t>
            </a:r>
            <a:endParaRPr lang="Microsoft YaHei" altLang="Microsoft YaHei" sz="1000" dirty="0"/>
          </a:p>
          <a:p>
            <a:pPr marL="12700" algn="l" rtl="0" eaLnBrk="0">
              <a:lnSpc>
                <a:spcPts val="1349"/>
              </a:lnSpc>
              <a:spcBef>
                <a:spcPts val="158"/>
              </a:spcBef>
              <a:tabLst/>
            </a:pPr>
            <a:r>
              <a:rPr sz="1000" spc="80" dirty="0">
                <a:solidFill>
                  <a:srgbClr val="231F20">
                    <a:alpha val="100000"/>
                  </a:srgbClr>
                </a:solidFill>
                <a:latin typeface="Microsoft YaHei"/>
                <a:ea typeface="Microsoft YaHei"/>
                <a:cs typeface="Microsoft YaHei"/>
              </a:rPr>
              <a:t>助者(也称来访者)解决心理和行为问题、提高适应能力、促进人</a:t>
            </a:r>
            <a:r>
              <a:rPr sz="1000" spc="80" dirty="0">
                <a:solidFill>
                  <a:srgbClr val="231F20">
                    <a:alpha val="100000"/>
                  </a:srgbClr>
                </a:solidFill>
                <a:latin typeface="Microsoft YaHei"/>
                <a:ea typeface="Microsoft YaHei"/>
                <a:cs typeface="Microsoft YaHei"/>
              </a:rPr>
              <a:t> </a:t>
            </a:r>
            <a:r>
              <a:rPr sz="1000" spc="80" dirty="0">
                <a:solidFill>
                  <a:srgbClr val="231F20">
                    <a:alpha val="100000"/>
                  </a:srgbClr>
                </a:solidFill>
                <a:latin typeface="Microsoft YaHei"/>
                <a:ea typeface="Microsoft YaHei"/>
                <a:cs typeface="Microsoft YaHei"/>
              </a:rPr>
              <a:t>格发展的过</a:t>
            </a:r>
            <a:r>
              <a:rPr sz="1000" spc="40" dirty="0">
                <a:solidFill>
                  <a:srgbClr val="231F20">
                    <a:alpha val="100000"/>
                  </a:srgbClr>
                </a:solidFill>
                <a:latin typeface="Microsoft YaHei"/>
                <a:ea typeface="Microsoft YaHei"/>
                <a:cs typeface="Microsoft YaHei"/>
              </a:rPr>
              <a:t>程</a:t>
            </a:r>
            <a:r>
              <a:rPr sz="1000" spc="0" dirty="0">
                <a:solidFill>
                  <a:srgbClr val="231F20">
                    <a:alpha val="100000"/>
                  </a:srgbClr>
                </a:solidFill>
                <a:latin typeface="Microsoft YaHei"/>
                <a:ea typeface="Microsoft YaHei"/>
                <a:cs typeface="Microsoft YaHei"/>
              </a:rPr>
              <a:t>。</a:t>
            </a:r>
            <a:endParaRPr lang="Microsoft YaHei" altLang="Microsoft YaHei" sz="1000" dirty="0"/>
          </a:p>
        </p:txBody>
      </p:sp>
      <p:sp>
        <p:nvSpPr>
          <p:cNvPr id="174" name="textbox 174"/>
          <p:cNvSpPr/>
          <p:nvPr/>
        </p:nvSpPr>
        <p:spPr>
          <a:xfrm>
            <a:off x="421484" y="3574824"/>
            <a:ext cx="2575560" cy="700405"/>
          </a:xfrm>
          <a:prstGeom prst="rect">
            <a:avLst/>
          </a:prstGeom>
        </p:spPr>
        <p:txBody>
          <a:bodyPr vert="horz" wrap="square" lIns="0" tIns="0" rIns="0" bIns="0"/>
          <a:lstStyle/>
          <a:p>
            <a:pPr algn="l" rtl="0" eaLnBrk="0">
              <a:lnSpc>
                <a:spcPct val="83341"/>
              </a:lnSpc>
              <a:tabLst/>
            </a:pPr>
            <a:endParaRPr lang="Arial" altLang="Arial" sz="100" dirty="0"/>
          </a:p>
          <a:p>
            <a:pPr marL="12700" algn="l" rtl="0" eaLnBrk="0">
              <a:lnSpc>
                <a:spcPts val="1426"/>
              </a:lnSpc>
              <a:tabLst/>
            </a:pPr>
            <a:r>
              <a:rPr sz="1100" spc="30" dirty="0">
                <a:solidFill>
                  <a:srgbClr val="B00D15">
                    <a:alpha val="100000"/>
                  </a:srgbClr>
                </a:solidFill>
                <a:latin typeface="Microsoft YaHei"/>
                <a:ea typeface="Microsoft YaHei"/>
                <a:cs typeface="Microsoft YaHei"/>
              </a:rPr>
              <a:t>(</a:t>
            </a:r>
            <a:r>
              <a:rPr sz="1100" spc="30" dirty="0">
                <a:solidFill>
                  <a:srgbClr val="B00D15">
                    <a:alpha val="100000"/>
                  </a:srgbClr>
                </a:solidFill>
                <a:latin typeface="Microsoft YaHei"/>
                <a:ea typeface="Microsoft YaHei"/>
                <a:cs typeface="Microsoft YaHei"/>
              </a:rPr>
              <a:t> </a:t>
            </a:r>
            <a:r>
              <a:rPr sz="1100" spc="30" dirty="0">
                <a:solidFill>
                  <a:srgbClr val="B00D15">
                    <a:alpha val="100000"/>
                  </a:srgbClr>
                </a:solidFill>
                <a:latin typeface="Microsoft YaHei"/>
                <a:ea typeface="Microsoft YaHei"/>
                <a:cs typeface="Microsoft YaHei"/>
              </a:rPr>
              <a:t>三)慢性疾病患</a:t>
            </a:r>
            <a:r>
              <a:rPr sz="1100" spc="10" dirty="0">
                <a:solidFill>
                  <a:srgbClr val="B00D15">
                    <a:alpha val="100000"/>
                  </a:srgbClr>
                </a:solidFill>
                <a:latin typeface="Microsoft YaHei"/>
                <a:ea typeface="Microsoft YaHei"/>
                <a:cs typeface="Microsoft YaHei"/>
              </a:rPr>
              <a:t>者</a:t>
            </a:r>
            <a:r>
              <a:rPr sz="1100" spc="0" dirty="0">
                <a:solidFill>
                  <a:srgbClr val="B00D15">
                    <a:alpha val="100000"/>
                  </a:srgbClr>
                </a:solidFill>
                <a:latin typeface="Microsoft YaHei"/>
                <a:ea typeface="Microsoft YaHei"/>
                <a:cs typeface="Microsoft YaHei"/>
              </a:rPr>
              <a:t>的咨询</a:t>
            </a:r>
            <a:endParaRPr lang="Microsoft YaHei" altLang="Microsoft YaHei" sz="1100" dirty="0"/>
          </a:p>
          <a:p>
            <a:pPr marL="12700" algn="l" rtl="0" eaLnBrk="0">
              <a:lnSpc>
                <a:spcPts val="1426"/>
              </a:lnSpc>
              <a:spcBef>
                <a:spcPts val="517"/>
              </a:spcBef>
              <a:tabLst/>
            </a:pPr>
            <a:r>
              <a:rPr sz="1100" spc="60" dirty="0">
                <a:solidFill>
                  <a:srgbClr val="B00D15">
                    <a:alpha val="100000"/>
                  </a:srgbClr>
                </a:solidFill>
                <a:latin typeface="Microsoft YaHei"/>
                <a:ea typeface="Microsoft YaHei"/>
                <a:cs typeface="Microsoft YaHei"/>
              </a:rPr>
              <a:t>(四)各类心身疾病的</a:t>
            </a:r>
            <a:r>
              <a:rPr sz="1100" spc="10" dirty="0">
                <a:solidFill>
                  <a:srgbClr val="B00D15">
                    <a:alpha val="100000"/>
                  </a:srgbClr>
                </a:solidFill>
                <a:latin typeface="Microsoft YaHei"/>
                <a:ea typeface="Microsoft YaHei"/>
                <a:cs typeface="Microsoft YaHei"/>
              </a:rPr>
              <a:t>咨</a:t>
            </a:r>
            <a:r>
              <a:rPr sz="1100" spc="0" dirty="0">
                <a:solidFill>
                  <a:srgbClr val="B00D15">
                    <a:alpha val="100000"/>
                  </a:srgbClr>
                </a:solidFill>
                <a:latin typeface="Microsoft YaHei"/>
                <a:ea typeface="Microsoft YaHei"/>
                <a:cs typeface="Microsoft YaHei"/>
              </a:rPr>
              <a:t>询</a:t>
            </a:r>
            <a:endParaRPr lang="Microsoft YaHei" altLang="Microsoft YaHei" sz="1100" dirty="0"/>
          </a:p>
          <a:p>
            <a:pPr algn="l" rtl="0" eaLnBrk="0">
              <a:lnSpc>
                <a:spcPct val="107000"/>
              </a:lnSpc>
              <a:tabLst/>
            </a:pPr>
            <a:endParaRPr lang="Arial" altLang="Arial" sz="400" dirty="0"/>
          </a:p>
          <a:p>
            <a:pPr marL="12700" algn="l" rtl="0" eaLnBrk="0">
              <a:lnSpc>
                <a:spcPts val="1426"/>
              </a:lnSpc>
              <a:spcBef>
                <a:spcPts val="4"/>
              </a:spcBef>
              <a:tabLst/>
            </a:pPr>
            <a:r>
              <a:rPr sz="1100" spc="40" dirty="0">
                <a:solidFill>
                  <a:srgbClr val="B00D15">
                    <a:alpha val="100000"/>
                  </a:srgbClr>
                </a:solidFill>
                <a:latin typeface="Microsoft YaHei"/>
                <a:ea typeface="Microsoft YaHei"/>
                <a:cs typeface="Microsoft YaHei"/>
              </a:rPr>
              <a:t>(五)心理卫生知识、心理健康知识</a:t>
            </a:r>
            <a:r>
              <a:rPr sz="1100" spc="0" dirty="0">
                <a:solidFill>
                  <a:srgbClr val="B00D15">
                    <a:alpha val="100000"/>
                  </a:srgbClr>
                </a:solidFill>
                <a:latin typeface="Microsoft YaHei"/>
                <a:ea typeface="Microsoft YaHei"/>
                <a:cs typeface="Microsoft YaHei"/>
              </a:rPr>
              <a:t>的咨询</a:t>
            </a:r>
            <a:endParaRPr lang="Microsoft YaHei" altLang="Microsoft YaHei" sz="1100" dirty="0"/>
          </a:p>
        </p:txBody>
      </p:sp>
      <p:sp>
        <p:nvSpPr>
          <p:cNvPr id="175" name="textbox 175"/>
          <p:cNvSpPr/>
          <p:nvPr/>
        </p:nvSpPr>
        <p:spPr>
          <a:xfrm>
            <a:off x="279765" y="2837208"/>
            <a:ext cx="1874520" cy="462915"/>
          </a:xfrm>
          <a:prstGeom prst="rect">
            <a:avLst/>
          </a:prstGeom>
        </p:spPr>
        <p:txBody>
          <a:bodyPr vert="horz" wrap="square" lIns="0" tIns="0" rIns="0" bIns="0"/>
          <a:lstStyle/>
          <a:p>
            <a:pPr algn="l" rtl="0" eaLnBrk="0">
              <a:lnSpc>
                <a:spcPct val="83341"/>
              </a:lnSpc>
              <a:tabLst/>
            </a:pPr>
            <a:endParaRPr lang="Arial" altLang="Arial" sz="100" dirty="0"/>
          </a:p>
          <a:p>
            <a:pPr marL="12700" algn="l" rtl="0" eaLnBrk="0">
              <a:lnSpc>
                <a:spcPts val="1426"/>
              </a:lnSpc>
              <a:tabLst/>
            </a:pPr>
            <a:r>
              <a:rPr sz="1100" spc="60" dirty="0">
                <a:solidFill>
                  <a:srgbClr val="B00D15">
                    <a:alpha val="100000"/>
                  </a:srgbClr>
                </a:solidFill>
                <a:latin typeface="Microsoft YaHei"/>
                <a:ea typeface="Microsoft YaHei"/>
                <a:cs typeface="Microsoft YaHei"/>
              </a:rPr>
              <a:t>(一)各种情感问题的</a:t>
            </a:r>
            <a:r>
              <a:rPr sz="1100" spc="0" dirty="0">
                <a:solidFill>
                  <a:srgbClr val="B00D15">
                    <a:alpha val="100000"/>
                  </a:srgbClr>
                </a:solidFill>
                <a:latin typeface="Microsoft YaHei"/>
                <a:ea typeface="Microsoft YaHei"/>
                <a:cs typeface="Microsoft YaHei"/>
              </a:rPr>
              <a:t>咨询</a:t>
            </a:r>
            <a:endParaRPr lang="Microsoft YaHei" altLang="Microsoft YaHei" sz="1100" dirty="0"/>
          </a:p>
          <a:p>
            <a:pPr algn="l" rtl="0" eaLnBrk="0">
              <a:lnSpc>
                <a:spcPct val="122000"/>
              </a:lnSpc>
              <a:tabLst/>
            </a:pPr>
            <a:endParaRPr lang="Arial" altLang="Arial" sz="400" dirty="0"/>
          </a:p>
          <a:p>
            <a:pPr marL="12700" algn="l" rtl="0" eaLnBrk="0">
              <a:lnSpc>
                <a:spcPts val="1426"/>
              </a:lnSpc>
              <a:spcBef>
                <a:spcPts val="4"/>
              </a:spcBef>
              <a:tabLst/>
            </a:pPr>
            <a:r>
              <a:rPr sz="1100" spc="20" dirty="0">
                <a:solidFill>
                  <a:srgbClr val="B00D15">
                    <a:alpha val="100000"/>
                  </a:srgbClr>
                </a:solidFill>
                <a:latin typeface="Microsoft YaHei"/>
                <a:ea typeface="Microsoft YaHei"/>
                <a:cs typeface="Microsoft YaHei"/>
              </a:rPr>
              <a:t>(</a:t>
            </a:r>
            <a:r>
              <a:rPr sz="1100" spc="20" dirty="0">
                <a:solidFill>
                  <a:srgbClr val="B00D15">
                    <a:alpha val="100000"/>
                  </a:srgbClr>
                </a:solidFill>
                <a:latin typeface="Microsoft YaHei"/>
                <a:ea typeface="Microsoft YaHei"/>
                <a:cs typeface="Microsoft YaHei"/>
              </a:rPr>
              <a:t> </a:t>
            </a:r>
            <a:r>
              <a:rPr sz="1100" spc="20" dirty="0">
                <a:solidFill>
                  <a:srgbClr val="B00D15">
                    <a:alpha val="100000"/>
                  </a:srgbClr>
                </a:solidFill>
                <a:latin typeface="Microsoft YaHei"/>
                <a:ea typeface="Microsoft YaHei"/>
                <a:cs typeface="Microsoft YaHei"/>
              </a:rPr>
              <a:t>二)各种社会适应问题的咨</a:t>
            </a:r>
            <a:r>
              <a:rPr sz="1100" spc="10" dirty="0">
                <a:solidFill>
                  <a:srgbClr val="B00D15">
                    <a:alpha val="100000"/>
                  </a:srgbClr>
                </a:solidFill>
                <a:latin typeface="Microsoft YaHei"/>
                <a:ea typeface="Microsoft YaHei"/>
                <a:cs typeface="Microsoft YaHei"/>
              </a:rPr>
              <a:t>询</a:t>
            </a:r>
            <a:endParaRPr lang="Microsoft YaHei" altLang="Microsoft YaHei" sz="1100" dirty="0"/>
          </a:p>
        </p:txBody>
      </p:sp>
      <p:pic>
        <p:nvPicPr>
          <p:cNvPr id="176" name="picture 176"/>
          <p:cNvPicPr>
            <a:picLocks noChangeAspect="1"/>
          </p:cNvPicPr>
          <p:nvPr/>
        </p:nvPicPr>
        <p:blipFill>
          <a:blip r:embed="rId2"/>
          <a:stretch>
            <a:fillRect/>
          </a:stretch>
        </p:blipFill>
        <p:spPr>
          <a:xfrm rot="21600000">
            <a:off x="2170125" y="8614525"/>
            <a:ext cx="3237725" cy="236258"/>
          </a:xfrm>
          <a:prstGeom prst="rect">
            <a:avLst/>
          </a:prstGeom>
        </p:spPr>
      </p:pic>
      <p:pic>
        <p:nvPicPr>
          <p:cNvPr id="177" name="picture 177"/>
          <p:cNvPicPr>
            <a:picLocks noChangeAspect="1"/>
          </p:cNvPicPr>
          <p:nvPr/>
        </p:nvPicPr>
        <p:blipFill>
          <a:blip r:embed="rId3"/>
          <a:stretch>
            <a:fillRect/>
          </a:stretch>
        </p:blipFill>
        <p:spPr>
          <a:xfrm rot="21600000">
            <a:off x="288810" y="4917033"/>
            <a:ext cx="1377441" cy="407352"/>
          </a:xfrm>
          <a:prstGeom prst="rect">
            <a:avLst/>
          </a:prstGeom>
        </p:spPr>
      </p:pic>
      <p:pic>
        <p:nvPicPr>
          <p:cNvPr id="178" name="picture 178"/>
          <p:cNvPicPr>
            <a:picLocks noChangeAspect="1"/>
          </p:cNvPicPr>
          <p:nvPr/>
        </p:nvPicPr>
        <p:blipFill>
          <a:blip r:embed="rId4"/>
          <a:stretch>
            <a:fillRect/>
          </a:stretch>
        </p:blipFill>
        <p:spPr>
          <a:xfrm rot="21600000">
            <a:off x="404545" y="7293508"/>
            <a:ext cx="2160422" cy="187617"/>
          </a:xfrm>
          <a:prstGeom prst="rect">
            <a:avLst/>
          </a:prstGeom>
        </p:spPr>
      </p:pic>
      <p:pic>
        <p:nvPicPr>
          <p:cNvPr id="179" name="picture 179"/>
          <p:cNvPicPr>
            <a:picLocks noChangeAspect="1"/>
          </p:cNvPicPr>
          <p:nvPr/>
        </p:nvPicPr>
        <p:blipFill>
          <a:blip r:embed="rId5"/>
          <a:stretch>
            <a:fillRect/>
          </a:stretch>
        </p:blipFill>
        <p:spPr>
          <a:xfrm rot="21600000">
            <a:off x="15240" y="7836408"/>
            <a:ext cx="1054608" cy="309372"/>
          </a:xfrm>
          <a:prstGeom prst="rect">
            <a:avLst/>
          </a:prstGeom>
        </p:spPr>
      </p:pic>
      <p:pic>
        <p:nvPicPr>
          <p:cNvPr id="180" name="picture 180"/>
          <p:cNvPicPr>
            <a:picLocks noChangeAspect="1"/>
          </p:cNvPicPr>
          <p:nvPr/>
        </p:nvPicPr>
        <p:blipFill>
          <a:blip r:embed="rId6"/>
          <a:stretch>
            <a:fillRect/>
          </a:stretch>
        </p:blipFill>
        <p:spPr>
          <a:xfrm rot="21600000">
            <a:off x="267220" y="2445295"/>
            <a:ext cx="1698942" cy="187617"/>
          </a:xfrm>
          <a:prstGeom prst="rect">
            <a:avLst/>
          </a:prstGeom>
        </p:spPr>
      </p:pic>
      <p:sp>
        <p:nvSpPr>
          <p:cNvPr id="181" name="textbox 181"/>
          <p:cNvSpPr/>
          <p:nvPr/>
        </p:nvSpPr>
        <p:spPr>
          <a:xfrm>
            <a:off x="1953768" y="1185636"/>
            <a:ext cx="1614805" cy="220979"/>
          </a:xfrm>
          <a:prstGeom prst="rect">
            <a:avLst/>
          </a:prstGeom>
        </p:spPr>
        <p:txBody>
          <a:bodyPr vert="horz" wrap="square" lIns="0" tIns="0" rIns="0" bIns="0"/>
          <a:lstStyle/>
          <a:p>
            <a:pPr algn="l" rtl="0" eaLnBrk="0">
              <a:lnSpc>
                <a:spcPct val="89751"/>
              </a:lnSpc>
              <a:tabLst/>
            </a:pPr>
            <a:endParaRPr lang="Arial" altLang="Arial" sz="100" dirty="0"/>
          </a:p>
          <a:p>
            <a:pPr marL="12700" algn="l" rtl="0" eaLnBrk="0">
              <a:lnSpc>
                <a:spcPct val="91000"/>
              </a:lnSpc>
              <a:tabLst/>
            </a:pPr>
            <a:r>
              <a:rPr sz="1400" spc="10" dirty="0">
                <a:solidFill>
                  <a:srgbClr val="231F20">
                    <a:alpha val="100000"/>
                  </a:srgbClr>
                </a:solidFill>
                <a:latin typeface="Microsoft YaHei"/>
                <a:ea typeface="Microsoft YaHei"/>
                <a:cs typeface="Microsoft YaHei"/>
              </a:rPr>
              <a:t>子任务一</a:t>
            </a:r>
            <a:r>
              <a:rPr sz="1400" spc="10" dirty="0">
                <a:solidFill>
                  <a:srgbClr val="231F20">
                    <a:alpha val="100000"/>
                  </a:srgbClr>
                </a:solidFill>
                <a:latin typeface="Microsoft YaHei"/>
                <a:ea typeface="Microsoft YaHei"/>
                <a:cs typeface="Microsoft YaHei"/>
              </a:rPr>
              <a:t>   </a:t>
            </a:r>
            <a:r>
              <a:rPr sz="1400" spc="0" dirty="0">
                <a:solidFill>
                  <a:srgbClr val="231F20">
                    <a:alpha val="100000"/>
                  </a:srgbClr>
                </a:solidFill>
                <a:latin typeface="Microsoft YaHei"/>
                <a:ea typeface="Microsoft YaHei"/>
                <a:cs typeface="Microsoft YaHei"/>
              </a:rPr>
              <a:t>心理咨询</a:t>
            </a:r>
            <a:endParaRPr lang="Microsoft YaHei" altLang="Microsoft YaHei" sz="1400" dirty="0"/>
          </a:p>
        </p:txBody>
      </p:sp>
      <p:sp>
        <p:nvSpPr>
          <p:cNvPr id="182" name="textbox 182"/>
          <p:cNvSpPr/>
          <p:nvPr/>
        </p:nvSpPr>
        <p:spPr>
          <a:xfrm>
            <a:off x="1812048" y="5606760"/>
            <a:ext cx="1614805" cy="220979"/>
          </a:xfrm>
          <a:prstGeom prst="rect">
            <a:avLst/>
          </a:prstGeom>
        </p:spPr>
        <p:txBody>
          <a:bodyPr vert="horz" wrap="square" lIns="0" tIns="0" rIns="0" bIns="0"/>
          <a:lstStyle/>
          <a:p>
            <a:pPr algn="l" rtl="0" eaLnBrk="0">
              <a:lnSpc>
                <a:spcPct val="89751"/>
              </a:lnSpc>
              <a:tabLst/>
            </a:pPr>
            <a:endParaRPr lang="Arial" altLang="Arial" sz="100" dirty="0"/>
          </a:p>
          <a:p>
            <a:pPr marL="12700" algn="l" rtl="0" eaLnBrk="0">
              <a:lnSpc>
                <a:spcPct val="91000"/>
              </a:lnSpc>
              <a:tabLst/>
            </a:pPr>
            <a:r>
              <a:rPr sz="1400" spc="10" dirty="0">
                <a:solidFill>
                  <a:srgbClr val="231F20">
                    <a:alpha val="100000"/>
                  </a:srgbClr>
                </a:solidFill>
                <a:latin typeface="Microsoft YaHei"/>
                <a:ea typeface="Microsoft YaHei"/>
                <a:cs typeface="Microsoft YaHei"/>
              </a:rPr>
              <a:t>子任务二</a:t>
            </a:r>
            <a:r>
              <a:rPr sz="1400" spc="10" dirty="0">
                <a:solidFill>
                  <a:srgbClr val="231F20">
                    <a:alpha val="100000"/>
                  </a:srgbClr>
                </a:solidFill>
                <a:latin typeface="Microsoft YaHei"/>
                <a:ea typeface="Microsoft YaHei"/>
                <a:cs typeface="Microsoft YaHei"/>
              </a:rPr>
              <a:t>   </a:t>
            </a:r>
            <a:r>
              <a:rPr sz="1400" spc="0" dirty="0">
                <a:solidFill>
                  <a:srgbClr val="231F20">
                    <a:alpha val="100000"/>
                  </a:srgbClr>
                </a:solidFill>
                <a:latin typeface="Microsoft YaHei"/>
                <a:ea typeface="Microsoft YaHei"/>
                <a:cs typeface="Microsoft YaHei"/>
              </a:rPr>
              <a:t>心理治疗</a:t>
            </a:r>
            <a:endParaRPr lang="Microsoft YaHei" altLang="Microsoft YaHei" sz="1400" dirty="0"/>
          </a:p>
        </p:txBody>
      </p:sp>
      <p:pic>
        <p:nvPicPr>
          <p:cNvPr id="183" name="picture 183"/>
          <p:cNvPicPr>
            <a:picLocks noChangeAspect="1"/>
          </p:cNvPicPr>
          <p:nvPr/>
        </p:nvPicPr>
        <p:blipFill>
          <a:blip r:embed="rId7"/>
          <a:stretch>
            <a:fillRect/>
          </a:stretch>
        </p:blipFill>
        <p:spPr>
          <a:xfrm rot="21600000">
            <a:off x="409460" y="1592922"/>
            <a:ext cx="1395958" cy="187693"/>
          </a:xfrm>
          <a:prstGeom prst="rect">
            <a:avLst/>
          </a:prstGeom>
        </p:spPr>
      </p:pic>
      <p:pic>
        <p:nvPicPr>
          <p:cNvPr id="184" name="picture 184"/>
          <p:cNvPicPr>
            <a:picLocks noChangeAspect="1"/>
          </p:cNvPicPr>
          <p:nvPr/>
        </p:nvPicPr>
        <p:blipFill>
          <a:blip r:embed="rId8"/>
          <a:stretch>
            <a:fillRect/>
          </a:stretch>
        </p:blipFill>
        <p:spPr>
          <a:xfrm rot="21600000">
            <a:off x="409460" y="6886003"/>
            <a:ext cx="1394066" cy="187260"/>
          </a:xfrm>
          <a:prstGeom prst="rect">
            <a:avLst/>
          </a:prstGeom>
        </p:spPr>
      </p:pic>
      <p:pic>
        <p:nvPicPr>
          <p:cNvPr id="185" name="picture 185"/>
          <p:cNvPicPr>
            <a:picLocks noChangeAspect="1"/>
          </p:cNvPicPr>
          <p:nvPr/>
        </p:nvPicPr>
        <p:blipFill>
          <a:blip r:embed="rId9"/>
          <a:stretch>
            <a:fillRect/>
          </a:stretch>
        </p:blipFill>
        <p:spPr>
          <a:xfrm rot="21600000">
            <a:off x="404545" y="4426978"/>
            <a:ext cx="1390205" cy="186461"/>
          </a:xfrm>
          <a:prstGeom prst="rect">
            <a:avLst/>
          </a:prstGeom>
        </p:spPr>
      </p:pic>
      <p:sp>
        <p:nvSpPr>
          <p:cNvPr id="186" name="textbox 186"/>
          <p:cNvSpPr/>
          <p:nvPr/>
        </p:nvSpPr>
        <p:spPr>
          <a:xfrm>
            <a:off x="269961" y="6127437"/>
            <a:ext cx="1275080" cy="245109"/>
          </a:xfrm>
          <a:prstGeom prst="rect">
            <a:avLst/>
          </a:prstGeom>
        </p:spPr>
        <p:txBody>
          <a:bodyPr vert="horz" wrap="square" lIns="0" tIns="0" rIns="0" bIns="0"/>
          <a:lstStyle/>
          <a:p>
            <a:pPr algn="l" rtl="0" eaLnBrk="0">
              <a:lnSpc>
                <a:spcPct val="83341"/>
              </a:lnSpc>
              <a:tabLst/>
            </a:pPr>
            <a:endParaRPr lang="Arial" altLang="Arial" sz="100" dirty="0"/>
          </a:p>
          <a:p>
            <a:pPr marL="12700" algn="l" rtl="0" eaLnBrk="0">
              <a:lnSpc>
                <a:spcPts val="1727"/>
              </a:lnSpc>
              <a:tabLst/>
            </a:pPr>
            <a:r>
              <a:rPr sz="1100" spc="-10" dirty="0">
                <a:solidFill>
                  <a:srgbClr val="B00D15">
                    <a:alpha val="100000"/>
                  </a:srgbClr>
                </a:solidFill>
                <a:latin typeface="Microsoft YaHei"/>
                <a:ea typeface="Microsoft YaHei"/>
                <a:cs typeface="Microsoft YaHei"/>
              </a:rPr>
              <a:t>一、心理治疗</a:t>
            </a:r>
            <a:r>
              <a:rPr sz="1100" spc="0" dirty="0">
                <a:solidFill>
                  <a:srgbClr val="B00D15">
                    <a:alpha val="100000"/>
                  </a:srgbClr>
                </a:solidFill>
                <a:latin typeface="Microsoft YaHei"/>
                <a:ea typeface="Microsoft YaHei"/>
                <a:cs typeface="Microsoft YaHei"/>
              </a:rPr>
              <a:t>的概念</a:t>
            </a:r>
            <a:endParaRPr lang="Microsoft YaHei" altLang="Microsoft YaHei" sz="1100" dirty="0"/>
          </a:p>
        </p:txBody>
      </p:sp>
      <p:pic>
        <p:nvPicPr>
          <p:cNvPr id="187" name="picture 187"/>
          <p:cNvPicPr>
            <a:picLocks noChangeAspect="1"/>
          </p:cNvPicPr>
          <p:nvPr/>
        </p:nvPicPr>
        <p:blipFill>
          <a:blip r:embed="rId10"/>
          <a:stretch>
            <a:fillRect/>
          </a:stretch>
        </p:blipFill>
        <p:spPr>
          <a:xfrm rot="21600000">
            <a:off x="1356969" y="8615490"/>
            <a:ext cx="623595" cy="235800"/>
          </a:xfrm>
          <a:prstGeom prst="rect">
            <a:avLst/>
          </a:prstGeom>
        </p:spPr>
      </p:pic>
      <p:sp>
        <p:nvSpPr>
          <p:cNvPr id="188" name="textbox 188"/>
          <p:cNvSpPr/>
          <p:nvPr/>
        </p:nvSpPr>
        <p:spPr>
          <a:xfrm>
            <a:off x="818881" y="9041149"/>
            <a:ext cx="167004" cy="153035"/>
          </a:xfrm>
          <a:prstGeom prst="rect">
            <a:avLst/>
          </a:prstGeom>
        </p:spPr>
        <p:txBody>
          <a:bodyPr vert="horz" wrap="square" lIns="0" tIns="0" rIns="0" bIns="0"/>
          <a:lstStyle/>
          <a:p>
            <a:pPr algn="l" rtl="0" eaLnBrk="0">
              <a:lnSpc>
                <a:spcPct val="78980"/>
              </a:lnSpc>
              <a:tabLst/>
            </a:pPr>
            <a:endParaRPr lang="Arial" altLang="Arial" sz="100" dirty="0"/>
          </a:p>
          <a:p>
            <a:pPr marL="12700" algn="l" rtl="0" eaLnBrk="0">
              <a:lnSpc>
                <a:spcPct val="84000"/>
              </a:lnSpc>
              <a:tabLst/>
            </a:pPr>
            <a:r>
              <a:rPr sz="1000" b="1" spc="0" dirty="0">
                <a:solidFill>
                  <a:srgbClr val="231F20">
                    <a:alpha val="100000"/>
                  </a:srgbClr>
                </a:solidFill>
                <a:latin typeface="Arial"/>
                <a:ea typeface="Arial"/>
                <a:cs typeface="Arial"/>
              </a:rPr>
              <a:t>68</a:t>
            </a:r>
            <a:endParaRPr lang="Arial" altLang="Arial" sz="1000" dirty="0"/>
          </a:p>
        </p:txBody>
      </p:sp>
      <p:pic>
        <p:nvPicPr>
          <p:cNvPr id="189" name="picture 189"/>
          <p:cNvPicPr>
            <a:picLocks noChangeAspect="1"/>
          </p:cNvPicPr>
          <p:nvPr/>
        </p:nvPicPr>
        <p:blipFill>
          <a:blip r:embed="rId11"/>
          <a:stretch>
            <a:fillRect/>
          </a:stretch>
        </p:blipFill>
        <p:spPr>
          <a:xfrm rot="21600000">
            <a:off x="3612514" y="3022917"/>
            <a:ext cx="65405" cy="7937"/>
          </a:xfrm>
          <a:prstGeom prst="rect">
            <a:avLst/>
          </a:prstGeom>
        </p:spPr>
      </p:pic>
      <p:pic>
        <p:nvPicPr>
          <p:cNvPr id="190" name="picture 190"/>
          <p:cNvPicPr>
            <a:picLocks noChangeAspect="1"/>
          </p:cNvPicPr>
          <p:nvPr/>
        </p:nvPicPr>
        <p:blipFill>
          <a:blip r:embed="rId12"/>
          <a:stretch>
            <a:fillRect/>
          </a:stretch>
        </p:blipFill>
        <p:spPr>
          <a:xfrm rot="21600000">
            <a:off x="3582670" y="1971040"/>
            <a:ext cx="60324" cy="7937"/>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 name="textbox 191"/>
          <p:cNvSpPr/>
          <p:nvPr/>
        </p:nvSpPr>
        <p:spPr>
          <a:xfrm>
            <a:off x="-353" y="863627"/>
            <a:ext cx="6699250" cy="2633979"/>
          </a:xfrm>
          <a:prstGeom prst="rect">
            <a:avLst/>
          </a:prstGeom>
        </p:spPr>
        <p:txBody>
          <a:bodyPr vert="horz" wrap="square" lIns="0" tIns="0" rIns="0" bIns="0"/>
          <a:lstStyle/>
          <a:p>
            <a:pPr algn="l" rtl="0" eaLnBrk="0">
              <a:lnSpc>
                <a:spcPct val="83341"/>
              </a:lnSpc>
              <a:tabLst/>
            </a:pPr>
            <a:endParaRPr lang="Arial" altLang="Arial" sz="100" dirty="0"/>
          </a:p>
          <a:p>
            <a:pPr marL="154178" algn="l" rtl="0" eaLnBrk="0">
              <a:lnSpc>
                <a:spcPts val="1426"/>
              </a:lnSpc>
              <a:tabLst/>
            </a:pPr>
            <a:r>
              <a:rPr sz="1000" spc="-10" dirty="0">
                <a:solidFill>
                  <a:srgbClr val="B00D15">
                    <a:alpha val="100000"/>
                  </a:srgbClr>
                </a:solidFill>
                <a:latin typeface="Microsoft YaHei"/>
                <a:ea typeface="Microsoft YaHei"/>
                <a:cs typeface="Microsoft YaHei"/>
              </a:rPr>
              <a:t>【知</a:t>
            </a:r>
            <a:r>
              <a:rPr sz="1000" spc="0" dirty="0">
                <a:solidFill>
                  <a:srgbClr val="B00D15">
                    <a:alpha val="100000"/>
                  </a:srgbClr>
                </a:solidFill>
                <a:latin typeface="Microsoft YaHei"/>
                <a:ea typeface="Microsoft YaHei"/>
                <a:cs typeface="Microsoft YaHei"/>
              </a:rPr>
              <a:t>识目标】</a:t>
            </a:r>
            <a:endParaRPr lang="Microsoft YaHei" altLang="Microsoft YaHei" sz="1000" dirty="0"/>
          </a:p>
          <a:p>
            <a:pPr marL="168006" algn="l" rtl="0" eaLnBrk="0">
              <a:lnSpc>
                <a:spcPts val="1349"/>
              </a:lnSpc>
              <a:spcBef>
                <a:spcPts val="1084"/>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掌握倾听、提问、具体化、放松训练、行为塑造、示范、心理支持疗法</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168006" algn="l" rtl="0" eaLnBrk="0">
              <a:lnSpc>
                <a:spcPts val="1349"/>
              </a:lnSpc>
              <a:spcBef>
                <a:spcPts val="271"/>
              </a:spcBef>
              <a:tabLst/>
            </a:pPr>
            <a:r>
              <a:rPr sz="1000" spc="20" dirty="0">
                <a:solidFill>
                  <a:srgbClr val="231F20">
                    <a:alpha val="100000"/>
                  </a:srgbClr>
                </a:solidFill>
                <a:latin typeface="Microsoft YaHei"/>
                <a:ea typeface="Microsoft YaHei"/>
                <a:cs typeface="Microsoft YaHei"/>
              </a:rPr>
              <a:t>◇</a:t>
            </a:r>
            <a:r>
              <a:rPr sz="1000" spc="20" dirty="0">
                <a:solidFill>
                  <a:srgbClr val="231F20">
                    <a:alpha val="100000"/>
                  </a:srgbClr>
                </a:solidFill>
                <a:latin typeface="Microsoft YaHei"/>
                <a:ea typeface="Microsoft YaHei"/>
                <a:cs typeface="Microsoft YaHei"/>
              </a:rPr>
              <a:t> </a:t>
            </a:r>
            <a:r>
              <a:rPr sz="1000" spc="20" dirty="0">
                <a:solidFill>
                  <a:srgbClr val="231F20">
                    <a:alpha val="100000"/>
                  </a:srgbClr>
                </a:solidFill>
                <a:latin typeface="Microsoft YaHei"/>
                <a:ea typeface="Microsoft YaHei"/>
                <a:cs typeface="Microsoft YaHei"/>
              </a:rPr>
              <a:t>熟悉鼓励和重复、</a:t>
            </a:r>
            <a:r>
              <a:rPr sz="1000" spc="20" dirty="0">
                <a:solidFill>
                  <a:srgbClr val="231F20">
                    <a:alpha val="100000"/>
                  </a:srgbClr>
                </a:solidFill>
                <a:latin typeface="Microsoft YaHei"/>
                <a:ea typeface="Microsoft YaHei"/>
                <a:cs typeface="Microsoft YaHei"/>
              </a:rPr>
              <a:t>  </a:t>
            </a:r>
            <a:r>
              <a:rPr sz="1000" spc="20" dirty="0">
                <a:solidFill>
                  <a:srgbClr val="231F20">
                    <a:alpha val="100000"/>
                  </a:srgbClr>
                </a:solidFill>
                <a:latin typeface="Microsoft YaHei"/>
                <a:ea typeface="Microsoft YaHei"/>
                <a:cs typeface="Microsoft YaHei"/>
              </a:rPr>
              <a:t>内容和情感反应、表达、面质、</a:t>
            </a:r>
            <a:r>
              <a:rPr sz="1000" spc="20" dirty="0">
                <a:solidFill>
                  <a:srgbClr val="231F20">
                    <a:alpha val="100000"/>
                  </a:srgbClr>
                </a:solidFill>
                <a:latin typeface="Microsoft YaHei"/>
                <a:ea typeface="Microsoft YaHei"/>
                <a:cs typeface="Microsoft YaHei"/>
              </a:rPr>
              <a:t>  </a:t>
            </a:r>
            <a:r>
              <a:rPr sz="1000" spc="10" dirty="0">
                <a:solidFill>
                  <a:srgbClr val="231F20">
                    <a:alpha val="100000"/>
                  </a:srgbClr>
                </a:solidFill>
                <a:latin typeface="Microsoft YaHei"/>
                <a:ea typeface="Microsoft YaHei"/>
                <a:cs typeface="Microsoft YaHei"/>
              </a:rPr>
              <a:t>自</a:t>
            </a:r>
            <a:r>
              <a:rPr sz="1000" spc="0" dirty="0">
                <a:solidFill>
                  <a:srgbClr val="231F20">
                    <a:alpha val="100000"/>
                  </a:srgbClr>
                </a:solidFill>
                <a:latin typeface="Microsoft YaHei"/>
                <a:ea typeface="Microsoft YaHei"/>
                <a:cs typeface="Microsoft YaHei"/>
              </a:rPr>
              <a:t>我暴露、合理情绪疗法。</a:t>
            </a:r>
            <a:endParaRPr lang="Microsoft YaHei" altLang="Microsoft YaHei" sz="1000" dirty="0"/>
          </a:p>
          <a:p>
            <a:pPr marL="160386" algn="l" rtl="0" eaLnBrk="0">
              <a:lnSpc>
                <a:spcPts val="1349"/>
              </a:lnSpc>
              <a:spcBef>
                <a:spcPts val="391"/>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了解解释、指导、系统脱敏、音乐疗法</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82550" algn="l" rtl="0" eaLnBrk="0">
              <a:lnSpc>
                <a:spcPts val="1426"/>
              </a:lnSpc>
              <a:spcBef>
                <a:spcPts val="1301"/>
              </a:spcBef>
              <a:tabLst/>
            </a:pPr>
            <a:r>
              <a:rPr sz="1000" spc="-10" dirty="0">
                <a:solidFill>
                  <a:srgbClr val="B00D15">
                    <a:alpha val="100000"/>
                  </a:srgbClr>
                </a:solidFill>
                <a:latin typeface="Microsoft YaHei"/>
                <a:ea typeface="Microsoft YaHei"/>
                <a:cs typeface="Microsoft YaHei"/>
              </a:rPr>
              <a:t>【能</a:t>
            </a:r>
            <a:r>
              <a:rPr sz="1000" spc="0" dirty="0">
                <a:solidFill>
                  <a:srgbClr val="B00D15">
                    <a:alpha val="100000"/>
                  </a:srgbClr>
                </a:solidFill>
                <a:latin typeface="Microsoft YaHei"/>
                <a:ea typeface="Microsoft YaHei"/>
                <a:cs typeface="Microsoft YaHei"/>
              </a:rPr>
              <a:t>力目标】</a:t>
            </a:r>
            <a:endParaRPr lang="Microsoft YaHei" altLang="Microsoft YaHei" sz="1000" dirty="0"/>
          </a:p>
          <a:p>
            <a:pPr marL="263744" indent="-167365" algn="l" rtl="0" eaLnBrk="0">
              <a:lnSpc>
                <a:spcPct val="151000"/>
              </a:lnSpc>
              <a:spcBef>
                <a:spcPts val="731"/>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通过学习常用的心理咨询和心理治疗技术，能够熟悉并运用需要掌握的心理治疗技术，</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具备基本的心</a:t>
            </a:r>
            <a:r>
              <a:rPr sz="1000" spc="0" dirty="0">
                <a:solidFill>
                  <a:srgbClr val="231F20">
                    <a:alpha val="100000"/>
                  </a:srgbClr>
                </a:solidFill>
                <a:latin typeface="Microsoft YaHei"/>
                <a:ea typeface="Microsoft YaHei"/>
                <a:cs typeface="Microsoft YaHei"/>
              </a:rPr>
              <a:t>理护理能</a:t>
            </a:r>
            <a:r>
              <a:rPr sz="1000" spc="0" dirty="0">
                <a:solidFill>
                  <a:srgbClr val="231F20">
                    <a:alpha val="100000"/>
                  </a:srgbClr>
                </a:solidFill>
                <a:latin typeface="Microsoft YaHei"/>
                <a:ea typeface="Microsoft YaHei"/>
                <a:cs typeface="Microsoft YaHei"/>
              </a:rPr>
              <a:t> </a:t>
            </a:r>
            <a:r>
              <a:rPr sz="1000" spc="20" dirty="0">
                <a:solidFill>
                  <a:srgbClr val="231F20">
                    <a:alpha val="100000"/>
                  </a:srgbClr>
                </a:solidFill>
                <a:latin typeface="Microsoft YaHei"/>
                <a:ea typeface="Microsoft YaHei"/>
                <a:cs typeface="Microsoft YaHei"/>
              </a:rPr>
              <a:t>力</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82550" algn="l" rtl="0" eaLnBrk="0">
              <a:lnSpc>
                <a:spcPts val="1426"/>
              </a:lnSpc>
              <a:spcBef>
                <a:spcPts val="759"/>
              </a:spcBef>
              <a:tabLst/>
            </a:pPr>
            <a:r>
              <a:rPr sz="1000" spc="-10" dirty="0">
                <a:solidFill>
                  <a:srgbClr val="B00D15">
                    <a:alpha val="100000"/>
                  </a:srgbClr>
                </a:solidFill>
                <a:latin typeface="Microsoft YaHei"/>
                <a:ea typeface="Microsoft YaHei"/>
                <a:cs typeface="Microsoft YaHei"/>
              </a:rPr>
              <a:t>【素</a:t>
            </a:r>
            <a:r>
              <a:rPr sz="1000" spc="0" dirty="0">
                <a:solidFill>
                  <a:srgbClr val="B00D15">
                    <a:alpha val="100000"/>
                  </a:srgbClr>
                </a:solidFill>
                <a:latin typeface="Microsoft YaHei"/>
                <a:ea typeface="Microsoft YaHei"/>
                <a:cs typeface="Microsoft YaHei"/>
              </a:rPr>
              <a:t>质目标】</a:t>
            </a:r>
            <a:endParaRPr lang="Microsoft YaHei" altLang="Microsoft YaHei" sz="1000" dirty="0"/>
          </a:p>
          <a:p>
            <a:pPr marL="96378" algn="l" rtl="0" eaLnBrk="0">
              <a:lnSpc>
                <a:spcPts val="1349"/>
              </a:lnSpc>
              <a:spcBef>
                <a:spcPts val="1096"/>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通过学习心理咨询和心理治疗技术，有意识地在日常实践中进行自我练习</a:t>
            </a:r>
            <a:r>
              <a:rPr sz="1000" spc="10" dirty="0">
                <a:solidFill>
                  <a:srgbClr val="231F20">
                    <a:alpha val="100000"/>
                  </a:srgbClr>
                </a:solidFill>
                <a:latin typeface="Microsoft YaHei"/>
                <a:ea typeface="Microsoft YaHei"/>
                <a:cs typeface="Microsoft YaHei"/>
              </a:rPr>
              <a:t>。</a:t>
            </a:r>
            <a:endParaRPr lang="Microsoft YaHei" altLang="Microsoft YaHei" sz="1000" dirty="0"/>
          </a:p>
          <a:p>
            <a:pPr marL="96378" algn="l" rtl="0" eaLnBrk="0">
              <a:lnSpc>
                <a:spcPts val="1349"/>
              </a:lnSpc>
              <a:spcBef>
                <a:spcPts val="259"/>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与小组分享学习经验，以团队协作的形式相互巩固常用的心理咨询和心理治疗技术</a:t>
            </a:r>
            <a:r>
              <a:rPr sz="1000" spc="10" dirty="0">
                <a:solidFill>
                  <a:srgbClr val="231F20">
                    <a:alpha val="100000"/>
                  </a:srgbClr>
                </a:solidFill>
                <a:latin typeface="Microsoft YaHei"/>
                <a:ea typeface="Microsoft YaHei"/>
                <a:cs typeface="Microsoft YaHei"/>
              </a:rPr>
              <a:t>。</a:t>
            </a:r>
            <a:endParaRPr lang="Microsoft YaHei" altLang="Microsoft YaHei" sz="1000" dirty="0"/>
          </a:p>
        </p:txBody>
      </p:sp>
      <p:sp>
        <p:nvSpPr>
          <p:cNvPr id="192" name="textbox 192"/>
          <p:cNvSpPr/>
          <p:nvPr/>
        </p:nvSpPr>
        <p:spPr>
          <a:xfrm>
            <a:off x="354652" y="4101508"/>
            <a:ext cx="6055995" cy="1463039"/>
          </a:xfrm>
          <a:prstGeom prst="rect">
            <a:avLst/>
          </a:prstGeom>
        </p:spPr>
        <p:txBody>
          <a:bodyPr vert="horz" wrap="square" lIns="0" tIns="0" rIns="0" bIns="0"/>
          <a:lstStyle/>
          <a:p>
            <a:pPr algn="l" rtl="0" eaLnBrk="0">
              <a:lnSpc>
                <a:spcPct val="73611"/>
              </a:lnSpc>
              <a:tabLst/>
            </a:pPr>
            <a:endParaRPr lang="Arial" altLang="Arial" sz="100" dirty="0"/>
          </a:p>
          <a:p>
            <a:pPr marL="12700" indent="272269" algn="l" rtl="0" eaLnBrk="0">
              <a:lnSpc>
                <a:spcPct val="135000"/>
              </a:lnSpc>
              <a:tabLst/>
            </a:pPr>
            <a:r>
              <a:rPr sz="1000" spc="60" dirty="0">
                <a:solidFill>
                  <a:srgbClr val="231F20">
                    <a:alpha val="100000"/>
                  </a:srgbClr>
                </a:solidFill>
                <a:latin typeface="KaiTi"/>
                <a:ea typeface="KaiTi"/>
                <a:cs typeface="KaiTi"/>
              </a:rPr>
              <a:t>赵阿姨，女，</a:t>
            </a:r>
            <a:r>
              <a:rPr sz="1000" b="1" spc="60" dirty="0">
                <a:solidFill>
                  <a:srgbClr val="231F20">
                    <a:alpha val="100000"/>
                  </a:srgbClr>
                </a:solidFill>
                <a:latin typeface="Arial"/>
                <a:ea typeface="Arial"/>
                <a:cs typeface="Arial"/>
              </a:rPr>
              <a:t>60</a:t>
            </a:r>
            <a:r>
              <a:rPr sz="1000" spc="60" dirty="0">
                <a:solidFill>
                  <a:srgbClr val="231F20">
                    <a:alpha val="100000"/>
                  </a:srgbClr>
                </a:solidFill>
                <a:latin typeface="Arial"/>
                <a:ea typeface="Arial"/>
                <a:cs typeface="Arial"/>
              </a:rPr>
              <a:t> </a:t>
            </a:r>
            <a:r>
              <a:rPr sz="1000" spc="60" dirty="0">
                <a:solidFill>
                  <a:srgbClr val="231F20">
                    <a:alpha val="100000"/>
                  </a:srgbClr>
                </a:solidFill>
                <a:latin typeface="KaiTi"/>
                <a:ea typeface="KaiTi"/>
                <a:cs typeface="KaiTi"/>
              </a:rPr>
              <a:t>岁，初中文化，与丈夫育有一女。赵阿姨身体健康，退休</a:t>
            </a:r>
            <a:r>
              <a:rPr sz="1000" spc="60" dirty="0">
                <a:solidFill>
                  <a:srgbClr val="231F20">
                    <a:alpha val="100000"/>
                  </a:srgbClr>
                </a:solidFill>
                <a:latin typeface="KaiTi"/>
                <a:ea typeface="KaiTi"/>
                <a:cs typeface="KaiTi"/>
              </a:rPr>
              <a:t> </a:t>
            </a:r>
            <a:r>
              <a:rPr sz="1000" spc="60" dirty="0">
                <a:solidFill>
                  <a:srgbClr val="231F20">
                    <a:alpha val="100000"/>
                  </a:srgbClr>
                </a:solidFill>
                <a:latin typeface="KaiTi"/>
                <a:ea typeface="KaiTi"/>
                <a:cs typeface="KaiTi"/>
              </a:rPr>
              <a:t>前是一个大厂</a:t>
            </a:r>
            <a:r>
              <a:rPr sz="1000" spc="20" dirty="0">
                <a:solidFill>
                  <a:srgbClr val="231F20">
                    <a:alpha val="100000"/>
                  </a:srgbClr>
                </a:solidFill>
                <a:latin typeface="KaiTi"/>
                <a:ea typeface="KaiTi"/>
                <a:cs typeface="KaiTi"/>
              </a:rPr>
              <a:t>的</a:t>
            </a:r>
            <a:r>
              <a:rPr sz="1000" spc="0" dirty="0">
                <a:solidFill>
                  <a:srgbClr val="231F20">
                    <a:alpha val="100000"/>
                  </a:srgbClr>
                </a:solidFill>
                <a:latin typeface="KaiTi"/>
                <a:ea typeface="KaiTi"/>
                <a:cs typeface="KaiTi"/>
              </a:rPr>
              <a:t>领导。</a:t>
            </a:r>
            <a:r>
              <a:rPr sz="1000" spc="0" dirty="0">
                <a:solidFill>
                  <a:srgbClr val="231F20">
                    <a:alpha val="100000"/>
                  </a:srgbClr>
                </a:solidFill>
                <a:latin typeface="KaiTi"/>
                <a:ea typeface="KaiTi"/>
                <a:cs typeface="KaiTi"/>
              </a:rPr>
              <a:t> </a:t>
            </a:r>
            <a:r>
              <a:rPr sz="1000" spc="60" dirty="0">
                <a:solidFill>
                  <a:srgbClr val="231F20">
                    <a:alpha val="100000"/>
                  </a:srgbClr>
                </a:solidFill>
                <a:latin typeface="KaiTi"/>
                <a:ea typeface="KaiTi"/>
                <a:cs typeface="KaiTi"/>
              </a:rPr>
              <a:t>两年前，厂里领导换届，赵阿姨的职务被年轻人取代，</a:t>
            </a:r>
            <a:r>
              <a:rPr sz="1000" spc="60" dirty="0">
                <a:solidFill>
                  <a:srgbClr val="231F20">
                    <a:alpha val="100000"/>
                  </a:srgbClr>
                </a:solidFill>
                <a:latin typeface="KaiTi"/>
                <a:ea typeface="KaiTi"/>
                <a:cs typeface="KaiTi"/>
              </a:rPr>
              <a:t>  </a:t>
            </a:r>
            <a:r>
              <a:rPr sz="1000" spc="60" dirty="0">
                <a:solidFill>
                  <a:srgbClr val="231F20">
                    <a:alpha val="100000"/>
                  </a:srgbClr>
                </a:solidFill>
                <a:latin typeface="KaiTi"/>
                <a:ea typeface="KaiTi"/>
                <a:cs typeface="KaiTi"/>
              </a:rPr>
              <a:t>厂方又特聘她为技术顾问，但也只</a:t>
            </a:r>
            <a:r>
              <a:rPr sz="1000" spc="20" dirty="0">
                <a:solidFill>
                  <a:srgbClr val="231F20">
                    <a:alpha val="100000"/>
                  </a:srgbClr>
                </a:solidFill>
                <a:latin typeface="KaiTi"/>
                <a:ea typeface="KaiTi"/>
                <a:cs typeface="KaiTi"/>
              </a:rPr>
              <a:t>是</a:t>
            </a:r>
            <a:r>
              <a:rPr sz="1000" spc="0" dirty="0">
                <a:solidFill>
                  <a:srgbClr val="231F20">
                    <a:alpha val="100000"/>
                  </a:srgbClr>
                </a:solidFill>
                <a:latin typeface="KaiTi"/>
                <a:ea typeface="KaiTi"/>
                <a:cs typeface="KaiTi"/>
              </a:rPr>
              <a:t>一个虚衔</a:t>
            </a:r>
            <a:r>
              <a:rPr sz="1000" spc="0" dirty="0">
                <a:solidFill>
                  <a:srgbClr val="231F20">
                    <a:alpha val="100000"/>
                  </a:srgbClr>
                </a:solidFill>
                <a:latin typeface="KaiTi"/>
                <a:ea typeface="KaiTi"/>
                <a:cs typeface="KaiTi"/>
              </a:rPr>
              <a:t> </a:t>
            </a:r>
            <a:r>
              <a:rPr sz="1000" spc="70" dirty="0">
                <a:solidFill>
                  <a:srgbClr val="231F20">
                    <a:alpha val="100000"/>
                  </a:srgbClr>
                </a:solidFill>
                <a:latin typeface="KaiTi"/>
                <a:ea typeface="KaiTi"/>
                <a:cs typeface="KaiTi"/>
              </a:rPr>
              <a:t>。赵阿姨当领导当惯了，总是爱</a:t>
            </a:r>
            <a:r>
              <a:rPr sz="1000" spc="70" dirty="0">
                <a:solidFill>
                  <a:srgbClr val="231F20">
                    <a:alpha val="100000"/>
                  </a:srgbClr>
                </a:solidFill>
                <a:latin typeface="KaiTi"/>
                <a:ea typeface="KaiTi"/>
                <a:cs typeface="KaiTi"/>
              </a:rPr>
              <a:t> </a:t>
            </a:r>
            <a:r>
              <a:rPr sz="1000" spc="70" dirty="0">
                <a:solidFill>
                  <a:srgbClr val="231F20">
                    <a:alpha val="100000"/>
                  </a:srgbClr>
                </a:solidFill>
                <a:latin typeface="KaiTi"/>
                <a:ea typeface="KaiTi"/>
                <a:cs typeface="KaiTi"/>
              </a:rPr>
              <a:t>管事，爱操心，看什么不顺眼就想多说几句。别人考虑到</a:t>
            </a:r>
            <a:r>
              <a:rPr sz="1000" spc="0" dirty="0">
                <a:solidFill>
                  <a:srgbClr val="231F20">
                    <a:alpha val="100000"/>
                  </a:srgbClr>
                </a:solidFill>
                <a:latin typeface="KaiTi"/>
                <a:ea typeface="KaiTi"/>
                <a:cs typeface="KaiTi"/>
              </a:rPr>
              <a:t>面子问题，</a:t>
            </a:r>
            <a:r>
              <a:rPr sz="1000" spc="0" dirty="0">
                <a:solidFill>
                  <a:srgbClr val="231F20">
                    <a:alpha val="100000"/>
                  </a:srgbClr>
                </a:solidFill>
                <a:latin typeface="KaiTi"/>
                <a:ea typeface="KaiTi"/>
                <a:cs typeface="KaiTi"/>
              </a:rPr>
              <a:t> </a:t>
            </a:r>
            <a:r>
              <a:rPr sz="1000" spc="40" dirty="0">
                <a:solidFill>
                  <a:srgbClr val="231F20">
                    <a:alpha val="100000"/>
                  </a:srgbClr>
                </a:solidFill>
                <a:latin typeface="KaiTi"/>
                <a:ea typeface="KaiTi"/>
                <a:cs typeface="KaiTi"/>
              </a:rPr>
              <a:t>当着赵阿</a:t>
            </a:r>
            <a:r>
              <a:rPr sz="1000" spc="40" dirty="0">
                <a:solidFill>
                  <a:srgbClr val="231F20">
                    <a:alpha val="100000"/>
                  </a:srgbClr>
                </a:solidFill>
                <a:latin typeface="KaiTi"/>
                <a:ea typeface="KaiTi"/>
                <a:cs typeface="KaiTi"/>
              </a:rPr>
              <a:t> </a:t>
            </a:r>
            <a:r>
              <a:rPr sz="1000" spc="40" dirty="0">
                <a:solidFill>
                  <a:srgbClr val="231F20">
                    <a:alpha val="100000"/>
                  </a:srgbClr>
                </a:solidFill>
                <a:latin typeface="KaiTi"/>
                <a:ea typeface="KaiTi"/>
                <a:cs typeface="KaiTi"/>
              </a:rPr>
              <a:t>姨的面也没说什么，照样该怎么做还怎么做。赵阿姨因为这件事老是闷闷不乐，</a:t>
            </a:r>
            <a:r>
              <a:rPr sz="1000" spc="0" dirty="0">
                <a:solidFill>
                  <a:srgbClr val="231F20">
                    <a:alpha val="100000"/>
                  </a:srgbClr>
                </a:solidFill>
                <a:latin typeface="KaiTi"/>
                <a:ea typeface="KaiTi"/>
                <a:cs typeface="KaiTi"/>
              </a:rPr>
              <a:t>  </a:t>
            </a:r>
            <a:r>
              <a:rPr sz="1000" spc="0" dirty="0">
                <a:solidFill>
                  <a:srgbClr val="231F20">
                    <a:alpha val="100000"/>
                  </a:srgbClr>
                </a:solidFill>
                <a:latin typeface="KaiTi"/>
                <a:ea typeface="KaiTi"/>
                <a:cs typeface="KaiTi"/>
              </a:rPr>
              <a:t>更使她不能</a:t>
            </a:r>
            <a:r>
              <a:rPr sz="1000" spc="0" dirty="0">
                <a:solidFill>
                  <a:srgbClr val="231F20">
                    <a:alpha val="100000"/>
                  </a:srgbClr>
                </a:solidFill>
                <a:latin typeface="KaiTi"/>
                <a:ea typeface="KaiTi"/>
                <a:cs typeface="KaiTi"/>
              </a:rPr>
              <a:t> </a:t>
            </a:r>
            <a:r>
              <a:rPr sz="1000" spc="60" dirty="0">
                <a:solidFill>
                  <a:srgbClr val="231F20">
                    <a:alpha val="100000"/>
                  </a:srgbClr>
                </a:solidFill>
                <a:latin typeface="KaiTi"/>
                <a:ea typeface="KaiTi"/>
                <a:cs typeface="KaiTi"/>
              </a:rPr>
              <a:t>接受的是，很多人看到自己连招呼都不打，还在背后说长道短。从</a:t>
            </a:r>
            <a:r>
              <a:rPr sz="1000" spc="60" dirty="0">
                <a:solidFill>
                  <a:srgbClr val="231F20">
                    <a:alpha val="100000"/>
                  </a:srgbClr>
                </a:solidFill>
                <a:latin typeface="KaiTi"/>
                <a:ea typeface="KaiTi"/>
                <a:cs typeface="KaiTi"/>
              </a:rPr>
              <a:t> </a:t>
            </a:r>
            <a:r>
              <a:rPr sz="1000" spc="60" dirty="0">
                <a:solidFill>
                  <a:srgbClr val="231F20">
                    <a:alpha val="100000"/>
                  </a:srgbClr>
                </a:solidFill>
                <a:latin typeface="KaiTi"/>
                <a:ea typeface="KaiTi"/>
                <a:cs typeface="KaiTi"/>
              </a:rPr>
              <a:t>这以后，赵阿姨完全像</a:t>
            </a:r>
            <a:r>
              <a:rPr sz="1000" spc="20" dirty="0">
                <a:solidFill>
                  <a:srgbClr val="231F20">
                    <a:alpha val="100000"/>
                  </a:srgbClr>
                </a:solidFill>
                <a:latin typeface="KaiTi"/>
                <a:ea typeface="KaiTi"/>
                <a:cs typeface="KaiTi"/>
              </a:rPr>
              <a:t>变</a:t>
            </a:r>
            <a:r>
              <a:rPr sz="1000" spc="0" dirty="0">
                <a:solidFill>
                  <a:srgbClr val="231F20">
                    <a:alpha val="100000"/>
                  </a:srgbClr>
                </a:solidFill>
                <a:latin typeface="KaiTi"/>
                <a:ea typeface="KaiTi"/>
                <a:cs typeface="KaiTi"/>
              </a:rPr>
              <a:t>了个人似</a:t>
            </a:r>
            <a:r>
              <a:rPr sz="1000" spc="0" dirty="0">
                <a:solidFill>
                  <a:srgbClr val="231F20">
                    <a:alpha val="100000"/>
                  </a:srgbClr>
                </a:solidFill>
                <a:latin typeface="KaiTi"/>
                <a:ea typeface="KaiTi"/>
                <a:cs typeface="KaiTi"/>
              </a:rPr>
              <a:t> </a:t>
            </a:r>
            <a:r>
              <a:rPr sz="1000" spc="30" dirty="0">
                <a:solidFill>
                  <a:srgbClr val="231F20">
                    <a:alpha val="100000"/>
                  </a:srgbClr>
                </a:solidFill>
                <a:latin typeface="KaiTi"/>
                <a:ea typeface="KaiTi"/>
                <a:cs typeface="KaiTi"/>
              </a:rPr>
              <a:t>的，天天待在家里不出门，举止越来越奇怪，</a:t>
            </a:r>
            <a:r>
              <a:rPr sz="1000" spc="30" dirty="0">
                <a:solidFill>
                  <a:srgbClr val="231F20">
                    <a:alpha val="100000"/>
                  </a:srgbClr>
                </a:solidFill>
                <a:latin typeface="KaiTi"/>
                <a:ea typeface="KaiTi"/>
                <a:cs typeface="KaiTi"/>
              </a:rPr>
              <a:t>  </a:t>
            </a:r>
            <a:r>
              <a:rPr sz="1000" spc="0" dirty="0">
                <a:solidFill>
                  <a:srgbClr val="231F20">
                    <a:alpha val="100000"/>
                  </a:srgbClr>
                </a:solidFill>
                <a:latin typeface="KaiTi"/>
                <a:ea typeface="KaiTi"/>
                <a:cs typeface="KaiTi"/>
              </a:rPr>
              <a:t>情绪低落到了极点。</a:t>
            </a:r>
            <a:endParaRPr lang="KaiTi" altLang="KaiTi" sz="1000" dirty="0"/>
          </a:p>
          <a:p>
            <a:pPr algn="l" rtl="0" eaLnBrk="0">
              <a:lnSpc>
                <a:spcPct val="116000"/>
              </a:lnSpc>
              <a:tabLst/>
            </a:pPr>
            <a:endParaRPr lang="Arial" altLang="Arial" sz="300" dirty="0"/>
          </a:p>
          <a:p>
            <a:pPr marL="287093" algn="l" rtl="0" eaLnBrk="0">
              <a:lnSpc>
                <a:spcPct val="99000"/>
              </a:lnSpc>
              <a:spcBef>
                <a:spcPts val="3"/>
              </a:spcBef>
              <a:tabLst/>
            </a:pPr>
            <a:r>
              <a:rPr sz="1000" spc="20" dirty="0">
                <a:solidFill>
                  <a:srgbClr val="231F20">
                    <a:alpha val="100000"/>
                  </a:srgbClr>
                </a:solidFill>
                <a:latin typeface="KaiTi"/>
                <a:ea typeface="KaiTi"/>
                <a:cs typeface="KaiTi"/>
              </a:rPr>
              <a:t>请问，应该怎么对赵阿</a:t>
            </a:r>
            <a:r>
              <a:rPr sz="1000" spc="10" dirty="0">
                <a:solidFill>
                  <a:srgbClr val="231F20">
                    <a:alpha val="100000"/>
                  </a:srgbClr>
                </a:solidFill>
                <a:latin typeface="KaiTi"/>
                <a:ea typeface="KaiTi"/>
                <a:cs typeface="KaiTi"/>
              </a:rPr>
              <a:t>姨</a:t>
            </a:r>
            <a:r>
              <a:rPr sz="1000" spc="0" dirty="0">
                <a:solidFill>
                  <a:srgbClr val="231F20">
                    <a:alpha val="100000"/>
                  </a:srgbClr>
                </a:solidFill>
                <a:latin typeface="KaiTi"/>
                <a:ea typeface="KaiTi"/>
                <a:cs typeface="KaiTi"/>
              </a:rPr>
              <a:t>进行帮助？</a:t>
            </a:r>
            <a:endParaRPr lang="KaiTi" altLang="KaiTi" sz="1000" dirty="0"/>
          </a:p>
        </p:txBody>
      </p:sp>
      <p:sp>
        <p:nvSpPr>
          <p:cNvPr id="193" name="textbox 193"/>
          <p:cNvSpPr/>
          <p:nvPr/>
        </p:nvSpPr>
        <p:spPr>
          <a:xfrm>
            <a:off x="158202" y="6598883"/>
            <a:ext cx="5522595" cy="876935"/>
          </a:xfrm>
          <a:prstGeom prst="rect">
            <a:avLst/>
          </a:prstGeom>
        </p:spPr>
        <p:txBody>
          <a:bodyPr vert="horz" wrap="square" lIns="0" tIns="0" rIns="0" bIns="0"/>
          <a:lstStyle/>
          <a:p>
            <a:pPr algn="l" rtl="0" eaLnBrk="0">
              <a:lnSpc>
                <a:spcPct val="86894"/>
              </a:lnSpc>
              <a:tabLst/>
            </a:pPr>
            <a:endParaRPr lang="Arial" altLang="Arial" sz="100" dirty="0"/>
          </a:p>
          <a:p>
            <a:pPr marL="12700" algn="l" rtl="0" eaLnBrk="0">
              <a:lnSpc>
                <a:spcPct val="95000"/>
              </a:lnSpc>
              <a:tabLst/>
            </a:pPr>
            <a:r>
              <a:rPr sz="1000" spc="40" dirty="0">
                <a:solidFill>
                  <a:srgbClr val="231F20">
                    <a:alpha val="100000"/>
                  </a:srgbClr>
                </a:solidFill>
                <a:latin typeface="Microsoft YaHei"/>
                <a:ea typeface="Microsoft YaHei"/>
                <a:cs typeface="Microsoft YaHei"/>
              </a:rPr>
              <a:t>因此，除了学习理论知识，更重要的是在实践中不断</a:t>
            </a:r>
            <a:r>
              <a:rPr sz="1000" spc="10" dirty="0">
                <a:solidFill>
                  <a:srgbClr val="231F20">
                    <a:alpha val="100000"/>
                  </a:srgbClr>
                </a:solidFill>
                <a:latin typeface="Microsoft YaHei"/>
                <a:ea typeface="Microsoft YaHei"/>
                <a:cs typeface="Microsoft YaHei"/>
              </a:rPr>
              <a:t>练</a:t>
            </a:r>
            <a:r>
              <a:rPr sz="1000" spc="0" dirty="0">
                <a:solidFill>
                  <a:srgbClr val="231F20">
                    <a:alpha val="100000"/>
                  </a:srgbClr>
                </a:solidFill>
                <a:latin typeface="Microsoft YaHei"/>
                <a:ea typeface="Microsoft YaHei"/>
                <a:cs typeface="Microsoft YaHei"/>
              </a:rPr>
              <a:t>习。</a:t>
            </a:r>
            <a:endParaRPr lang="Microsoft YaHei" altLang="Microsoft YaHei" sz="1000" dirty="0"/>
          </a:p>
          <a:p>
            <a:pPr marL="262489" algn="l" rtl="0" eaLnBrk="0">
              <a:lnSpc>
                <a:spcPts val="1349"/>
              </a:lnSpc>
              <a:spcBef>
                <a:spcPts val="367"/>
              </a:spcBef>
              <a:tabLst/>
            </a:pPr>
            <a:r>
              <a:rPr sz="1000" spc="40" dirty="0">
                <a:solidFill>
                  <a:srgbClr val="231F20">
                    <a:alpha val="100000"/>
                  </a:srgbClr>
                </a:solidFill>
                <a:latin typeface="Microsoft YaHei"/>
                <a:ea typeface="Microsoft YaHei"/>
                <a:cs typeface="Microsoft YaHei"/>
              </a:rPr>
              <a:t>针对以上案例，你需要完成的任</a:t>
            </a:r>
            <a:r>
              <a:rPr sz="1000" spc="20" dirty="0">
                <a:solidFill>
                  <a:srgbClr val="231F20">
                    <a:alpha val="100000"/>
                  </a:srgbClr>
                </a:solidFill>
                <a:latin typeface="Microsoft YaHei"/>
                <a:ea typeface="Microsoft YaHei"/>
                <a:cs typeface="Microsoft YaHei"/>
              </a:rPr>
              <a:t>务</a:t>
            </a:r>
            <a:r>
              <a:rPr sz="1000" spc="0" dirty="0">
                <a:solidFill>
                  <a:srgbClr val="231F20">
                    <a:alpha val="100000"/>
                  </a:srgbClr>
                </a:solidFill>
                <a:latin typeface="Microsoft YaHei"/>
                <a:ea typeface="Microsoft YaHei"/>
                <a:cs typeface="Microsoft YaHei"/>
              </a:rPr>
              <a:t>是：</a:t>
            </a:r>
            <a:endParaRPr lang="Microsoft YaHei" altLang="Microsoft YaHei" sz="1000" dirty="0"/>
          </a:p>
          <a:p>
            <a:pPr marL="263551" indent="-1523" algn="l" rtl="0" eaLnBrk="0">
              <a:lnSpc>
                <a:spcPct val="151000"/>
              </a:lnSpc>
              <a:spcBef>
                <a:spcPts val="220"/>
              </a:spcBef>
              <a:tabLst/>
            </a:pPr>
            <a:r>
              <a:rPr sz="1000" spc="30" dirty="0">
                <a:solidFill>
                  <a:srgbClr val="231F20">
                    <a:alpha val="100000"/>
                  </a:srgbClr>
                </a:solidFill>
                <a:latin typeface="Microsoft YaHei"/>
                <a:ea typeface="Microsoft YaHei"/>
                <a:cs typeface="Microsoft YaHei"/>
              </a:rPr>
              <a:t>子任务一：</a:t>
            </a:r>
            <a:r>
              <a:rPr sz="1000" spc="30" dirty="0">
                <a:solidFill>
                  <a:srgbClr val="231F20">
                    <a:alpha val="100000"/>
                  </a:srgbClr>
                </a:solidFill>
                <a:latin typeface="Microsoft YaHei"/>
                <a:ea typeface="Microsoft YaHei"/>
                <a:cs typeface="Microsoft YaHei"/>
              </a:rPr>
              <a:t>   </a:t>
            </a:r>
            <a:r>
              <a:rPr sz="1000" spc="30" dirty="0">
                <a:solidFill>
                  <a:srgbClr val="231F20">
                    <a:alpha val="100000"/>
                  </a:srgbClr>
                </a:solidFill>
                <a:latin typeface="Microsoft YaHei"/>
                <a:ea typeface="Microsoft YaHei"/>
                <a:cs typeface="Microsoft YaHei"/>
              </a:rPr>
              <a:t>掌握常用的老年心理咨询技术，</a:t>
            </a:r>
            <a:r>
              <a:rPr sz="1000" spc="30" dirty="0">
                <a:solidFill>
                  <a:srgbClr val="231F20">
                    <a:alpha val="100000"/>
                  </a:srgbClr>
                </a:solidFill>
                <a:latin typeface="Microsoft YaHei"/>
                <a:ea typeface="Microsoft YaHei"/>
                <a:cs typeface="Microsoft YaHei"/>
              </a:rPr>
              <a:t>   </a:t>
            </a:r>
            <a:r>
              <a:rPr sz="1000" spc="30" dirty="0">
                <a:solidFill>
                  <a:srgbClr val="231F20">
                    <a:alpha val="100000"/>
                  </a:srgbClr>
                </a:solidFill>
                <a:latin typeface="Microsoft YaHei"/>
                <a:ea typeface="Microsoft YaHei"/>
                <a:cs typeface="Microsoft YaHei"/>
              </a:rPr>
              <a:t>如倾听、提问、鼓励和重复、面质、</a:t>
            </a:r>
            <a:r>
              <a:rPr sz="1000" spc="10" dirty="0">
                <a:solidFill>
                  <a:srgbClr val="231F20">
                    <a:alpha val="100000"/>
                  </a:srgbClr>
                </a:solidFill>
                <a:latin typeface="Microsoft YaHei"/>
                <a:ea typeface="Microsoft YaHei"/>
                <a:cs typeface="Microsoft YaHei"/>
              </a:rPr>
              <a:t>解</a:t>
            </a:r>
            <a:r>
              <a:rPr sz="1000" spc="0" dirty="0">
                <a:solidFill>
                  <a:srgbClr val="231F20">
                    <a:alpha val="100000"/>
                  </a:srgbClr>
                </a:solidFill>
                <a:latin typeface="Microsoft YaHei"/>
                <a:ea typeface="Microsoft YaHei"/>
                <a:cs typeface="Microsoft YaHei"/>
              </a:rPr>
              <a:t> </a:t>
            </a:r>
            <a:r>
              <a:rPr sz="1000" spc="0" dirty="0">
                <a:solidFill>
                  <a:srgbClr val="231F20">
                    <a:alpha val="100000"/>
                  </a:srgbClr>
                </a:solidFill>
                <a:latin typeface="Microsoft YaHei"/>
                <a:ea typeface="Microsoft YaHei"/>
                <a:cs typeface="Microsoft YaHei"/>
              </a:rPr>
              <a:t>释等</a:t>
            </a:r>
            <a:r>
              <a:rPr sz="1000" spc="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子任务二：掌握常用的老年心理治疗技术，如放松训练、系统脱敏疗法、行为塑造疗</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法</a:t>
            </a:r>
            <a:r>
              <a:rPr sz="1000" spc="30" dirty="0">
                <a:solidFill>
                  <a:srgbClr val="231F20">
                    <a:alpha val="100000"/>
                  </a:srgbClr>
                </a:solidFill>
                <a:latin typeface="Microsoft YaHei"/>
                <a:ea typeface="Microsoft YaHei"/>
                <a:cs typeface="Microsoft YaHei"/>
              </a:rPr>
              <a:t>等</a:t>
            </a:r>
            <a:endParaRPr lang="Microsoft YaHei" altLang="Microsoft YaHei" sz="1000" dirty="0"/>
          </a:p>
        </p:txBody>
      </p:sp>
      <p:sp>
        <p:nvSpPr>
          <p:cNvPr id="194" name="textbox 194"/>
          <p:cNvSpPr/>
          <p:nvPr/>
        </p:nvSpPr>
        <p:spPr>
          <a:xfrm>
            <a:off x="1331988" y="7854661"/>
            <a:ext cx="2860039" cy="220979"/>
          </a:xfrm>
          <a:prstGeom prst="rect">
            <a:avLst/>
          </a:prstGeom>
        </p:spPr>
        <p:txBody>
          <a:bodyPr vert="horz" wrap="square" lIns="0" tIns="0" rIns="0" bIns="0"/>
          <a:lstStyle/>
          <a:p>
            <a:pPr algn="l" rtl="0" eaLnBrk="0">
              <a:lnSpc>
                <a:spcPct val="89784"/>
              </a:lnSpc>
              <a:tabLst/>
            </a:pPr>
            <a:endParaRPr lang="Arial" altLang="Arial" sz="100" dirty="0"/>
          </a:p>
          <a:p>
            <a:pPr marL="12700" algn="l" rtl="0" eaLnBrk="0">
              <a:lnSpc>
                <a:spcPct val="91000"/>
              </a:lnSpc>
              <a:tabLst/>
            </a:pPr>
            <a:r>
              <a:rPr sz="1400" spc="10" dirty="0">
                <a:solidFill>
                  <a:srgbClr val="231F20">
                    <a:alpha val="100000"/>
                  </a:srgbClr>
                </a:solidFill>
                <a:latin typeface="Microsoft YaHei"/>
                <a:ea typeface="Microsoft YaHei"/>
                <a:cs typeface="Microsoft YaHei"/>
              </a:rPr>
              <a:t>子任务一</a:t>
            </a:r>
            <a:r>
              <a:rPr sz="1400" spc="10" dirty="0">
                <a:solidFill>
                  <a:srgbClr val="231F20">
                    <a:alpha val="100000"/>
                  </a:srgbClr>
                </a:solidFill>
                <a:latin typeface="Microsoft YaHei"/>
                <a:ea typeface="Microsoft YaHei"/>
                <a:cs typeface="Microsoft YaHei"/>
              </a:rPr>
              <a:t>   </a:t>
            </a:r>
            <a:r>
              <a:rPr sz="1400" spc="0" dirty="0">
                <a:solidFill>
                  <a:srgbClr val="231F20">
                    <a:alpha val="100000"/>
                  </a:srgbClr>
                </a:solidFill>
                <a:latin typeface="Microsoft YaHei"/>
                <a:ea typeface="Microsoft YaHei"/>
                <a:cs typeface="Microsoft YaHei"/>
              </a:rPr>
              <a:t>常用的老年心理咨询技术</a:t>
            </a:r>
            <a:endParaRPr lang="Microsoft YaHei" altLang="Microsoft YaHei" sz="1400" dirty="0"/>
          </a:p>
        </p:txBody>
      </p:sp>
      <p:pic>
        <p:nvPicPr>
          <p:cNvPr id="195" name="picture 195"/>
          <p:cNvPicPr>
            <a:picLocks noChangeAspect="1"/>
          </p:cNvPicPr>
          <p:nvPr/>
        </p:nvPicPr>
        <p:blipFill>
          <a:blip r:embed="rId2"/>
          <a:stretch>
            <a:fillRect/>
          </a:stretch>
        </p:blipFill>
        <p:spPr>
          <a:xfrm rot="21600000">
            <a:off x="409460" y="8468562"/>
            <a:ext cx="1091196" cy="187121"/>
          </a:xfrm>
          <a:prstGeom prst="rect">
            <a:avLst/>
          </a:prstGeom>
        </p:spPr>
      </p:pic>
      <p:pic>
        <p:nvPicPr>
          <p:cNvPr id="196" name="picture 196"/>
          <p:cNvPicPr>
            <a:picLocks noChangeAspect="1"/>
          </p:cNvPicPr>
          <p:nvPr/>
        </p:nvPicPr>
        <p:blipFill>
          <a:blip r:embed="rId3"/>
          <a:stretch>
            <a:fillRect/>
          </a:stretch>
        </p:blipFill>
        <p:spPr>
          <a:xfrm rot="21600000">
            <a:off x="687323" y="3755135"/>
            <a:ext cx="826008" cy="194564"/>
          </a:xfrm>
          <a:prstGeom prst="rect">
            <a:avLst/>
          </a:prstGeom>
        </p:spPr>
      </p:pic>
      <p:pic>
        <p:nvPicPr>
          <p:cNvPr id="197" name="picture 197"/>
          <p:cNvPicPr>
            <a:picLocks noChangeAspect="1"/>
          </p:cNvPicPr>
          <p:nvPr/>
        </p:nvPicPr>
        <p:blipFill>
          <a:blip r:embed="rId4"/>
          <a:stretch>
            <a:fillRect/>
          </a:stretch>
        </p:blipFill>
        <p:spPr>
          <a:xfrm rot="21600000">
            <a:off x="349884" y="5713094"/>
            <a:ext cx="4680584" cy="27622"/>
          </a:xfrm>
          <a:prstGeom prst="rect">
            <a:avLst/>
          </a:prstGeom>
        </p:spPr>
      </p:pic>
      <p:pic>
        <p:nvPicPr>
          <p:cNvPr id="198" name="picture 198"/>
          <p:cNvPicPr>
            <a:picLocks noChangeAspect="1"/>
          </p:cNvPicPr>
          <p:nvPr/>
        </p:nvPicPr>
        <p:blipFill>
          <a:blip r:embed="rId5"/>
          <a:stretch>
            <a:fillRect/>
          </a:stretch>
        </p:blipFill>
        <p:spPr>
          <a:xfrm rot="21600000">
            <a:off x="1169669" y="5602604"/>
            <a:ext cx="4680584" cy="26670"/>
          </a:xfrm>
          <a:prstGeom prst="rect">
            <a:avLst/>
          </a:prstGeom>
        </p:spPr>
      </p:pic>
      <p:pic>
        <p:nvPicPr>
          <p:cNvPr id="199" name="picture 199"/>
          <p:cNvPicPr>
            <a:picLocks noChangeAspect="1"/>
          </p:cNvPicPr>
          <p:nvPr/>
        </p:nvPicPr>
        <p:blipFill>
          <a:blip r:embed="rId6"/>
          <a:stretch>
            <a:fillRect/>
          </a:stretch>
        </p:blipFill>
        <p:spPr>
          <a:xfrm rot="21600000">
            <a:off x="4721352" y="3477767"/>
            <a:ext cx="507491" cy="97535"/>
          </a:xfrm>
          <a:prstGeom prst="rect">
            <a:avLst/>
          </a:prstGeom>
        </p:spPr>
      </p:pic>
      <p:sp>
        <p:nvSpPr>
          <p:cNvPr id="200" name="textbox 200"/>
          <p:cNvSpPr/>
          <p:nvPr/>
        </p:nvSpPr>
        <p:spPr>
          <a:xfrm>
            <a:off x="818881" y="9041149"/>
            <a:ext cx="167004" cy="153035"/>
          </a:xfrm>
          <a:prstGeom prst="rect">
            <a:avLst/>
          </a:prstGeom>
        </p:spPr>
        <p:txBody>
          <a:bodyPr vert="horz" wrap="square" lIns="0" tIns="0" rIns="0" bIns="0"/>
          <a:lstStyle/>
          <a:p>
            <a:pPr algn="l" rtl="0" eaLnBrk="0">
              <a:lnSpc>
                <a:spcPct val="78980"/>
              </a:lnSpc>
              <a:tabLst/>
            </a:pPr>
            <a:endParaRPr lang="Arial" altLang="Arial" sz="100" dirty="0"/>
          </a:p>
          <a:p>
            <a:pPr marL="12700" algn="l" rtl="0" eaLnBrk="0">
              <a:lnSpc>
                <a:spcPct val="84000"/>
              </a:lnSpc>
              <a:tabLst/>
            </a:pPr>
            <a:r>
              <a:rPr sz="1000" b="1" spc="0" dirty="0">
                <a:solidFill>
                  <a:srgbClr val="231F20">
                    <a:alpha val="100000"/>
                  </a:srgbClr>
                </a:solidFill>
                <a:latin typeface="Arial"/>
                <a:ea typeface="Arial"/>
                <a:cs typeface="Arial"/>
              </a:rPr>
              <a:t>68</a:t>
            </a:r>
            <a:endParaRPr lang="Arial" altLang="Arial" sz="1000" dirty="0"/>
          </a:p>
        </p:txBody>
      </p:sp>
      <p:pic>
        <p:nvPicPr>
          <p:cNvPr id="201" name="picture 201"/>
          <p:cNvPicPr>
            <a:picLocks noChangeAspect="1"/>
          </p:cNvPicPr>
          <p:nvPr/>
        </p:nvPicPr>
        <p:blipFill>
          <a:blip r:embed="rId7"/>
          <a:stretch>
            <a:fillRect/>
          </a:stretch>
        </p:blipFill>
        <p:spPr>
          <a:xfrm rot="21600000">
            <a:off x="4541520" y="3641090"/>
            <a:ext cx="70484" cy="7937"/>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 name="textbox 202"/>
          <p:cNvSpPr/>
          <p:nvPr/>
        </p:nvSpPr>
        <p:spPr>
          <a:xfrm>
            <a:off x="200994" y="237263"/>
            <a:ext cx="3610609" cy="1922779"/>
          </a:xfrm>
          <a:prstGeom prst="rect">
            <a:avLst/>
          </a:prstGeom>
        </p:spPr>
        <p:txBody>
          <a:bodyPr vert="horz" wrap="square" lIns="0" tIns="0" rIns="0" bIns="0"/>
          <a:lstStyle/>
          <a:p>
            <a:pPr algn="l" rtl="0" eaLnBrk="0">
              <a:lnSpc>
                <a:spcPct val="83341"/>
              </a:lnSpc>
              <a:tabLst/>
            </a:pPr>
            <a:endParaRPr lang="Arial" altLang="Arial" sz="100" dirty="0"/>
          </a:p>
          <a:p>
            <a:pPr marL="233190" algn="l" rtl="0" eaLnBrk="0">
              <a:lnSpc>
                <a:spcPts val="1426"/>
              </a:lnSpc>
              <a:tabLst/>
            </a:pPr>
            <a:r>
              <a:rPr sz="1100" spc="-80" dirty="0">
                <a:solidFill>
                  <a:srgbClr val="B00D15">
                    <a:alpha val="100000"/>
                  </a:srgbClr>
                </a:solidFill>
                <a:latin typeface="Microsoft YaHei"/>
                <a:ea typeface="Microsoft YaHei"/>
                <a:cs typeface="Microsoft YaHei"/>
              </a:rPr>
              <a:t>(</a:t>
            </a:r>
            <a:r>
              <a:rPr sz="1100" spc="-80" dirty="0">
                <a:solidFill>
                  <a:srgbClr val="B00D15">
                    <a:alpha val="100000"/>
                  </a:srgbClr>
                </a:solidFill>
                <a:latin typeface="Microsoft YaHei"/>
                <a:ea typeface="Microsoft YaHei"/>
                <a:cs typeface="Microsoft YaHei"/>
              </a:rPr>
              <a:t> </a:t>
            </a:r>
            <a:r>
              <a:rPr sz="1100" spc="-80" dirty="0">
                <a:solidFill>
                  <a:srgbClr val="B00D15">
                    <a:alpha val="100000"/>
                  </a:srgbClr>
                </a:solidFill>
                <a:latin typeface="Microsoft YaHei"/>
                <a:ea typeface="Microsoft YaHei"/>
                <a:cs typeface="Microsoft YaHei"/>
              </a:rPr>
              <a:t>一</a:t>
            </a:r>
            <a:r>
              <a:rPr sz="1100" spc="-80" dirty="0">
                <a:solidFill>
                  <a:srgbClr val="B00D15">
                    <a:alpha val="100000"/>
                  </a:srgbClr>
                </a:solidFill>
                <a:latin typeface="Microsoft YaHei"/>
                <a:ea typeface="Microsoft YaHei"/>
                <a:cs typeface="Microsoft YaHei"/>
              </a:rPr>
              <a:t> </a:t>
            </a:r>
            <a:r>
              <a:rPr sz="1100" spc="-80" dirty="0">
                <a:solidFill>
                  <a:srgbClr val="B00D15">
                    <a:alpha val="100000"/>
                  </a:srgbClr>
                </a:solidFill>
                <a:latin typeface="Microsoft YaHei"/>
                <a:ea typeface="Microsoft YaHei"/>
                <a:cs typeface="Microsoft YaHei"/>
              </a:rPr>
              <a:t>)</a:t>
            </a:r>
            <a:r>
              <a:rPr sz="1100" spc="-80" dirty="0">
                <a:solidFill>
                  <a:srgbClr val="B00D15">
                    <a:alpha val="100000"/>
                  </a:srgbClr>
                </a:solidFill>
                <a:latin typeface="Microsoft YaHei"/>
                <a:ea typeface="Microsoft YaHei"/>
                <a:cs typeface="Microsoft YaHei"/>
              </a:rPr>
              <a:t> </a:t>
            </a:r>
            <a:r>
              <a:rPr sz="1100" spc="-80" dirty="0">
                <a:solidFill>
                  <a:srgbClr val="B00D15">
                    <a:alpha val="100000"/>
                  </a:srgbClr>
                </a:solidFill>
                <a:latin typeface="Microsoft YaHei"/>
                <a:ea typeface="Microsoft YaHei"/>
                <a:cs typeface="Microsoft YaHei"/>
              </a:rPr>
              <a:t>倾</a:t>
            </a:r>
            <a:r>
              <a:rPr sz="1100" spc="-80" dirty="0">
                <a:solidFill>
                  <a:srgbClr val="B00D15">
                    <a:alpha val="100000"/>
                  </a:srgbClr>
                </a:solidFill>
                <a:latin typeface="Microsoft YaHei"/>
                <a:ea typeface="Microsoft YaHei"/>
                <a:cs typeface="Microsoft YaHei"/>
              </a:rPr>
              <a:t> </a:t>
            </a:r>
            <a:r>
              <a:rPr sz="1100" spc="-50" dirty="0">
                <a:solidFill>
                  <a:srgbClr val="B00D15">
                    <a:alpha val="100000"/>
                  </a:srgbClr>
                </a:solidFill>
                <a:latin typeface="Microsoft YaHei"/>
                <a:ea typeface="Microsoft YaHei"/>
                <a:cs typeface="Microsoft YaHei"/>
              </a:rPr>
              <a:t>听</a:t>
            </a:r>
            <a:endParaRPr lang="Microsoft YaHei" altLang="Microsoft YaHei" sz="1100" dirty="0"/>
          </a:p>
          <a:p>
            <a:pPr marL="12700" algn="l" rtl="0" eaLnBrk="0">
              <a:lnSpc>
                <a:spcPct val="95000"/>
              </a:lnSpc>
              <a:spcBef>
                <a:spcPts val="816"/>
              </a:spcBef>
              <a:tabLst/>
            </a:pPr>
            <a:r>
              <a:rPr sz="1000" spc="30" dirty="0">
                <a:solidFill>
                  <a:srgbClr val="231F20">
                    <a:alpha val="100000"/>
                  </a:srgbClr>
                </a:solidFill>
                <a:latin typeface="Microsoft YaHei"/>
                <a:ea typeface="Microsoft YaHei"/>
                <a:cs typeface="Microsoft YaHei"/>
              </a:rPr>
              <a:t>倾听是心理咨询的第一步，是建立良好咨询关系的基本</a:t>
            </a:r>
            <a:r>
              <a:rPr sz="1000" spc="0" dirty="0">
                <a:solidFill>
                  <a:srgbClr val="231F20">
                    <a:alpha val="100000"/>
                  </a:srgbClr>
                </a:solidFill>
                <a:latin typeface="Microsoft YaHei"/>
                <a:ea typeface="Microsoft YaHei"/>
                <a:cs typeface="Microsoft YaHei"/>
              </a:rPr>
              <a:t>要求。</a:t>
            </a:r>
            <a:endParaRPr lang="Microsoft YaHei" altLang="Microsoft YaHei" sz="1000" dirty="0"/>
          </a:p>
          <a:p>
            <a:pPr marL="91471" algn="l" rtl="0" eaLnBrk="0">
              <a:lnSpc>
                <a:spcPts val="1426"/>
              </a:lnSpc>
              <a:spcBef>
                <a:spcPts val="614"/>
              </a:spcBef>
              <a:tabLst/>
            </a:pPr>
            <a:r>
              <a:rPr sz="1100" spc="-30" dirty="0">
                <a:solidFill>
                  <a:srgbClr val="B00D15">
                    <a:alpha val="100000"/>
                  </a:srgbClr>
                </a:solidFill>
                <a:latin typeface="Microsoft YaHei"/>
                <a:ea typeface="Microsoft YaHei"/>
                <a:cs typeface="Microsoft YaHei"/>
              </a:rPr>
              <a:t>(</a:t>
            </a:r>
            <a:r>
              <a:rPr sz="1100" spc="-30" dirty="0">
                <a:solidFill>
                  <a:srgbClr val="B00D15">
                    <a:alpha val="100000"/>
                  </a:srgbClr>
                </a:solidFill>
                <a:latin typeface="Microsoft YaHei"/>
                <a:ea typeface="Microsoft YaHei"/>
                <a:cs typeface="Microsoft YaHei"/>
              </a:rPr>
              <a:t> </a:t>
            </a:r>
            <a:r>
              <a:rPr sz="1100" spc="-30" dirty="0">
                <a:solidFill>
                  <a:srgbClr val="B00D15">
                    <a:alpha val="100000"/>
                  </a:srgbClr>
                </a:solidFill>
                <a:latin typeface="Microsoft YaHei"/>
                <a:ea typeface="Microsoft YaHei"/>
                <a:cs typeface="Microsoft YaHei"/>
              </a:rPr>
              <a:t>二</a:t>
            </a:r>
            <a:r>
              <a:rPr sz="1100" spc="-30" dirty="0">
                <a:solidFill>
                  <a:srgbClr val="B00D15">
                    <a:alpha val="100000"/>
                  </a:srgbClr>
                </a:solidFill>
                <a:latin typeface="Microsoft YaHei"/>
                <a:ea typeface="Microsoft YaHei"/>
                <a:cs typeface="Microsoft YaHei"/>
              </a:rPr>
              <a:t> </a:t>
            </a:r>
            <a:r>
              <a:rPr sz="1100" spc="-30" dirty="0">
                <a:solidFill>
                  <a:srgbClr val="B00D15">
                    <a:alpha val="100000"/>
                  </a:srgbClr>
                </a:solidFill>
                <a:latin typeface="Microsoft YaHei"/>
                <a:ea typeface="Microsoft YaHei"/>
                <a:cs typeface="Microsoft YaHei"/>
              </a:rPr>
              <a:t>)</a:t>
            </a:r>
            <a:r>
              <a:rPr sz="1100" spc="-10" dirty="0">
                <a:solidFill>
                  <a:srgbClr val="B00D15">
                    <a:alpha val="100000"/>
                  </a:srgbClr>
                </a:solidFill>
                <a:latin typeface="Microsoft YaHei"/>
                <a:ea typeface="Microsoft YaHei"/>
                <a:cs typeface="Microsoft YaHei"/>
              </a:rPr>
              <a:t>提</a:t>
            </a:r>
            <a:r>
              <a:rPr sz="1100" spc="0" dirty="0">
                <a:solidFill>
                  <a:srgbClr val="B00D15">
                    <a:alpha val="100000"/>
                  </a:srgbClr>
                </a:solidFill>
                <a:latin typeface="Microsoft YaHei"/>
                <a:ea typeface="Microsoft YaHei"/>
                <a:cs typeface="Microsoft YaHei"/>
              </a:rPr>
              <a:t>问</a:t>
            </a:r>
            <a:endParaRPr lang="Microsoft YaHei" altLang="Microsoft YaHei" sz="1100" dirty="0"/>
          </a:p>
          <a:p>
            <a:pPr marL="78099" algn="l" rtl="0" eaLnBrk="0">
              <a:lnSpc>
                <a:spcPct val="95000"/>
              </a:lnSpc>
              <a:spcBef>
                <a:spcPts val="1247"/>
              </a:spcBef>
              <a:tabLst/>
            </a:pPr>
            <a:r>
              <a:rPr sz="1000" spc="40" dirty="0">
                <a:solidFill>
                  <a:srgbClr val="231F20">
                    <a:alpha val="100000"/>
                  </a:srgbClr>
                </a:solidFill>
                <a:latin typeface="Microsoft YaHei"/>
                <a:ea typeface="Microsoft YaHei"/>
                <a:cs typeface="Microsoft YaHei"/>
              </a:rPr>
              <a:t>提问可以分为开放式提问和封闭式提问</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algn="l" rtl="0" eaLnBrk="0">
              <a:lnSpc>
                <a:spcPct val="102000"/>
              </a:lnSpc>
              <a:tabLst/>
            </a:pPr>
            <a:endParaRPr lang="Arial" altLang="Arial" sz="1000" dirty="0"/>
          </a:p>
          <a:p>
            <a:pPr marL="91471" algn="l" rtl="0" eaLnBrk="0">
              <a:lnSpc>
                <a:spcPts val="1426"/>
              </a:lnSpc>
              <a:spcBef>
                <a:spcPts val="338"/>
              </a:spcBef>
              <a:tabLst/>
            </a:pPr>
            <a:r>
              <a:rPr sz="1100" spc="40" dirty="0">
                <a:solidFill>
                  <a:srgbClr val="B00D15">
                    <a:alpha val="100000"/>
                  </a:srgbClr>
                </a:solidFill>
                <a:latin typeface="Microsoft YaHei"/>
                <a:ea typeface="Microsoft YaHei"/>
                <a:cs typeface="Microsoft YaHei"/>
              </a:rPr>
              <a:t>(</a:t>
            </a:r>
            <a:r>
              <a:rPr sz="1100" spc="40" dirty="0">
                <a:solidFill>
                  <a:srgbClr val="B00D15">
                    <a:alpha val="100000"/>
                  </a:srgbClr>
                </a:solidFill>
                <a:latin typeface="Microsoft YaHei"/>
                <a:ea typeface="Microsoft YaHei"/>
                <a:cs typeface="Microsoft YaHei"/>
              </a:rPr>
              <a:t> </a:t>
            </a:r>
            <a:r>
              <a:rPr sz="1100" spc="40" dirty="0">
                <a:solidFill>
                  <a:srgbClr val="B00D15">
                    <a:alpha val="100000"/>
                  </a:srgbClr>
                </a:solidFill>
                <a:latin typeface="Microsoft YaHei"/>
                <a:ea typeface="Microsoft YaHei"/>
                <a:cs typeface="Microsoft YaHei"/>
              </a:rPr>
              <a:t>三)鼓励和</a:t>
            </a:r>
            <a:r>
              <a:rPr sz="1100" spc="0" dirty="0">
                <a:solidFill>
                  <a:srgbClr val="B00D15">
                    <a:alpha val="100000"/>
                  </a:srgbClr>
                </a:solidFill>
                <a:latin typeface="Microsoft YaHei"/>
                <a:ea typeface="Microsoft YaHei"/>
                <a:cs typeface="Microsoft YaHei"/>
              </a:rPr>
              <a:t>重复</a:t>
            </a:r>
            <a:endParaRPr lang="Microsoft YaHei" altLang="Microsoft YaHei" sz="1100" dirty="0"/>
          </a:p>
          <a:p>
            <a:pPr marL="150907" algn="l" rtl="0" eaLnBrk="0">
              <a:lnSpc>
                <a:spcPts val="1426"/>
              </a:lnSpc>
              <a:spcBef>
                <a:spcPts val="685"/>
              </a:spcBef>
              <a:tabLst/>
            </a:pPr>
            <a:r>
              <a:rPr sz="1100" spc="90" dirty="0">
                <a:solidFill>
                  <a:srgbClr val="B00D15">
                    <a:alpha val="100000"/>
                  </a:srgbClr>
                </a:solidFill>
                <a:latin typeface="Microsoft YaHei"/>
                <a:ea typeface="Microsoft YaHei"/>
                <a:cs typeface="Microsoft YaHei"/>
              </a:rPr>
              <a:t>(四)内容反</a:t>
            </a:r>
            <a:r>
              <a:rPr sz="1100" spc="60" dirty="0">
                <a:solidFill>
                  <a:srgbClr val="B00D15">
                    <a:alpha val="100000"/>
                  </a:srgbClr>
                </a:solidFill>
                <a:latin typeface="Microsoft YaHei"/>
                <a:ea typeface="Microsoft YaHei"/>
                <a:cs typeface="Microsoft YaHei"/>
              </a:rPr>
              <a:t>应</a:t>
            </a:r>
            <a:endParaRPr lang="Microsoft YaHei" altLang="Microsoft YaHei" sz="1100" dirty="0"/>
          </a:p>
          <a:p>
            <a:pPr algn="l" rtl="0" eaLnBrk="0">
              <a:lnSpc>
                <a:spcPct val="100000"/>
              </a:lnSpc>
              <a:tabLst/>
            </a:pPr>
            <a:endParaRPr lang="Arial" altLang="Arial" sz="500" dirty="0"/>
          </a:p>
          <a:p>
            <a:pPr marL="163099" algn="l" rtl="0" eaLnBrk="0">
              <a:lnSpc>
                <a:spcPts val="1426"/>
              </a:lnSpc>
              <a:spcBef>
                <a:spcPts val="1"/>
              </a:spcBef>
              <a:tabLst/>
            </a:pPr>
            <a:r>
              <a:rPr sz="1100" spc="90" dirty="0">
                <a:solidFill>
                  <a:srgbClr val="B00D15">
                    <a:alpha val="100000"/>
                  </a:srgbClr>
                </a:solidFill>
                <a:latin typeface="Microsoft YaHei"/>
                <a:ea typeface="Microsoft YaHei"/>
                <a:cs typeface="Microsoft YaHei"/>
              </a:rPr>
              <a:t>(五)情感反</a:t>
            </a:r>
            <a:r>
              <a:rPr sz="1100" spc="60" dirty="0">
                <a:solidFill>
                  <a:srgbClr val="B00D15">
                    <a:alpha val="100000"/>
                  </a:srgbClr>
                </a:solidFill>
                <a:latin typeface="Microsoft YaHei"/>
                <a:ea typeface="Microsoft YaHei"/>
                <a:cs typeface="Microsoft YaHei"/>
              </a:rPr>
              <a:t>应</a:t>
            </a:r>
            <a:r>
              <a:rPr sz="1100" spc="0" dirty="0">
                <a:solidFill>
                  <a:srgbClr val="B00D15">
                    <a:alpha val="100000"/>
                  </a:srgbClr>
                </a:solidFill>
                <a:latin typeface="Microsoft YaHei"/>
                <a:ea typeface="Microsoft YaHei"/>
                <a:cs typeface="Microsoft YaHei"/>
              </a:rPr>
              <a:t>             </a:t>
            </a:r>
            <a:endParaRPr lang="Microsoft YaHei" altLang="Microsoft YaHei" sz="1100" dirty="0"/>
          </a:p>
        </p:txBody>
      </p:sp>
      <p:sp>
        <p:nvSpPr>
          <p:cNvPr id="203" name="textbox 203"/>
          <p:cNvSpPr/>
          <p:nvPr/>
        </p:nvSpPr>
        <p:spPr>
          <a:xfrm>
            <a:off x="-6415" y="5291292"/>
            <a:ext cx="6740525" cy="835025"/>
          </a:xfrm>
          <a:prstGeom prst="rect">
            <a:avLst/>
          </a:prstGeom>
        </p:spPr>
        <p:txBody>
          <a:bodyPr vert="horz" wrap="square" lIns="0" tIns="0" rIns="0" bIns="0"/>
          <a:lstStyle/>
          <a:p>
            <a:pPr algn="l" rtl="0" eaLnBrk="0">
              <a:lnSpc>
                <a:spcPct val="89784"/>
              </a:lnSpc>
              <a:tabLst/>
            </a:pPr>
            <a:endParaRPr lang="Arial" altLang="Arial" sz="100" dirty="0"/>
          </a:p>
          <a:p>
            <a:pPr marL="1207848" algn="l" rtl="0" eaLnBrk="0">
              <a:lnSpc>
                <a:spcPct val="91000"/>
              </a:lnSpc>
              <a:tabLst/>
            </a:pPr>
            <a:r>
              <a:rPr sz="1400" spc="10" dirty="0">
                <a:solidFill>
                  <a:srgbClr val="231F20">
                    <a:alpha val="100000"/>
                  </a:srgbClr>
                </a:solidFill>
                <a:latin typeface="Microsoft YaHei"/>
                <a:ea typeface="Microsoft YaHei"/>
                <a:cs typeface="Microsoft YaHei"/>
              </a:rPr>
              <a:t>子任务二</a:t>
            </a:r>
            <a:r>
              <a:rPr sz="1400" spc="10" dirty="0">
                <a:solidFill>
                  <a:srgbClr val="231F20">
                    <a:alpha val="100000"/>
                  </a:srgbClr>
                </a:solidFill>
                <a:latin typeface="Microsoft YaHei"/>
                <a:ea typeface="Microsoft YaHei"/>
                <a:cs typeface="Microsoft YaHei"/>
              </a:rPr>
              <a:t>   </a:t>
            </a:r>
            <a:r>
              <a:rPr sz="1400" spc="0" dirty="0">
                <a:solidFill>
                  <a:srgbClr val="231F20">
                    <a:alpha val="100000"/>
                  </a:srgbClr>
                </a:solidFill>
                <a:latin typeface="Microsoft YaHei"/>
                <a:ea typeface="Microsoft YaHei"/>
                <a:cs typeface="Microsoft YaHei"/>
              </a:rPr>
              <a:t>常用的老年心理治疗技术</a:t>
            </a:r>
            <a:endParaRPr lang="Microsoft YaHei" altLang="Microsoft YaHei" sz="1400" dirty="0"/>
          </a:p>
          <a:p>
            <a:pPr algn="l" rtl="0" eaLnBrk="0">
              <a:lnSpc>
                <a:spcPct val="141000"/>
              </a:lnSpc>
              <a:tabLst/>
            </a:pPr>
            <a:endParaRPr lang="Arial" altLang="Arial" sz="1000" dirty="0"/>
          </a:p>
          <a:p>
            <a:pPr marL="284382" algn="l" rtl="0" eaLnBrk="0">
              <a:lnSpc>
                <a:spcPct val="95000"/>
              </a:lnSpc>
              <a:spcBef>
                <a:spcPts val="308"/>
              </a:spcBef>
              <a:tabLst/>
            </a:pPr>
            <a:r>
              <a:rPr sz="1000" spc="50" dirty="0">
                <a:solidFill>
                  <a:srgbClr val="231F20">
                    <a:alpha val="100000"/>
                  </a:srgbClr>
                </a:solidFill>
                <a:latin typeface="Microsoft YaHei"/>
                <a:ea typeface="Microsoft YaHei"/>
                <a:cs typeface="Microsoft YaHei"/>
              </a:rPr>
              <a:t>心理学中的心理治疗技术，各个理论因为其基本观点的不同，各流派的治疗技术也不</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尽相同，我们挑选几个</a:t>
            </a:r>
            <a:r>
              <a:rPr sz="1000" spc="30" dirty="0">
                <a:solidFill>
                  <a:srgbClr val="231F20">
                    <a:alpha val="100000"/>
                  </a:srgbClr>
                </a:solidFill>
                <a:latin typeface="Microsoft YaHei"/>
                <a:ea typeface="Microsoft YaHei"/>
                <a:cs typeface="Microsoft YaHei"/>
              </a:rPr>
              <a:t>针</a:t>
            </a:r>
            <a:endParaRPr lang="Microsoft YaHei" altLang="Microsoft YaHei" sz="1000" dirty="0"/>
          </a:p>
          <a:p>
            <a:pPr algn="l" rtl="0" eaLnBrk="0">
              <a:lnSpc>
                <a:spcPct val="113000"/>
              </a:lnSpc>
              <a:tabLst/>
            </a:pPr>
            <a:endParaRPr lang="Arial" altLang="Arial" sz="400" dirty="0"/>
          </a:p>
          <a:p>
            <a:pPr marL="12700" algn="l" rtl="0" eaLnBrk="0">
              <a:lnSpc>
                <a:spcPct val="96000"/>
              </a:lnSpc>
              <a:spcBef>
                <a:spcPts val="2"/>
              </a:spcBef>
              <a:tabLst/>
            </a:pPr>
            <a:r>
              <a:rPr sz="1000" spc="50" dirty="0">
                <a:solidFill>
                  <a:srgbClr val="231F20">
                    <a:alpha val="100000"/>
                  </a:srgbClr>
                </a:solidFill>
                <a:latin typeface="Microsoft YaHei"/>
                <a:ea typeface="Microsoft YaHei"/>
                <a:cs typeface="Microsoft YaHei"/>
              </a:rPr>
              <a:t>对老年心理治疗较为常用的技术，介绍</a:t>
            </a:r>
            <a:r>
              <a:rPr sz="1000" spc="40" dirty="0">
                <a:solidFill>
                  <a:srgbClr val="231F20">
                    <a:alpha val="100000"/>
                  </a:srgbClr>
                </a:solidFill>
                <a:latin typeface="Microsoft YaHei"/>
                <a:ea typeface="Microsoft YaHei"/>
                <a:cs typeface="Microsoft YaHei"/>
              </a:rPr>
              <a:t>给</a:t>
            </a:r>
            <a:r>
              <a:rPr sz="1000" spc="0" dirty="0">
                <a:solidFill>
                  <a:srgbClr val="231F20">
                    <a:alpha val="100000"/>
                  </a:srgbClr>
                </a:solidFill>
                <a:latin typeface="Microsoft YaHei"/>
                <a:ea typeface="Microsoft YaHei"/>
                <a:cs typeface="Microsoft YaHei"/>
              </a:rPr>
              <a:t>大家。</a:t>
            </a:r>
            <a:r>
              <a:rPr sz="1000" spc="0" dirty="0">
                <a:solidFill>
                  <a:srgbClr val="231F20">
                    <a:alpha val="100000"/>
                  </a:srgbClr>
                </a:solidFill>
                <a:latin typeface="Microsoft YaHei"/>
                <a:ea typeface="Microsoft YaHei"/>
                <a:cs typeface="Microsoft YaHei"/>
              </a:rPr>
              <a:t>                                                          </a:t>
            </a:r>
            <a:endParaRPr lang="Microsoft YaHei" altLang="Microsoft YaHei" sz="1000" dirty="0"/>
          </a:p>
        </p:txBody>
      </p:sp>
      <p:sp>
        <p:nvSpPr>
          <p:cNvPr id="204" name="textbox 204"/>
          <p:cNvSpPr/>
          <p:nvPr/>
        </p:nvSpPr>
        <p:spPr>
          <a:xfrm>
            <a:off x="137516" y="7899936"/>
            <a:ext cx="6478904" cy="743584"/>
          </a:xfrm>
          <a:prstGeom prst="rect">
            <a:avLst/>
          </a:prstGeom>
        </p:spPr>
        <p:txBody>
          <a:bodyPr vert="horz" wrap="square" lIns="0" tIns="0" rIns="0" bIns="0"/>
          <a:lstStyle/>
          <a:p>
            <a:pPr algn="l" rtl="0" eaLnBrk="0">
              <a:lnSpc>
                <a:spcPct val="83341"/>
              </a:lnSpc>
              <a:tabLst/>
            </a:pPr>
            <a:endParaRPr lang="Arial" altLang="Arial" sz="100" dirty="0"/>
          </a:p>
          <a:p>
            <a:pPr marL="296667" algn="l" rtl="0" eaLnBrk="0">
              <a:lnSpc>
                <a:spcPts val="1426"/>
              </a:lnSpc>
              <a:tabLst/>
            </a:pPr>
            <a:r>
              <a:rPr sz="1100" spc="50" dirty="0">
                <a:solidFill>
                  <a:srgbClr val="B00D15">
                    <a:alpha val="100000"/>
                  </a:srgbClr>
                </a:solidFill>
                <a:latin typeface="Microsoft YaHei"/>
                <a:ea typeface="Microsoft YaHei"/>
                <a:cs typeface="Microsoft YaHei"/>
              </a:rPr>
              <a:t>(一)系统脱敏疗法的概念和</a:t>
            </a:r>
            <a:r>
              <a:rPr sz="1100" spc="20" dirty="0">
                <a:solidFill>
                  <a:srgbClr val="B00D15">
                    <a:alpha val="100000"/>
                  </a:srgbClr>
                </a:solidFill>
                <a:latin typeface="Microsoft YaHei"/>
                <a:ea typeface="Microsoft YaHei"/>
                <a:cs typeface="Microsoft YaHei"/>
              </a:rPr>
              <a:t>原</a:t>
            </a:r>
            <a:r>
              <a:rPr sz="1100" spc="0" dirty="0">
                <a:solidFill>
                  <a:srgbClr val="B00D15">
                    <a:alpha val="100000"/>
                  </a:srgbClr>
                </a:solidFill>
                <a:latin typeface="Microsoft YaHei"/>
                <a:ea typeface="Microsoft YaHei"/>
                <a:cs typeface="Microsoft YaHei"/>
              </a:rPr>
              <a:t>理</a:t>
            </a:r>
            <a:endParaRPr lang="Microsoft YaHei" altLang="Microsoft YaHei" sz="1100" dirty="0"/>
          </a:p>
          <a:p>
            <a:pPr algn="l" rtl="0" eaLnBrk="0">
              <a:lnSpc>
                <a:spcPct val="111000"/>
              </a:lnSpc>
              <a:tabLst/>
            </a:pPr>
            <a:endParaRPr lang="Arial" altLang="Arial" sz="700" dirty="0"/>
          </a:p>
          <a:p>
            <a:pPr marL="12700" indent="273258" algn="l" rtl="0" eaLnBrk="0">
              <a:lnSpc>
                <a:spcPct val="137000"/>
              </a:lnSpc>
              <a:spcBef>
                <a:spcPts val="5"/>
              </a:spcBef>
              <a:tabLst/>
            </a:pPr>
            <a:r>
              <a:rPr sz="1000" spc="50" dirty="0">
                <a:solidFill>
                  <a:srgbClr val="231F20">
                    <a:alpha val="100000"/>
                  </a:srgbClr>
                </a:solidFill>
                <a:latin typeface="Microsoft YaHei"/>
                <a:ea typeface="Microsoft YaHei"/>
                <a:cs typeface="Microsoft YaHei"/>
              </a:rPr>
              <a:t>系统脱敏疗法是</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Times New Roman"/>
                <a:ea typeface="Times New Roman"/>
                <a:cs typeface="Times New Roman"/>
              </a:rPr>
              <a:t>20</a:t>
            </a:r>
            <a:r>
              <a:rPr sz="1000" spc="50" dirty="0">
                <a:solidFill>
                  <a:srgbClr val="231F20">
                    <a:alpha val="100000"/>
                  </a:srgbClr>
                </a:solidFill>
                <a:latin typeface="Times New Roman"/>
                <a:ea typeface="Times New Roman"/>
                <a:cs typeface="Times New Roman"/>
              </a:rPr>
              <a:t> </a:t>
            </a:r>
            <a:r>
              <a:rPr sz="1000" spc="50" dirty="0">
                <a:solidFill>
                  <a:srgbClr val="231F20">
                    <a:alpha val="100000"/>
                  </a:srgbClr>
                </a:solidFill>
                <a:latin typeface="Microsoft YaHei"/>
                <a:ea typeface="Microsoft YaHei"/>
                <a:cs typeface="Microsoft YaHei"/>
              </a:rPr>
              <a:t>世纪</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Times New Roman"/>
                <a:ea typeface="Times New Roman"/>
                <a:cs typeface="Times New Roman"/>
              </a:rPr>
              <a:t>50</a:t>
            </a:r>
            <a:r>
              <a:rPr sz="1000" spc="50" dirty="0">
                <a:solidFill>
                  <a:srgbClr val="231F20">
                    <a:alpha val="100000"/>
                  </a:srgbClr>
                </a:solidFill>
                <a:latin typeface="Microsoft YaHei"/>
                <a:ea typeface="Microsoft YaHei"/>
                <a:cs typeface="Microsoft YaHei"/>
              </a:rPr>
              <a:t>年代由精神病学家沃尔普所创，是指当患者出现焦虑和恐</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惧刺激时，施加与</a:t>
            </a:r>
            <a:r>
              <a:rPr sz="1000" spc="20" dirty="0">
                <a:solidFill>
                  <a:srgbClr val="231F20">
                    <a:alpha val="100000"/>
                  </a:srgbClr>
                </a:solidFill>
                <a:latin typeface="Microsoft YaHei"/>
                <a:ea typeface="Microsoft YaHei"/>
                <a:cs typeface="Microsoft YaHei"/>
              </a:rPr>
              <a:t>焦</a:t>
            </a:r>
            <a:r>
              <a:rPr sz="1000" spc="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虑、恐惧相对立的刺激，从而使患者逐渐消除焦虑与恐惧，不再对有</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害的刺激敏感而产生病</a:t>
            </a:r>
            <a:r>
              <a:rPr sz="1000" spc="20" dirty="0">
                <a:solidFill>
                  <a:srgbClr val="231F20">
                    <a:alpha val="100000"/>
                  </a:srgbClr>
                </a:solidFill>
                <a:latin typeface="Microsoft YaHei"/>
                <a:ea typeface="Microsoft YaHei"/>
                <a:cs typeface="Microsoft YaHei"/>
              </a:rPr>
              <a:t>理</a:t>
            </a:r>
            <a:r>
              <a:rPr sz="1000" spc="0" dirty="0">
                <a:solidFill>
                  <a:srgbClr val="231F20">
                    <a:alpha val="100000"/>
                  </a:srgbClr>
                </a:solidFill>
                <a:latin typeface="Microsoft YaHei"/>
                <a:ea typeface="Microsoft YaHei"/>
                <a:cs typeface="Microsoft YaHei"/>
              </a:rPr>
              <a:t>性反应。</a:t>
            </a:r>
            <a:endParaRPr lang="Microsoft YaHei" altLang="Microsoft YaHei" sz="1000" dirty="0"/>
          </a:p>
        </p:txBody>
      </p:sp>
      <p:sp>
        <p:nvSpPr>
          <p:cNvPr id="205" name="textbox 205"/>
          <p:cNvSpPr/>
          <p:nvPr/>
        </p:nvSpPr>
        <p:spPr>
          <a:xfrm>
            <a:off x="278241" y="6723407"/>
            <a:ext cx="1697989" cy="607694"/>
          </a:xfrm>
          <a:prstGeom prst="rect">
            <a:avLst/>
          </a:prstGeom>
        </p:spPr>
        <p:txBody>
          <a:bodyPr vert="horz" wrap="square" lIns="0" tIns="0" rIns="0" bIns="0"/>
          <a:lstStyle/>
          <a:p>
            <a:pPr algn="l" rtl="0" eaLnBrk="0">
              <a:lnSpc>
                <a:spcPct val="83341"/>
              </a:lnSpc>
              <a:tabLst/>
            </a:pPr>
            <a:endParaRPr lang="Arial" altLang="Arial" sz="100" dirty="0"/>
          </a:p>
          <a:p>
            <a:pPr marL="12700" algn="l" rtl="0" eaLnBrk="0">
              <a:lnSpc>
                <a:spcPts val="1426"/>
              </a:lnSpc>
              <a:tabLst/>
            </a:pPr>
            <a:r>
              <a:rPr sz="1100" spc="60" dirty="0">
                <a:solidFill>
                  <a:srgbClr val="B00D15">
                    <a:alpha val="100000"/>
                  </a:srgbClr>
                </a:solidFill>
                <a:latin typeface="Microsoft YaHei"/>
                <a:ea typeface="Microsoft YaHei"/>
                <a:cs typeface="Microsoft YaHei"/>
              </a:rPr>
              <a:t>(一)</a:t>
            </a:r>
            <a:r>
              <a:rPr sz="1100" spc="60" dirty="0">
                <a:solidFill>
                  <a:srgbClr val="B00D15">
                    <a:alpha val="100000"/>
                  </a:srgbClr>
                </a:solidFill>
                <a:latin typeface="Microsoft YaHei"/>
                <a:ea typeface="Microsoft YaHei"/>
                <a:cs typeface="Microsoft YaHei"/>
              </a:rPr>
              <a:t>  </a:t>
            </a:r>
            <a:r>
              <a:rPr sz="1100" spc="60" dirty="0">
                <a:solidFill>
                  <a:srgbClr val="B00D15">
                    <a:alpha val="100000"/>
                  </a:srgbClr>
                </a:solidFill>
                <a:latin typeface="Microsoft YaHei"/>
                <a:ea typeface="Microsoft YaHei"/>
                <a:cs typeface="Microsoft YaHei"/>
              </a:rPr>
              <a:t>渐进式肌肉放松训</a:t>
            </a:r>
            <a:r>
              <a:rPr sz="1100" spc="0" dirty="0">
                <a:solidFill>
                  <a:srgbClr val="B00D15">
                    <a:alpha val="100000"/>
                  </a:srgbClr>
                </a:solidFill>
                <a:latin typeface="Microsoft YaHei"/>
                <a:ea typeface="Microsoft YaHei"/>
                <a:cs typeface="Microsoft YaHei"/>
              </a:rPr>
              <a:t>练</a:t>
            </a:r>
            <a:endParaRPr lang="Microsoft YaHei" altLang="Microsoft YaHei" sz="1100" dirty="0"/>
          </a:p>
          <a:p>
            <a:pPr algn="l" rtl="0" eaLnBrk="0">
              <a:lnSpc>
                <a:spcPct val="116000"/>
              </a:lnSpc>
              <a:tabLst/>
            </a:pPr>
            <a:endParaRPr lang="Arial" altLang="Arial" sz="1000" dirty="0"/>
          </a:p>
          <a:p>
            <a:pPr algn="l" rtl="0" eaLnBrk="0">
              <a:lnSpc>
                <a:spcPct val="140000"/>
              </a:lnSpc>
              <a:tabLst/>
            </a:pPr>
            <a:endParaRPr lang="Arial" altLang="Arial" sz="200" dirty="0"/>
          </a:p>
          <a:p>
            <a:pPr marL="85852" algn="l" rtl="0" eaLnBrk="0">
              <a:lnSpc>
                <a:spcPts val="1426"/>
              </a:lnSpc>
              <a:spcBef>
                <a:spcPts val="2"/>
              </a:spcBef>
              <a:tabLst/>
            </a:pPr>
            <a:r>
              <a:rPr sz="1100" spc="80" dirty="0">
                <a:solidFill>
                  <a:srgbClr val="B00D15">
                    <a:alpha val="100000"/>
                  </a:srgbClr>
                </a:solidFill>
                <a:latin typeface="Microsoft YaHei"/>
                <a:ea typeface="Microsoft YaHei"/>
                <a:cs typeface="Microsoft YaHei"/>
              </a:rPr>
              <a:t>(二)想象放松</a:t>
            </a:r>
            <a:r>
              <a:rPr sz="1100" spc="70" dirty="0">
                <a:solidFill>
                  <a:srgbClr val="B00D15">
                    <a:alpha val="100000"/>
                  </a:srgbClr>
                </a:solidFill>
                <a:latin typeface="Microsoft YaHei"/>
                <a:ea typeface="Microsoft YaHei"/>
                <a:cs typeface="Microsoft YaHei"/>
              </a:rPr>
              <a:t>训</a:t>
            </a:r>
            <a:r>
              <a:rPr sz="1100" spc="0" dirty="0">
                <a:solidFill>
                  <a:srgbClr val="B00D15">
                    <a:alpha val="100000"/>
                  </a:srgbClr>
                </a:solidFill>
                <a:latin typeface="Microsoft YaHei"/>
                <a:ea typeface="Microsoft YaHei"/>
                <a:cs typeface="Microsoft YaHei"/>
              </a:rPr>
              <a:t>练</a:t>
            </a:r>
            <a:endParaRPr lang="Microsoft YaHei" altLang="Microsoft YaHei" sz="1100" dirty="0"/>
          </a:p>
        </p:txBody>
      </p:sp>
      <p:sp>
        <p:nvSpPr>
          <p:cNvPr id="206" name="textbox 206"/>
          <p:cNvSpPr/>
          <p:nvPr/>
        </p:nvSpPr>
        <p:spPr>
          <a:xfrm>
            <a:off x="279765" y="4390164"/>
            <a:ext cx="1598930" cy="464184"/>
          </a:xfrm>
          <a:prstGeom prst="rect">
            <a:avLst/>
          </a:prstGeom>
        </p:spPr>
        <p:txBody>
          <a:bodyPr vert="horz" wrap="square" lIns="0" tIns="0" rIns="0" bIns="0"/>
          <a:lstStyle/>
          <a:p>
            <a:pPr algn="l" rtl="0" eaLnBrk="0">
              <a:lnSpc>
                <a:spcPct val="83341"/>
              </a:lnSpc>
              <a:tabLst/>
            </a:pPr>
            <a:endParaRPr lang="Arial" altLang="Arial" sz="100" dirty="0"/>
          </a:p>
          <a:p>
            <a:pPr marL="12700" algn="l" rtl="0" eaLnBrk="0">
              <a:lnSpc>
                <a:spcPts val="1426"/>
              </a:lnSpc>
              <a:tabLst/>
            </a:pPr>
            <a:r>
              <a:rPr sz="1100" spc="60" dirty="0">
                <a:solidFill>
                  <a:srgbClr val="B00D15">
                    <a:alpha val="100000"/>
                  </a:srgbClr>
                </a:solidFill>
                <a:latin typeface="Microsoft YaHei"/>
                <a:ea typeface="Microsoft YaHei"/>
                <a:cs typeface="Microsoft YaHei"/>
              </a:rPr>
              <a:t>(四)内容表达和情感</a:t>
            </a:r>
            <a:r>
              <a:rPr sz="1100" spc="50" dirty="0">
                <a:solidFill>
                  <a:srgbClr val="B00D15">
                    <a:alpha val="100000"/>
                  </a:srgbClr>
                </a:solidFill>
                <a:latin typeface="Microsoft YaHei"/>
                <a:ea typeface="Microsoft YaHei"/>
                <a:cs typeface="Microsoft YaHei"/>
              </a:rPr>
              <a:t>表</a:t>
            </a:r>
            <a:r>
              <a:rPr sz="1100" spc="0" dirty="0">
                <a:solidFill>
                  <a:srgbClr val="B00D15">
                    <a:alpha val="100000"/>
                  </a:srgbClr>
                </a:solidFill>
                <a:latin typeface="Microsoft YaHei"/>
                <a:ea typeface="Microsoft YaHei"/>
                <a:cs typeface="Microsoft YaHei"/>
              </a:rPr>
              <a:t>达</a:t>
            </a:r>
            <a:endParaRPr lang="Microsoft YaHei" altLang="Microsoft YaHei" sz="1100" dirty="0"/>
          </a:p>
          <a:p>
            <a:pPr algn="l" rtl="0" eaLnBrk="0">
              <a:lnSpc>
                <a:spcPct val="100000"/>
              </a:lnSpc>
              <a:tabLst/>
            </a:pPr>
            <a:endParaRPr lang="Arial" altLang="Arial" sz="500" dirty="0"/>
          </a:p>
          <a:p>
            <a:pPr marL="154419" algn="l" rtl="0" eaLnBrk="0">
              <a:lnSpc>
                <a:spcPts val="1426"/>
              </a:lnSpc>
              <a:spcBef>
                <a:spcPts val="1"/>
              </a:spcBef>
              <a:tabLst/>
            </a:pPr>
            <a:r>
              <a:rPr sz="1100" spc="90" dirty="0">
                <a:solidFill>
                  <a:srgbClr val="B00D15">
                    <a:alpha val="100000"/>
                  </a:srgbClr>
                </a:solidFill>
                <a:latin typeface="Microsoft YaHei"/>
                <a:ea typeface="Microsoft YaHei"/>
                <a:cs typeface="Microsoft YaHei"/>
              </a:rPr>
              <a:t>(五)自我暴</a:t>
            </a:r>
            <a:r>
              <a:rPr sz="1100" spc="50" dirty="0">
                <a:solidFill>
                  <a:srgbClr val="B00D15">
                    <a:alpha val="100000"/>
                  </a:srgbClr>
                </a:solidFill>
                <a:latin typeface="Microsoft YaHei"/>
                <a:ea typeface="Microsoft YaHei"/>
                <a:cs typeface="Microsoft YaHei"/>
              </a:rPr>
              <a:t>露</a:t>
            </a:r>
            <a:endParaRPr lang="Microsoft YaHei" altLang="Microsoft YaHei" sz="1100" dirty="0"/>
          </a:p>
        </p:txBody>
      </p:sp>
      <p:sp>
        <p:nvSpPr>
          <p:cNvPr id="207" name="textbox 207"/>
          <p:cNvSpPr/>
          <p:nvPr/>
        </p:nvSpPr>
        <p:spPr>
          <a:xfrm>
            <a:off x="279765" y="3526056"/>
            <a:ext cx="749934" cy="822960"/>
          </a:xfrm>
          <a:prstGeom prst="rect">
            <a:avLst/>
          </a:prstGeom>
        </p:spPr>
        <p:txBody>
          <a:bodyPr vert="horz" wrap="square" lIns="0" tIns="0" rIns="0" bIns="0"/>
          <a:lstStyle/>
          <a:p>
            <a:pPr algn="l" rtl="0" eaLnBrk="0">
              <a:lnSpc>
                <a:spcPct val="83341"/>
              </a:lnSpc>
              <a:tabLst/>
            </a:pPr>
            <a:endParaRPr lang="Arial" altLang="Arial" sz="100" dirty="0"/>
          </a:p>
          <a:p>
            <a:pPr marL="154419" algn="l" rtl="0" eaLnBrk="0">
              <a:lnSpc>
                <a:spcPts val="1426"/>
              </a:lnSpc>
              <a:tabLst/>
            </a:pPr>
            <a:r>
              <a:rPr sz="1100" spc="-60" dirty="0">
                <a:solidFill>
                  <a:srgbClr val="B00D15">
                    <a:alpha val="100000"/>
                  </a:srgbClr>
                </a:solidFill>
                <a:latin typeface="Microsoft YaHei"/>
                <a:ea typeface="Microsoft YaHei"/>
                <a:cs typeface="Microsoft YaHei"/>
              </a:rPr>
              <a:t>(</a:t>
            </a:r>
            <a:r>
              <a:rPr sz="1100" spc="-60" dirty="0">
                <a:solidFill>
                  <a:srgbClr val="B00D15">
                    <a:alpha val="100000"/>
                  </a:srgbClr>
                </a:solidFill>
                <a:latin typeface="Microsoft YaHei"/>
                <a:ea typeface="Microsoft YaHei"/>
                <a:cs typeface="Microsoft YaHei"/>
              </a:rPr>
              <a:t> </a:t>
            </a:r>
            <a:r>
              <a:rPr sz="1100" spc="-60" dirty="0">
                <a:solidFill>
                  <a:srgbClr val="B00D15">
                    <a:alpha val="100000"/>
                  </a:srgbClr>
                </a:solidFill>
                <a:latin typeface="Microsoft YaHei"/>
                <a:ea typeface="Microsoft YaHei"/>
                <a:cs typeface="Microsoft YaHei"/>
              </a:rPr>
              <a:t>一</a:t>
            </a:r>
            <a:r>
              <a:rPr sz="1100" spc="-60" dirty="0">
                <a:solidFill>
                  <a:srgbClr val="B00D15">
                    <a:alpha val="100000"/>
                  </a:srgbClr>
                </a:solidFill>
                <a:latin typeface="Microsoft YaHei"/>
                <a:ea typeface="Microsoft YaHei"/>
                <a:cs typeface="Microsoft YaHei"/>
              </a:rPr>
              <a:t> </a:t>
            </a:r>
            <a:r>
              <a:rPr sz="1100" spc="-60" dirty="0">
                <a:solidFill>
                  <a:srgbClr val="B00D15">
                    <a:alpha val="100000"/>
                  </a:srgbClr>
                </a:solidFill>
                <a:latin typeface="Microsoft YaHei"/>
                <a:ea typeface="Microsoft YaHei"/>
                <a:cs typeface="Microsoft YaHei"/>
              </a:rPr>
              <a:t>)面</a:t>
            </a:r>
            <a:r>
              <a:rPr sz="1100" spc="-60" dirty="0">
                <a:solidFill>
                  <a:srgbClr val="B00D15">
                    <a:alpha val="100000"/>
                  </a:srgbClr>
                </a:solidFill>
                <a:latin typeface="Microsoft YaHei"/>
                <a:ea typeface="Microsoft YaHei"/>
                <a:cs typeface="Microsoft YaHei"/>
              </a:rPr>
              <a:t> </a:t>
            </a:r>
            <a:r>
              <a:rPr sz="1100" spc="-60" dirty="0">
                <a:solidFill>
                  <a:srgbClr val="B00D15">
                    <a:alpha val="100000"/>
                  </a:srgbClr>
                </a:solidFill>
                <a:latin typeface="Microsoft YaHei"/>
                <a:ea typeface="Microsoft YaHei"/>
                <a:cs typeface="Microsoft YaHei"/>
              </a:rPr>
              <a:t>质</a:t>
            </a:r>
            <a:endParaRPr lang="Microsoft YaHei" altLang="Microsoft YaHei" sz="1100" dirty="0"/>
          </a:p>
          <a:p>
            <a:pPr algn="l" rtl="0" eaLnBrk="0">
              <a:lnSpc>
                <a:spcPct val="109000"/>
              </a:lnSpc>
              <a:tabLst/>
            </a:pPr>
            <a:endParaRPr lang="Arial" altLang="Arial" sz="600" dirty="0"/>
          </a:p>
          <a:p>
            <a:pPr marL="12700" indent="141719" algn="l" rtl="0" eaLnBrk="0">
              <a:lnSpc>
                <a:spcPct val="154000"/>
              </a:lnSpc>
              <a:spcBef>
                <a:spcPts val="1"/>
              </a:spcBef>
              <a:tabLst/>
            </a:pPr>
            <a:r>
              <a:rPr sz="1100" spc="-90" dirty="0">
                <a:solidFill>
                  <a:srgbClr val="B00D15">
                    <a:alpha val="100000"/>
                  </a:srgbClr>
                </a:solidFill>
                <a:latin typeface="Microsoft YaHei"/>
                <a:ea typeface="Microsoft YaHei"/>
                <a:cs typeface="Microsoft YaHei"/>
              </a:rPr>
              <a:t>(</a:t>
            </a:r>
            <a:r>
              <a:rPr sz="1100" spc="-90" dirty="0">
                <a:solidFill>
                  <a:srgbClr val="B00D15">
                    <a:alpha val="100000"/>
                  </a:srgbClr>
                </a:solidFill>
                <a:latin typeface="Microsoft YaHei"/>
                <a:ea typeface="Microsoft YaHei"/>
                <a:cs typeface="Microsoft YaHei"/>
              </a:rPr>
              <a:t> </a:t>
            </a:r>
            <a:r>
              <a:rPr sz="1100" spc="-90" dirty="0">
                <a:solidFill>
                  <a:srgbClr val="B00D15">
                    <a:alpha val="100000"/>
                  </a:srgbClr>
                </a:solidFill>
                <a:latin typeface="Microsoft YaHei"/>
                <a:ea typeface="Microsoft YaHei"/>
                <a:cs typeface="Microsoft YaHei"/>
              </a:rPr>
              <a:t>二</a:t>
            </a:r>
            <a:r>
              <a:rPr sz="1100" spc="-90" dirty="0">
                <a:solidFill>
                  <a:srgbClr val="B00D15">
                    <a:alpha val="100000"/>
                  </a:srgbClr>
                </a:solidFill>
                <a:latin typeface="Microsoft YaHei"/>
                <a:ea typeface="Microsoft YaHei"/>
                <a:cs typeface="Microsoft YaHei"/>
              </a:rPr>
              <a:t> </a:t>
            </a:r>
            <a:r>
              <a:rPr sz="1100" spc="-90" dirty="0">
                <a:solidFill>
                  <a:srgbClr val="B00D15">
                    <a:alpha val="100000"/>
                  </a:srgbClr>
                </a:solidFill>
                <a:latin typeface="Microsoft YaHei"/>
                <a:ea typeface="Microsoft YaHei"/>
                <a:cs typeface="Microsoft YaHei"/>
              </a:rPr>
              <a:t>)</a:t>
            </a:r>
            <a:r>
              <a:rPr sz="1100" spc="-90" dirty="0">
                <a:solidFill>
                  <a:srgbClr val="B00D15">
                    <a:alpha val="100000"/>
                  </a:srgbClr>
                </a:solidFill>
                <a:latin typeface="Microsoft YaHei"/>
                <a:ea typeface="Microsoft YaHei"/>
                <a:cs typeface="Microsoft YaHei"/>
              </a:rPr>
              <a:t> </a:t>
            </a:r>
            <a:r>
              <a:rPr sz="1100" spc="-90" dirty="0">
                <a:solidFill>
                  <a:srgbClr val="B00D15">
                    <a:alpha val="100000"/>
                  </a:srgbClr>
                </a:solidFill>
                <a:latin typeface="Microsoft YaHei"/>
                <a:ea typeface="Microsoft YaHei"/>
                <a:cs typeface="Microsoft YaHei"/>
              </a:rPr>
              <a:t>解</a:t>
            </a:r>
            <a:r>
              <a:rPr sz="1100" spc="-90" dirty="0">
                <a:solidFill>
                  <a:srgbClr val="B00D15">
                    <a:alpha val="100000"/>
                  </a:srgbClr>
                </a:solidFill>
                <a:latin typeface="Microsoft YaHei"/>
                <a:ea typeface="Microsoft YaHei"/>
                <a:cs typeface="Microsoft YaHei"/>
              </a:rPr>
              <a:t> </a:t>
            </a:r>
            <a:r>
              <a:rPr sz="1100" spc="-40" dirty="0">
                <a:solidFill>
                  <a:srgbClr val="B00D15">
                    <a:alpha val="100000"/>
                  </a:srgbClr>
                </a:solidFill>
                <a:latin typeface="Microsoft YaHei"/>
                <a:ea typeface="Microsoft YaHei"/>
                <a:cs typeface="Microsoft YaHei"/>
              </a:rPr>
              <a:t>释</a:t>
            </a:r>
            <a:r>
              <a:rPr sz="1100" spc="0" dirty="0">
                <a:solidFill>
                  <a:srgbClr val="B00D15">
                    <a:alpha val="100000"/>
                  </a:srgbClr>
                </a:solidFill>
                <a:latin typeface="Microsoft YaHei"/>
                <a:ea typeface="Microsoft YaHei"/>
                <a:cs typeface="Microsoft YaHei"/>
              </a:rPr>
              <a:t> </a:t>
            </a:r>
            <a:r>
              <a:rPr sz="1100" spc="-90" dirty="0">
                <a:solidFill>
                  <a:srgbClr val="B00D15">
                    <a:alpha val="100000"/>
                  </a:srgbClr>
                </a:solidFill>
                <a:latin typeface="Microsoft YaHei"/>
                <a:ea typeface="Microsoft YaHei"/>
                <a:cs typeface="Microsoft YaHei"/>
              </a:rPr>
              <a:t>(</a:t>
            </a:r>
            <a:r>
              <a:rPr sz="1100" spc="-90" dirty="0">
                <a:solidFill>
                  <a:srgbClr val="B00D15">
                    <a:alpha val="100000"/>
                  </a:srgbClr>
                </a:solidFill>
                <a:latin typeface="Microsoft YaHei"/>
                <a:ea typeface="Microsoft YaHei"/>
                <a:cs typeface="Microsoft YaHei"/>
              </a:rPr>
              <a:t> </a:t>
            </a:r>
            <a:r>
              <a:rPr sz="1100" spc="-90" dirty="0">
                <a:solidFill>
                  <a:srgbClr val="B00D15">
                    <a:alpha val="100000"/>
                  </a:srgbClr>
                </a:solidFill>
                <a:latin typeface="Microsoft YaHei"/>
                <a:ea typeface="Microsoft YaHei"/>
                <a:cs typeface="Microsoft YaHei"/>
              </a:rPr>
              <a:t>三</a:t>
            </a:r>
            <a:r>
              <a:rPr sz="1100" spc="-90" dirty="0">
                <a:solidFill>
                  <a:srgbClr val="B00D15">
                    <a:alpha val="100000"/>
                  </a:srgbClr>
                </a:solidFill>
                <a:latin typeface="Microsoft YaHei"/>
                <a:ea typeface="Microsoft YaHei"/>
                <a:cs typeface="Microsoft YaHei"/>
              </a:rPr>
              <a:t> </a:t>
            </a:r>
            <a:r>
              <a:rPr sz="1100" spc="-90" dirty="0">
                <a:solidFill>
                  <a:srgbClr val="B00D15">
                    <a:alpha val="100000"/>
                  </a:srgbClr>
                </a:solidFill>
                <a:latin typeface="Microsoft YaHei"/>
                <a:ea typeface="Microsoft YaHei"/>
                <a:cs typeface="Microsoft YaHei"/>
              </a:rPr>
              <a:t>)</a:t>
            </a:r>
            <a:r>
              <a:rPr sz="1100" spc="-90" dirty="0">
                <a:solidFill>
                  <a:srgbClr val="B00D15">
                    <a:alpha val="100000"/>
                  </a:srgbClr>
                </a:solidFill>
                <a:latin typeface="Microsoft YaHei"/>
                <a:ea typeface="Microsoft YaHei"/>
                <a:cs typeface="Microsoft YaHei"/>
              </a:rPr>
              <a:t> </a:t>
            </a:r>
            <a:r>
              <a:rPr sz="1100" spc="-90" dirty="0">
                <a:solidFill>
                  <a:srgbClr val="B00D15">
                    <a:alpha val="100000"/>
                  </a:srgbClr>
                </a:solidFill>
                <a:latin typeface="Microsoft YaHei"/>
                <a:ea typeface="Microsoft YaHei"/>
                <a:cs typeface="Microsoft YaHei"/>
              </a:rPr>
              <a:t>指</a:t>
            </a:r>
            <a:r>
              <a:rPr sz="1100" spc="-90" dirty="0">
                <a:solidFill>
                  <a:srgbClr val="B00D15">
                    <a:alpha val="100000"/>
                  </a:srgbClr>
                </a:solidFill>
                <a:latin typeface="Microsoft YaHei"/>
                <a:ea typeface="Microsoft YaHei"/>
                <a:cs typeface="Microsoft YaHei"/>
              </a:rPr>
              <a:t> </a:t>
            </a:r>
            <a:r>
              <a:rPr sz="1100" spc="-40" dirty="0">
                <a:solidFill>
                  <a:srgbClr val="B00D15">
                    <a:alpha val="100000"/>
                  </a:srgbClr>
                </a:solidFill>
                <a:latin typeface="Microsoft YaHei"/>
                <a:ea typeface="Microsoft YaHei"/>
                <a:cs typeface="Microsoft YaHei"/>
              </a:rPr>
              <a:t>导</a:t>
            </a:r>
            <a:endParaRPr lang="Microsoft YaHei" altLang="Microsoft YaHei" sz="1100" dirty="0"/>
          </a:p>
        </p:txBody>
      </p:sp>
      <p:sp>
        <p:nvSpPr>
          <p:cNvPr id="208" name="textbox 208"/>
          <p:cNvSpPr/>
          <p:nvPr/>
        </p:nvSpPr>
        <p:spPr>
          <a:xfrm>
            <a:off x="317865" y="2184935"/>
            <a:ext cx="3157854" cy="207009"/>
          </a:xfrm>
          <a:prstGeom prst="rect">
            <a:avLst/>
          </a:prstGeom>
        </p:spPr>
        <p:txBody>
          <a:bodyPr vert="horz" wrap="square" lIns="0" tIns="0" rIns="0" bIns="0"/>
          <a:lstStyle/>
          <a:p>
            <a:pPr algn="l" rtl="0" eaLnBrk="0">
              <a:lnSpc>
                <a:spcPct val="83341"/>
              </a:lnSpc>
              <a:tabLst/>
            </a:pPr>
            <a:endParaRPr lang="Arial" altLang="Arial" sz="100" dirty="0"/>
          </a:p>
          <a:p>
            <a:pPr marL="12700" algn="l" rtl="0" eaLnBrk="0">
              <a:lnSpc>
                <a:spcPts val="1426"/>
              </a:lnSpc>
              <a:tabLst/>
            </a:pPr>
            <a:r>
              <a:rPr sz="1100" spc="40" dirty="0">
                <a:solidFill>
                  <a:srgbClr val="B00D15">
                    <a:alpha val="100000"/>
                  </a:srgbClr>
                </a:solidFill>
                <a:latin typeface="Microsoft YaHei"/>
                <a:ea typeface="Microsoft YaHei"/>
                <a:cs typeface="Microsoft YaHei"/>
              </a:rPr>
              <a:t>(</a:t>
            </a:r>
            <a:r>
              <a:rPr sz="1100" spc="40" dirty="0">
                <a:solidFill>
                  <a:srgbClr val="B00D15">
                    <a:alpha val="100000"/>
                  </a:srgbClr>
                </a:solidFill>
                <a:latin typeface="Microsoft YaHei"/>
                <a:ea typeface="Microsoft YaHei"/>
                <a:cs typeface="Microsoft YaHei"/>
              </a:rPr>
              <a:t> </a:t>
            </a:r>
            <a:r>
              <a:rPr sz="1100" spc="40" dirty="0">
                <a:solidFill>
                  <a:srgbClr val="B00D15">
                    <a:alpha val="100000"/>
                  </a:srgbClr>
                </a:solidFill>
                <a:latin typeface="Microsoft YaHei"/>
                <a:ea typeface="Microsoft YaHei"/>
                <a:cs typeface="Microsoft YaHei"/>
              </a:rPr>
              <a:t>六)具体</a:t>
            </a:r>
            <a:r>
              <a:rPr sz="1100" spc="20" dirty="0">
                <a:solidFill>
                  <a:srgbClr val="B00D15">
                    <a:alpha val="100000"/>
                  </a:srgbClr>
                </a:solidFill>
                <a:latin typeface="Microsoft YaHei"/>
                <a:ea typeface="Microsoft YaHei"/>
                <a:cs typeface="Microsoft YaHei"/>
              </a:rPr>
              <a:t>化</a:t>
            </a:r>
            <a:r>
              <a:rPr sz="1100" spc="0" dirty="0">
                <a:solidFill>
                  <a:srgbClr val="B00D15">
                    <a:alpha val="100000"/>
                  </a:srgbClr>
                </a:solidFill>
                <a:latin typeface="Microsoft YaHei"/>
                <a:ea typeface="Microsoft YaHei"/>
                <a:cs typeface="Microsoft YaHei"/>
              </a:rPr>
              <a:t>                                                         </a:t>
            </a:r>
            <a:endParaRPr lang="Microsoft YaHei" altLang="Microsoft YaHei" sz="1100" dirty="0"/>
          </a:p>
        </p:txBody>
      </p:sp>
      <p:sp>
        <p:nvSpPr>
          <p:cNvPr id="209" name="path"/>
          <p:cNvSpPr/>
          <p:nvPr/>
        </p:nvSpPr>
        <p:spPr>
          <a:xfrm>
            <a:off x="3447288" y="2290571"/>
            <a:ext cx="15240" cy="27432"/>
          </a:xfrm>
          <a:custGeom>
            <a:avLst/>
            <a:gdLst/>
            <a:ahLst/>
            <a:cxnLst/>
            <a:rect l="0" t="0" r="0" b="0"/>
            <a:pathLst>
              <a:path w="24" h="43">
                <a:moveTo>
                  <a:pt x="0" y="0"/>
                </a:moveTo>
                <a:lnTo>
                  <a:pt x="0" y="43"/>
                </a:lnTo>
                <a:lnTo>
                  <a:pt x="24" y="43"/>
                </a:lnTo>
                <a:lnTo>
                  <a:pt x="24" y="0"/>
                </a:lnTo>
                <a:lnTo>
                  <a:pt x="0" y="0"/>
                </a:lnTo>
              </a:path>
            </a:pathLst>
          </a:custGeom>
          <a:solidFill>
            <a:srgbClr val="231F20">
              <a:alpha val="100000"/>
            </a:srgbClr>
          </a:solidFill>
          <a:ln cap="flat">
            <a:miter lim="0"/>
            <a:noFill/>
            <a:prstDash val="solid"/>
          </a:ln>
        </p:spPr>
        <p:txBody>
          <a:bodyPr rtlCol="0"/>
          <a:lstStyle/>
          <a:p>
            <a:pPr algn="ctr"/>
            <a:endParaRPr lang="zh-CN" altLang="en-US"/>
          </a:p>
        </p:txBody>
      </p:sp>
      <p:sp>
        <p:nvSpPr>
          <p:cNvPr id="210" name="path"/>
          <p:cNvSpPr/>
          <p:nvPr/>
        </p:nvSpPr>
        <p:spPr>
          <a:xfrm>
            <a:off x="2418587" y="2290571"/>
            <a:ext cx="16764" cy="27432"/>
          </a:xfrm>
          <a:custGeom>
            <a:avLst/>
            <a:gdLst/>
            <a:ahLst/>
            <a:cxnLst/>
            <a:rect l="0" t="0" r="0" b="0"/>
            <a:pathLst>
              <a:path w="26" h="43">
                <a:moveTo>
                  <a:pt x="0" y="0"/>
                </a:moveTo>
                <a:lnTo>
                  <a:pt x="0" y="43"/>
                </a:lnTo>
                <a:lnTo>
                  <a:pt x="26" y="43"/>
                </a:lnTo>
                <a:lnTo>
                  <a:pt x="26" y="0"/>
                </a:lnTo>
                <a:lnTo>
                  <a:pt x="0" y="0"/>
                </a:lnTo>
              </a:path>
            </a:pathLst>
          </a:custGeom>
          <a:solidFill>
            <a:srgbClr val="231F20">
              <a:alpha val="100000"/>
            </a:srgbClr>
          </a:solidFill>
          <a:ln cap="flat">
            <a:miter lim="0"/>
            <a:noFill/>
            <a:prstDash val="solid"/>
          </a:ln>
        </p:spPr>
        <p:txBody>
          <a:bodyPr rtlCol="0"/>
          <a:lstStyle/>
          <a:p>
            <a:pPr algn="ctr"/>
            <a:endParaRPr lang="zh-CN" altLang="en-US"/>
          </a:p>
        </p:txBody>
      </p:sp>
      <p:pic>
        <p:nvPicPr>
          <p:cNvPr id="211" name="picture 211"/>
          <p:cNvPicPr>
            <a:picLocks noChangeAspect="1"/>
          </p:cNvPicPr>
          <p:nvPr/>
        </p:nvPicPr>
        <p:blipFill>
          <a:blip r:embed="rId2"/>
          <a:stretch>
            <a:fillRect/>
          </a:stretch>
        </p:blipFill>
        <p:spPr>
          <a:xfrm rot="21600000">
            <a:off x="409460" y="7492669"/>
            <a:ext cx="1242174" cy="187782"/>
          </a:xfrm>
          <a:prstGeom prst="rect">
            <a:avLst/>
          </a:prstGeom>
        </p:spPr>
      </p:pic>
      <p:pic>
        <p:nvPicPr>
          <p:cNvPr id="212" name="picture 212"/>
          <p:cNvPicPr>
            <a:picLocks noChangeAspect="1"/>
          </p:cNvPicPr>
          <p:nvPr/>
        </p:nvPicPr>
        <p:blipFill>
          <a:blip r:embed="rId3"/>
          <a:stretch>
            <a:fillRect/>
          </a:stretch>
        </p:blipFill>
        <p:spPr>
          <a:xfrm rot="21600000">
            <a:off x="4085844" y="3558349"/>
            <a:ext cx="2016226" cy="106870"/>
          </a:xfrm>
          <a:prstGeom prst="rect">
            <a:avLst/>
          </a:prstGeom>
        </p:spPr>
      </p:pic>
      <p:pic>
        <p:nvPicPr>
          <p:cNvPr id="213" name="picture 213"/>
          <p:cNvPicPr>
            <a:picLocks noChangeAspect="1"/>
          </p:cNvPicPr>
          <p:nvPr/>
        </p:nvPicPr>
        <p:blipFill>
          <a:blip r:embed="rId4"/>
          <a:stretch>
            <a:fillRect/>
          </a:stretch>
        </p:blipFill>
        <p:spPr>
          <a:xfrm rot="21600000">
            <a:off x="0" y="2955493"/>
            <a:ext cx="1080287" cy="187223"/>
          </a:xfrm>
          <a:prstGeom prst="rect">
            <a:avLst/>
          </a:prstGeom>
        </p:spPr>
      </p:pic>
      <p:pic>
        <p:nvPicPr>
          <p:cNvPr id="214" name="picture 214"/>
          <p:cNvPicPr>
            <a:picLocks noChangeAspect="1"/>
          </p:cNvPicPr>
          <p:nvPr/>
        </p:nvPicPr>
        <p:blipFill>
          <a:blip r:embed="rId5"/>
          <a:stretch>
            <a:fillRect/>
          </a:stretch>
        </p:blipFill>
        <p:spPr>
          <a:xfrm rot="21600000">
            <a:off x="266585" y="6304661"/>
            <a:ext cx="938961" cy="186943"/>
          </a:xfrm>
          <a:prstGeom prst="rect">
            <a:avLst/>
          </a:prstGeom>
        </p:spPr>
      </p:pic>
      <p:pic>
        <p:nvPicPr>
          <p:cNvPr id="215" name="picture 215"/>
          <p:cNvPicPr>
            <a:picLocks noChangeAspect="1"/>
          </p:cNvPicPr>
          <p:nvPr/>
        </p:nvPicPr>
        <p:blipFill>
          <a:blip r:embed="rId6"/>
          <a:stretch>
            <a:fillRect/>
          </a:stretch>
        </p:blipFill>
        <p:spPr>
          <a:xfrm rot="21600000">
            <a:off x="1713369" y="4287392"/>
            <a:ext cx="3325088" cy="44157"/>
          </a:xfrm>
          <a:prstGeom prst="rect">
            <a:avLst/>
          </a:prstGeom>
        </p:spPr>
      </p:pic>
      <p:pic>
        <p:nvPicPr>
          <p:cNvPr id="216" name="picture 216"/>
          <p:cNvPicPr>
            <a:picLocks noChangeAspect="1"/>
          </p:cNvPicPr>
          <p:nvPr/>
        </p:nvPicPr>
        <p:blipFill>
          <a:blip r:embed="rId7"/>
          <a:stretch>
            <a:fillRect/>
          </a:stretch>
        </p:blipFill>
        <p:spPr>
          <a:xfrm rot="21600000">
            <a:off x="5106174" y="4287392"/>
            <a:ext cx="618718" cy="44157"/>
          </a:xfrm>
          <a:prstGeom prst="rect">
            <a:avLst/>
          </a:prstGeom>
        </p:spPr>
      </p:pic>
      <p:sp>
        <p:nvSpPr>
          <p:cNvPr id="217" name="textbox 217"/>
          <p:cNvSpPr/>
          <p:nvPr/>
        </p:nvSpPr>
        <p:spPr>
          <a:xfrm>
            <a:off x="818881" y="9041149"/>
            <a:ext cx="167004" cy="153035"/>
          </a:xfrm>
          <a:prstGeom prst="rect">
            <a:avLst/>
          </a:prstGeom>
        </p:spPr>
        <p:txBody>
          <a:bodyPr vert="horz" wrap="square" lIns="0" tIns="0" rIns="0" bIns="0"/>
          <a:lstStyle/>
          <a:p>
            <a:pPr algn="l" rtl="0" eaLnBrk="0">
              <a:lnSpc>
                <a:spcPct val="78980"/>
              </a:lnSpc>
              <a:tabLst/>
            </a:pPr>
            <a:endParaRPr lang="Arial" altLang="Arial" sz="100" dirty="0"/>
          </a:p>
          <a:p>
            <a:pPr marL="12700" algn="l" rtl="0" eaLnBrk="0">
              <a:lnSpc>
                <a:spcPct val="84000"/>
              </a:lnSpc>
              <a:tabLst/>
            </a:pPr>
            <a:r>
              <a:rPr sz="1000" b="1" spc="0" dirty="0">
                <a:solidFill>
                  <a:srgbClr val="231F20">
                    <a:alpha val="100000"/>
                  </a:srgbClr>
                </a:solidFill>
                <a:latin typeface="Arial"/>
                <a:ea typeface="Arial"/>
                <a:cs typeface="Arial"/>
              </a:rPr>
              <a:t>68</a:t>
            </a:r>
            <a:endParaRPr lang="Arial" altLang="Arial" sz="1000" dirty="0"/>
          </a:p>
        </p:txBody>
      </p:sp>
      <p:sp>
        <p:nvSpPr>
          <p:cNvPr id="218" name="path"/>
          <p:cNvSpPr/>
          <p:nvPr/>
        </p:nvSpPr>
        <p:spPr>
          <a:xfrm>
            <a:off x="4896611" y="5553455"/>
            <a:ext cx="419100" cy="22859"/>
          </a:xfrm>
          <a:custGeom>
            <a:avLst/>
            <a:gdLst/>
            <a:ahLst/>
            <a:cxnLst/>
            <a:rect l="0" t="0" r="0" b="0"/>
            <a:pathLst>
              <a:path w="660" h="35">
                <a:moveTo>
                  <a:pt x="0" y="2"/>
                </a:moveTo>
                <a:lnTo>
                  <a:pt x="0" y="35"/>
                </a:lnTo>
                <a:lnTo>
                  <a:pt x="52" y="35"/>
                </a:lnTo>
                <a:lnTo>
                  <a:pt x="52" y="2"/>
                </a:lnTo>
                <a:lnTo>
                  <a:pt x="0" y="2"/>
                </a:lnTo>
              </a:path>
              <a:path w="660" h="35">
                <a:moveTo>
                  <a:pt x="612" y="0"/>
                </a:moveTo>
                <a:lnTo>
                  <a:pt x="612" y="33"/>
                </a:lnTo>
                <a:lnTo>
                  <a:pt x="660" y="33"/>
                </a:lnTo>
                <a:lnTo>
                  <a:pt x="660" y="0"/>
                </a:lnTo>
                <a:lnTo>
                  <a:pt x="612" y="0"/>
                </a:lnTo>
              </a:path>
            </a:pathLst>
          </a:custGeom>
          <a:solidFill>
            <a:srgbClr val="231F20">
              <a:alpha val="100000"/>
            </a:srgbClr>
          </a:solidFill>
          <a:ln cap="flat">
            <a:miter lim="0"/>
            <a:noFill/>
            <a:prstDash val="solid"/>
          </a:ln>
        </p:spPr>
        <p:txBody>
          <a:bodyPr rtlCol="0"/>
          <a:lstStyle/>
          <a:p>
            <a:pPr algn="ctr"/>
            <a:endParaRPr lang="zh-CN" altLang="en-US"/>
          </a:p>
        </p:txBody>
      </p:sp>
      <p:sp>
        <p:nvSpPr>
          <p:cNvPr id="219" name="rect"/>
          <p:cNvSpPr/>
          <p:nvPr/>
        </p:nvSpPr>
        <p:spPr>
          <a:xfrm>
            <a:off x="4177283" y="3243071"/>
            <a:ext cx="86868" cy="10668"/>
          </a:xfrm>
          <a:prstGeom prst="rect">
            <a:avLst/>
          </a:prstGeom>
          <a:solidFill>
            <a:srgbClr val="231F20">
              <a:alpha val="100000"/>
            </a:srgbClr>
          </a:solidFill>
          <a:ln cap="flat">
            <a:miter lim="0"/>
            <a:noFill/>
            <a:prstDash val="solid"/>
          </a:ln>
        </p:spPr>
        <p:txBody>
          <a:bodyPr rtlCol="0"/>
          <a:lstStyle/>
          <a:p>
            <a:pPr algn="ctr"/>
            <a:endParaRPr lang="zh-CN" altLang="en-US"/>
          </a:p>
        </p:txBody>
      </p:sp>
      <p:sp>
        <p:nvSpPr>
          <p:cNvPr id="220" name="rect"/>
          <p:cNvSpPr/>
          <p:nvPr/>
        </p:nvSpPr>
        <p:spPr>
          <a:xfrm>
            <a:off x="3811523" y="4062983"/>
            <a:ext cx="86867" cy="10668"/>
          </a:xfrm>
          <a:prstGeom prst="rect">
            <a:avLst/>
          </a:prstGeom>
          <a:solidFill>
            <a:srgbClr val="231F20">
              <a:alpha val="100000"/>
            </a:srgbClr>
          </a:solidFill>
          <a:ln cap="flat">
            <a:miter lim="0"/>
            <a:noFill/>
            <a:prstDash val="solid"/>
          </a:ln>
        </p:spPr>
        <p:txBody>
          <a:bodyPr rtlCol="0"/>
          <a:lstStyle/>
          <a:p>
            <a:pPr algn="ctr"/>
            <a:endParaRPr lang="zh-CN" altLang="en-US"/>
          </a:p>
        </p:txBody>
      </p:sp>
      <p:sp>
        <p:nvSpPr>
          <p:cNvPr id="221" name="rect"/>
          <p:cNvSpPr/>
          <p:nvPr/>
        </p:nvSpPr>
        <p:spPr>
          <a:xfrm>
            <a:off x="3902963" y="2839211"/>
            <a:ext cx="86868" cy="10667"/>
          </a:xfrm>
          <a:prstGeom prst="rect">
            <a:avLst/>
          </a:prstGeom>
          <a:solidFill>
            <a:srgbClr val="231F20">
              <a:alpha val="100000"/>
            </a:srgbClr>
          </a:solidFill>
          <a:ln cap="flat">
            <a:miter lim="0"/>
            <a:noFill/>
            <a:prstDash val="solid"/>
          </a:ln>
        </p:spPr>
        <p:txBody>
          <a:bodyPr rtlCol="0"/>
          <a:lstStyle/>
          <a:p>
            <a:pPr algn="ctr"/>
            <a:endParaRPr lang="zh-CN" altLang="en-US"/>
          </a:p>
        </p:txBody>
      </p:sp>
      <p:sp>
        <p:nvSpPr>
          <p:cNvPr id="222" name="rect"/>
          <p:cNvSpPr/>
          <p:nvPr/>
        </p:nvSpPr>
        <p:spPr>
          <a:xfrm>
            <a:off x="3653028" y="6440423"/>
            <a:ext cx="80771" cy="10667"/>
          </a:xfrm>
          <a:prstGeom prst="rect">
            <a:avLst/>
          </a:prstGeom>
          <a:solidFill>
            <a:srgbClr val="231F20">
              <a:alpha val="100000"/>
            </a:srgbClr>
          </a:solidFill>
          <a:ln cap="flat">
            <a:miter lim="0"/>
            <a:noFill/>
            <a:prstDash val="solid"/>
          </a:ln>
        </p:spPr>
        <p:txBody>
          <a:bodyPr rtlCol="0"/>
          <a:lstStyle/>
          <a:p>
            <a:pPr algn="ctr"/>
            <a:endParaRPr lang="zh-CN" altLang="en-US"/>
          </a:p>
        </p:txBody>
      </p:sp>
      <p:sp>
        <p:nvSpPr>
          <p:cNvPr id="223" name="rect"/>
          <p:cNvSpPr/>
          <p:nvPr/>
        </p:nvSpPr>
        <p:spPr>
          <a:xfrm>
            <a:off x="4640579" y="6412991"/>
            <a:ext cx="32003" cy="21336"/>
          </a:xfrm>
          <a:prstGeom prst="rect">
            <a:avLst/>
          </a:prstGeom>
          <a:solidFill>
            <a:srgbClr val="231F20">
              <a:alpha val="100000"/>
            </a:srgbClr>
          </a:solidFill>
          <a:ln cap="flat">
            <a:miter lim="0"/>
            <a:noFill/>
            <a:prstDash val="solid"/>
          </a:ln>
        </p:spPr>
        <p:txBody>
          <a:bodyPr rtlCol="0"/>
          <a:lstStyle/>
          <a:p>
            <a:pPr algn="ctr"/>
            <a:endParaRPr lang="zh-CN" altLang="en-US"/>
          </a:p>
        </p:txBody>
      </p:sp>
      <p:sp>
        <p:nvSpPr>
          <p:cNvPr id="224" name="rect"/>
          <p:cNvSpPr/>
          <p:nvPr/>
        </p:nvSpPr>
        <p:spPr>
          <a:xfrm>
            <a:off x="5114544" y="6412991"/>
            <a:ext cx="28955" cy="21336"/>
          </a:xfrm>
          <a:prstGeom prst="rect">
            <a:avLst/>
          </a:prstGeom>
          <a:solidFill>
            <a:srgbClr val="231F20">
              <a:alpha val="100000"/>
            </a:srgbClr>
          </a:solidFill>
          <a:ln cap="flat">
            <a:miter lim="0"/>
            <a:noFill/>
            <a:prstDash val="solid"/>
          </a:ln>
        </p:spPr>
        <p:txBody>
          <a:bodyPr rtlCol="0"/>
          <a:lstStyle/>
          <a:p>
            <a:pPr algn="ctr"/>
            <a:endParaRPr lang="zh-CN" altLang="en-US"/>
          </a:p>
        </p:txBody>
      </p:sp>
      <p:sp>
        <p:nvSpPr>
          <p:cNvPr id="225" name="rect"/>
          <p:cNvSpPr/>
          <p:nvPr/>
        </p:nvSpPr>
        <p:spPr>
          <a:xfrm>
            <a:off x="2314955" y="2790444"/>
            <a:ext cx="15239" cy="27431"/>
          </a:xfrm>
          <a:prstGeom prst="rect">
            <a:avLst/>
          </a:prstGeom>
          <a:solidFill>
            <a:srgbClr val="231F20">
              <a:alpha val="100000"/>
            </a:srgbClr>
          </a:solidFill>
          <a:ln cap="flat">
            <a:miter lim="0"/>
            <a:noFill/>
            <a:prstDash val="solid"/>
          </a:ln>
        </p:spPr>
        <p:txBody>
          <a:bodyPr rtlCol="0"/>
          <a:lstStyle/>
          <a:p>
            <a:pPr algn="ctr"/>
            <a:endParaRPr lang="zh-CN" alt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 name="textbox 226"/>
          <p:cNvSpPr/>
          <p:nvPr/>
        </p:nvSpPr>
        <p:spPr>
          <a:xfrm>
            <a:off x="-6017" y="5504207"/>
            <a:ext cx="6751955" cy="2084070"/>
          </a:xfrm>
          <a:prstGeom prst="rect">
            <a:avLst/>
          </a:prstGeom>
        </p:spPr>
        <p:txBody>
          <a:bodyPr vert="horz" wrap="square" lIns="0" tIns="0" rIns="0" bIns="0"/>
          <a:lstStyle/>
          <a:p>
            <a:pPr algn="l" rtl="0" eaLnBrk="0">
              <a:lnSpc>
                <a:spcPct val="83341"/>
              </a:lnSpc>
              <a:tabLst/>
            </a:pPr>
            <a:endParaRPr lang="Arial" altLang="Arial" sz="100" dirty="0"/>
          </a:p>
          <a:p>
            <a:pPr marL="298482" algn="l" rtl="0" eaLnBrk="0">
              <a:lnSpc>
                <a:spcPts val="1426"/>
              </a:lnSpc>
              <a:tabLst/>
            </a:pPr>
            <a:r>
              <a:rPr sz="1100" spc="50" dirty="0">
                <a:solidFill>
                  <a:srgbClr val="B00D15">
                    <a:alpha val="100000"/>
                  </a:srgbClr>
                </a:solidFill>
                <a:latin typeface="Microsoft YaHei"/>
                <a:ea typeface="Microsoft YaHei"/>
                <a:cs typeface="Microsoft YaHei"/>
              </a:rPr>
              <a:t>(一)合理情绪疗法的概念和</a:t>
            </a:r>
            <a:r>
              <a:rPr sz="1100" spc="20" dirty="0">
                <a:solidFill>
                  <a:srgbClr val="B00D15">
                    <a:alpha val="100000"/>
                  </a:srgbClr>
                </a:solidFill>
                <a:latin typeface="Microsoft YaHei"/>
                <a:ea typeface="Microsoft YaHei"/>
                <a:cs typeface="Microsoft YaHei"/>
              </a:rPr>
              <a:t>原</a:t>
            </a:r>
            <a:r>
              <a:rPr sz="1100" spc="0" dirty="0">
                <a:solidFill>
                  <a:srgbClr val="B00D15">
                    <a:alpha val="100000"/>
                  </a:srgbClr>
                </a:solidFill>
                <a:latin typeface="Microsoft YaHei"/>
                <a:ea typeface="Microsoft YaHei"/>
                <a:cs typeface="Microsoft YaHei"/>
              </a:rPr>
              <a:t>理</a:t>
            </a:r>
            <a:endParaRPr lang="Microsoft YaHei" altLang="Microsoft YaHei" sz="1100" dirty="0"/>
          </a:p>
          <a:p>
            <a:pPr marL="12700" indent="269362" algn="l" rtl="0" eaLnBrk="0">
              <a:lnSpc>
                <a:spcPct val="139000"/>
              </a:lnSpc>
              <a:spcBef>
                <a:spcPts val="888"/>
              </a:spcBef>
              <a:tabLst/>
            </a:pPr>
            <a:r>
              <a:rPr sz="1000" spc="50" dirty="0">
                <a:solidFill>
                  <a:srgbClr val="231F20">
                    <a:alpha val="100000"/>
                  </a:srgbClr>
                </a:solidFill>
                <a:latin typeface="Microsoft YaHei"/>
                <a:ea typeface="Microsoft YaHei"/>
                <a:cs typeface="Microsoft YaHei"/>
              </a:rPr>
              <a:t>合理情绪疗法(</a:t>
            </a:r>
            <a:r>
              <a:rPr sz="1000" spc="50" dirty="0">
                <a:solidFill>
                  <a:srgbClr val="231F20">
                    <a:alpha val="100000"/>
                  </a:srgbClr>
                </a:solidFill>
                <a:latin typeface="Microsoft YaHei"/>
                <a:ea typeface="Microsoft YaHei"/>
                <a:cs typeface="Microsoft YaHei"/>
              </a:rPr>
              <a:t> </a:t>
            </a:r>
            <a:r>
              <a:rPr sz="1000" spc="0" dirty="0">
                <a:solidFill>
                  <a:srgbClr val="231F20">
                    <a:alpha val="100000"/>
                  </a:srgbClr>
                </a:solidFill>
                <a:latin typeface="Times New Roman"/>
                <a:ea typeface="Times New Roman"/>
                <a:cs typeface="Times New Roman"/>
              </a:rPr>
              <a:t>Rational</a:t>
            </a:r>
            <a:r>
              <a:rPr sz="1000" spc="50" dirty="0">
                <a:solidFill>
                  <a:srgbClr val="231F20">
                    <a:alpha val="100000"/>
                  </a:srgbClr>
                </a:solidFill>
                <a:latin typeface="Times New Roman"/>
                <a:ea typeface="Times New Roman"/>
                <a:cs typeface="Times New Roman"/>
              </a:rPr>
              <a:t>-</a:t>
            </a:r>
            <a:r>
              <a:rPr sz="1000" spc="0" dirty="0">
                <a:solidFill>
                  <a:srgbClr val="231F20">
                    <a:alpha val="100000"/>
                  </a:srgbClr>
                </a:solidFill>
                <a:latin typeface="Times New Roman"/>
                <a:ea typeface="Times New Roman"/>
                <a:cs typeface="Times New Roman"/>
              </a:rPr>
              <a:t>Emotive</a:t>
            </a:r>
            <a:r>
              <a:rPr sz="1000" spc="50" dirty="0">
                <a:solidFill>
                  <a:srgbClr val="231F20">
                    <a:alpha val="100000"/>
                  </a:srgbClr>
                </a:solidFill>
                <a:latin typeface="Times New Roman"/>
                <a:ea typeface="Times New Roman"/>
                <a:cs typeface="Times New Roman"/>
              </a:rPr>
              <a:t> </a:t>
            </a:r>
            <a:r>
              <a:rPr sz="1000" spc="0" dirty="0">
                <a:solidFill>
                  <a:srgbClr val="231F20">
                    <a:alpha val="100000"/>
                  </a:srgbClr>
                </a:solidFill>
                <a:latin typeface="Times New Roman"/>
                <a:ea typeface="Times New Roman"/>
                <a:cs typeface="Times New Roman"/>
              </a:rPr>
              <a:t>Therapy</a:t>
            </a: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0" dirty="0">
                <a:solidFill>
                  <a:srgbClr val="231F20">
                    <a:alpha val="100000"/>
                  </a:srgbClr>
                </a:solidFill>
                <a:latin typeface="Times New Roman"/>
                <a:ea typeface="Times New Roman"/>
                <a:cs typeface="Times New Roman"/>
              </a:rPr>
              <a:t>RET</a:t>
            </a:r>
            <a:r>
              <a:rPr sz="1000" spc="50" dirty="0">
                <a:solidFill>
                  <a:srgbClr val="231F20">
                    <a:alpha val="100000"/>
                  </a:srgbClr>
                </a:solidFill>
                <a:latin typeface="Microsoft YaHei"/>
                <a:ea typeface="Microsoft YaHei"/>
                <a:cs typeface="Microsoft YaHei"/>
              </a:rPr>
              <a:t>)是</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Times New Roman"/>
                <a:ea typeface="Times New Roman"/>
                <a:cs typeface="Times New Roman"/>
              </a:rPr>
              <a:t>20</a:t>
            </a:r>
            <a:r>
              <a:rPr sz="1000" spc="50" dirty="0">
                <a:solidFill>
                  <a:srgbClr val="231F20">
                    <a:alpha val="100000"/>
                  </a:srgbClr>
                </a:solidFill>
                <a:latin typeface="Times New Roman"/>
                <a:ea typeface="Times New Roman"/>
                <a:cs typeface="Times New Roman"/>
              </a:rPr>
              <a:t> </a:t>
            </a:r>
            <a:r>
              <a:rPr sz="1000" spc="50" dirty="0">
                <a:solidFill>
                  <a:srgbClr val="231F20">
                    <a:alpha val="100000"/>
                  </a:srgbClr>
                </a:solidFill>
                <a:latin typeface="Microsoft YaHei"/>
                <a:ea typeface="Microsoft YaHei"/>
                <a:cs typeface="Microsoft YaHei"/>
              </a:rPr>
              <a:t>世纪</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Times New Roman"/>
                <a:ea typeface="Times New Roman"/>
                <a:cs typeface="Times New Roman"/>
              </a:rPr>
              <a:t>50</a:t>
            </a:r>
            <a:r>
              <a:rPr sz="1000" spc="50" dirty="0">
                <a:solidFill>
                  <a:srgbClr val="231F20">
                    <a:alpha val="100000"/>
                  </a:srgbClr>
                </a:solidFill>
                <a:latin typeface="Times New Roman"/>
                <a:ea typeface="Times New Roman"/>
                <a:cs typeface="Times New Roman"/>
              </a:rPr>
              <a:t> </a:t>
            </a:r>
            <a:r>
              <a:rPr sz="1000" spc="50" dirty="0">
                <a:solidFill>
                  <a:srgbClr val="231F20">
                    <a:alpha val="100000"/>
                  </a:srgbClr>
                </a:solidFill>
                <a:latin typeface="Microsoft YaHei"/>
                <a:ea typeface="Microsoft YaHei"/>
                <a:cs typeface="Microsoft YaHei"/>
              </a:rPr>
              <a:t>年代由艾利斯在美国</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创立的</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，它是认知治疗</a:t>
            </a:r>
            <a:r>
              <a:rPr sz="1000" spc="30" dirty="0">
                <a:solidFill>
                  <a:srgbClr val="231F20">
                    <a:alpha val="100000"/>
                  </a:srgbClr>
                </a:solidFill>
                <a:latin typeface="Microsoft YaHei"/>
                <a:ea typeface="Microsoft YaHei"/>
                <a:cs typeface="Microsoft YaHei"/>
              </a:rPr>
              <a:t>的</a:t>
            </a:r>
            <a:r>
              <a:rPr sz="1000" spc="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一种，因为它也采用行为疗法的一些方法，因此也被称为认知—</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行</a:t>
            </a:r>
            <a:r>
              <a:rPr sz="1000" spc="20" dirty="0">
                <a:solidFill>
                  <a:srgbClr val="231F20">
                    <a:alpha val="100000"/>
                  </a:srgbClr>
                </a:solidFill>
                <a:latin typeface="Microsoft YaHei"/>
                <a:ea typeface="Microsoft YaHei"/>
                <a:cs typeface="Microsoft YaHei"/>
              </a:rPr>
              <a:t>为</a:t>
            </a:r>
            <a:r>
              <a:rPr sz="1000" spc="0" dirty="0">
                <a:solidFill>
                  <a:srgbClr val="231F20">
                    <a:alpha val="100000"/>
                  </a:srgbClr>
                </a:solidFill>
                <a:latin typeface="Microsoft YaHei"/>
                <a:ea typeface="Microsoft YaHei"/>
                <a:cs typeface="Microsoft YaHei"/>
              </a:rPr>
              <a:t>疗法。</a:t>
            </a:r>
            <a:endParaRPr lang="Microsoft YaHei" altLang="Microsoft YaHei" sz="1000" dirty="0"/>
          </a:p>
          <a:p>
            <a:pPr algn="l" rtl="0" eaLnBrk="0">
              <a:lnSpc>
                <a:spcPct val="177000"/>
              </a:lnSpc>
              <a:tabLst/>
            </a:pPr>
            <a:endParaRPr lang="Arial" altLang="Arial" sz="1000" dirty="0"/>
          </a:p>
          <a:p>
            <a:pPr marL="440201" algn="l" rtl="0" eaLnBrk="0">
              <a:lnSpc>
                <a:spcPts val="1426"/>
              </a:lnSpc>
              <a:spcBef>
                <a:spcPts val="338"/>
              </a:spcBef>
              <a:tabLst/>
            </a:pPr>
            <a:r>
              <a:rPr sz="1100" spc="60" dirty="0">
                <a:solidFill>
                  <a:srgbClr val="B00D15">
                    <a:alpha val="100000"/>
                  </a:srgbClr>
                </a:solidFill>
                <a:latin typeface="Microsoft YaHei"/>
                <a:ea typeface="Microsoft YaHei"/>
                <a:cs typeface="Microsoft YaHei"/>
              </a:rPr>
              <a:t>(二)合理情绪疗法的</a:t>
            </a:r>
            <a:r>
              <a:rPr sz="1100" spc="50" dirty="0">
                <a:solidFill>
                  <a:srgbClr val="B00D15">
                    <a:alpha val="100000"/>
                  </a:srgbClr>
                </a:solidFill>
                <a:latin typeface="Microsoft YaHei"/>
                <a:ea typeface="Microsoft YaHei"/>
                <a:cs typeface="Microsoft YaHei"/>
              </a:rPr>
              <a:t>步</a:t>
            </a:r>
            <a:r>
              <a:rPr sz="1100" spc="0" dirty="0">
                <a:solidFill>
                  <a:srgbClr val="B00D15">
                    <a:alpha val="100000"/>
                  </a:srgbClr>
                </a:solidFill>
                <a:latin typeface="Microsoft YaHei"/>
                <a:ea typeface="Microsoft YaHei"/>
                <a:cs typeface="Microsoft YaHei"/>
              </a:rPr>
              <a:t>骤</a:t>
            </a:r>
            <a:endParaRPr lang="Microsoft YaHei" altLang="Microsoft YaHei" sz="1100" dirty="0"/>
          </a:p>
          <a:p>
            <a:pPr marL="440161" algn="l" rtl="0" eaLnBrk="0">
              <a:lnSpc>
                <a:spcPct val="99000"/>
              </a:lnSpc>
              <a:spcBef>
                <a:spcPts val="1447"/>
              </a:spcBef>
              <a:tabLst/>
            </a:pPr>
            <a:r>
              <a:rPr sz="1000" b="1" spc="20" dirty="0">
                <a:solidFill>
                  <a:srgbClr val="231F20">
                    <a:alpha val="100000"/>
                  </a:srgbClr>
                </a:solidFill>
                <a:latin typeface="Arial"/>
                <a:ea typeface="Arial"/>
                <a:cs typeface="Arial"/>
              </a:rPr>
              <a:t>1.</a:t>
            </a:r>
            <a:r>
              <a:rPr sz="1000" spc="20" dirty="0">
                <a:solidFill>
                  <a:srgbClr val="231F20">
                    <a:alpha val="100000"/>
                  </a:srgbClr>
                </a:solidFill>
                <a:latin typeface="Arial"/>
                <a:ea typeface="Arial"/>
                <a:cs typeface="Arial"/>
              </a:rPr>
              <a:t> </a:t>
            </a:r>
            <a:r>
              <a:rPr sz="1000" spc="20" dirty="0">
                <a:solidFill>
                  <a:srgbClr val="231F20">
                    <a:alpha val="100000"/>
                  </a:srgbClr>
                </a:solidFill>
                <a:latin typeface="SimSun"/>
                <a:ea typeface="SimSun"/>
                <a:cs typeface="SimSun"/>
              </a:rPr>
              <a:t>心理</a:t>
            </a:r>
            <a:r>
              <a:rPr sz="1000" spc="0" dirty="0">
                <a:solidFill>
                  <a:srgbClr val="231F20">
                    <a:alpha val="100000"/>
                  </a:srgbClr>
                </a:solidFill>
                <a:latin typeface="SimSun"/>
                <a:ea typeface="SimSun"/>
                <a:cs typeface="SimSun"/>
              </a:rPr>
              <a:t>诊断阶段</a:t>
            </a:r>
            <a:endParaRPr lang="SimSun" altLang="SimSun" sz="1000" dirty="0"/>
          </a:p>
          <a:p>
            <a:pPr marL="426911" algn="l" rtl="0" eaLnBrk="0">
              <a:lnSpc>
                <a:spcPct val="98000"/>
              </a:lnSpc>
              <a:spcBef>
                <a:spcPts val="493"/>
              </a:spcBef>
              <a:tabLst/>
            </a:pPr>
            <a:r>
              <a:rPr sz="1000" b="1" spc="20" dirty="0">
                <a:solidFill>
                  <a:srgbClr val="231F20">
                    <a:alpha val="100000"/>
                  </a:srgbClr>
                </a:solidFill>
                <a:latin typeface="Arial"/>
                <a:ea typeface="Arial"/>
                <a:cs typeface="Arial"/>
              </a:rPr>
              <a:t>2.</a:t>
            </a:r>
            <a:r>
              <a:rPr sz="1000" spc="20" dirty="0">
                <a:solidFill>
                  <a:srgbClr val="231F20">
                    <a:alpha val="100000"/>
                  </a:srgbClr>
                </a:solidFill>
                <a:latin typeface="Arial"/>
                <a:ea typeface="Arial"/>
                <a:cs typeface="Arial"/>
              </a:rPr>
              <a:t> </a:t>
            </a:r>
            <a:r>
              <a:rPr sz="1000" spc="20" dirty="0">
                <a:solidFill>
                  <a:srgbClr val="231F20">
                    <a:alpha val="100000"/>
                  </a:srgbClr>
                </a:solidFill>
                <a:latin typeface="SimSun"/>
                <a:ea typeface="SimSun"/>
                <a:cs typeface="SimSun"/>
              </a:rPr>
              <a:t>领悟</a:t>
            </a:r>
            <a:r>
              <a:rPr sz="1000" spc="0" dirty="0">
                <a:solidFill>
                  <a:srgbClr val="231F20">
                    <a:alpha val="100000"/>
                  </a:srgbClr>
                </a:solidFill>
                <a:latin typeface="SimSun"/>
                <a:ea typeface="SimSun"/>
                <a:cs typeface="SimSun"/>
              </a:rPr>
              <a:t>阶段</a:t>
            </a:r>
            <a:endParaRPr lang="SimSun" altLang="SimSun" sz="1000" dirty="0"/>
          </a:p>
          <a:p>
            <a:pPr marL="428636" algn="l" rtl="0" eaLnBrk="0">
              <a:lnSpc>
                <a:spcPct val="98000"/>
              </a:lnSpc>
              <a:tabLst/>
            </a:pPr>
            <a:r>
              <a:rPr sz="1000" b="1" spc="20" dirty="0">
                <a:solidFill>
                  <a:srgbClr val="231F20">
                    <a:alpha val="100000"/>
                  </a:srgbClr>
                </a:solidFill>
                <a:latin typeface="Arial"/>
                <a:ea typeface="Arial"/>
                <a:cs typeface="Arial"/>
              </a:rPr>
              <a:t>3.</a:t>
            </a:r>
            <a:r>
              <a:rPr sz="1000" spc="20" dirty="0">
                <a:solidFill>
                  <a:srgbClr val="231F20">
                    <a:alpha val="100000"/>
                  </a:srgbClr>
                </a:solidFill>
                <a:latin typeface="Arial"/>
                <a:ea typeface="Arial"/>
                <a:cs typeface="Arial"/>
              </a:rPr>
              <a:t> </a:t>
            </a:r>
            <a:r>
              <a:rPr sz="1000" spc="20" dirty="0">
                <a:solidFill>
                  <a:srgbClr val="231F20">
                    <a:alpha val="100000"/>
                  </a:srgbClr>
                </a:solidFill>
                <a:latin typeface="SimSun"/>
                <a:ea typeface="SimSun"/>
                <a:cs typeface="SimSun"/>
              </a:rPr>
              <a:t>修</a:t>
            </a:r>
            <a:r>
              <a:rPr sz="1000" spc="10" dirty="0">
                <a:solidFill>
                  <a:srgbClr val="231F20">
                    <a:alpha val="100000"/>
                  </a:srgbClr>
                </a:solidFill>
                <a:latin typeface="SimSun"/>
                <a:ea typeface="SimSun"/>
                <a:cs typeface="SimSun"/>
              </a:rPr>
              <a:t>通</a:t>
            </a:r>
            <a:r>
              <a:rPr sz="1000" spc="0" dirty="0">
                <a:solidFill>
                  <a:srgbClr val="231F20">
                    <a:alpha val="100000"/>
                  </a:srgbClr>
                </a:solidFill>
                <a:latin typeface="SimSun"/>
                <a:ea typeface="SimSun"/>
                <a:cs typeface="SimSun"/>
              </a:rPr>
              <a:t>阶段</a:t>
            </a:r>
            <a:endParaRPr lang="SimSun" altLang="SimSun" sz="1000" dirty="0"/>
          </a:p>
          <a:p>
            <a:pPr marL="410874" algn="l" rtl="0" eaLnBrk="0">
              <a:lnSpc>
                <a:spcPct val="98000"/>
              </a:lnSpc>
              <a:spcBef>
                <a:spcPts val="11"/>
              </a:spcBef>
              <a:tabLst/>
            </a:pPr>
            <a:r>
              <a:rPr sz="1000" b="1" spc="20" dirty="0">
                <a:solidFill>
                  <a:srgbClr val="231F20">
                    <a:alpha val="100000"/>
                  </a:srgbClr>
                </a:solidFill>
                <a:latin typeface="Arial"/>
                <a:ea typeface="Arial"/>
                <a:cs typeface="Arial"/>
              </a:rPr>
              <a:t>4.</a:t>
            </a:r>
            <a:r>
              <a:rPr sz="1000" spc="20" dirty="0">
                <a:solidFill>
                  <a:srgbClr val="231F20">
                    <a:alpha val="100000"/>
                  </a:srgbClr>
                </a:solidFill>
                <a:latin typeface="Arial"/>
                <a:ea typeface="Arial"/>
                <a:cs typeface="Arial"/>
              </a:rPr>
              <a:t> </a:t>
            </a:r>
            <a:r>
              <a:rPr sz="1000" spc="20" dirty="0">
                <a:solidFill>
                  <a:srgbClr val="231F20">
                    <a:alpha val="100000"/>
                  </a:srgbClr>
                </a:solidFill>
                <a:latin typeface="SimSun"/>
                <a:ea typeface="SimSun"/>
                <a:cs typeface="SimSun"/>
              </a:rPr>
              <a:t>再教育阶</a:t>
            </a:r>
            <a:r>
              <a:rPr sz="1000" spc="10" dirty="0">
                <a:solidFill>
                  <a:srgbClr val="231F20">
                    <a:alpha val="100000"/>
                  </a:srgbClr>
                </a:solidFill>
                <a:latin typeface="SimSun"/>
                <a:ea typeface="SimSun"/>
                <a:cs typeface="SimSun"/>
              </a:rPr>
              <a:t>段</a:t>
            </a:r>
            <a:endParaRPr lang="SimSun" altLang="SimSun" sz="1000" dirty="0"/>
          </a:p>
        </p:txBody>
      </p:sp>
      <p:sp>
        <p:nvSpPr>
          <p:cNvPr id="227" name="textbox 227"/>
          <p:cNvSpPr/>
          <p:nvPr/>
        </p:nvSpPr>
        <p:spPr>
          <a:xfrm>
            <a:off x="342991" y="3932964"/>
            <a:ext cx="6287134" cy="1028064"/>
          </a:xfrm>
          <a:prstGeom prst="rect">
            <a:avLst/>
          </a:prstGeom>
        </p:spPr>
        <p:txBody>
          <a:bodyPr vert="horz" wrap="square" lIns="0" tIns="0" rIns="0" bIns="0"/>
          <a:lstStyle/>
          <a:p>
            <a:pPr algn="l" rtl="0" eaLnBrk="0">
              <a:lnSpc>
                <a:spcPct val="83341"/>
              </a:lnSpc>
              <a:tabLst/>
            </a:pPr>
            <a:endParaRPr lang="Arial" altLang="Arial" sz="100" dirty="0"/>
          </a:p>
          <a:p>
            <a:pPr marL="91192" algn="l" rtl="0" eaLnBrk="0">
              <a:lnSpc>
                <a:spcPts val="1426"/>
              </a:lnSpc>
              <a:tabLst/>
            </a:pPr>
            <a:r>
              <a:rPr sz="1100" spc="60" dirty="0">
                <a:solidFill>
                  <a:srgbClr val="B00D15">
                    <a:alpha val="100000"/>
                  </a:srgbClr>
                </a:solidFill>
                <a:latin typeface="Microsoft YaHei"/>
                <a:ea typeface="Microsoft YaHei"/>
                <a:cs typeface="Microsoft YaHei"/>
              </a:rPr>
              <a:t>(一)示范疗法的概念和</a:t>
            </a:r>
            <a:r>
              <a:rPr sz="1100" spc="0" dirty="0">
                <a:solidFill>
                  <a:srgbClr val="B00D15">
                    <a:alpha val="100000"/>
                  </a:srgbClr>
                </a:solidFill>
                <a:latin typeface="Microsoft YaHei"/>
                <a:ea typeface="Microsoft YaHei"/>
                <a:cs typeface="Microsoft YaHei"/>
              </a:rPr>
              <a:t>原理</a:t>
            </a:r>
            <a:endParaRPr lang="Microsoft YaHei" altLang="Microsoft YaHei" sz="1100" dirty="0"/>
          </a:p>
          <a:p>
            <a:pPr marL="22255" indent="-9555" algn="l" rtl="0" eaLnBrk="0">
              <a:lnSpc>
                <a:spcPct val="126000"/>
              </a:lnSpc>
              <a:spcBef>
                <a:spcPts val="912"/>
              </a:spcBef>
              <a:tabLst/>
            </a:pPr>
            <a:r>
              <a:rPr sz="1000" spc="50" dirty="0">
                <a:solidFill>
                  <a:srgbClr val="231F20">
                    <a:alpha val="100000"/>
                  </a:srgbClr>
                </a:solidFill>
                <a:latin typeface="Microsoft YaHei"/>
                <a:ea typeface="Microsoft YaHei"/>
                <a:cs typeface="Microsoft YaHei"/>
              </a:rPr>
              <a:t>示范疗法是指个体通过观察榜样及其所示范的行为</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，进而导致个体增加或获得良好</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行</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为</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减少或消除</a:t>
            </a:r>
            <a:r>
              <a:rPr sz="1000" spc="20" dirty="0">
                <a:solidFill>
                  <a:srgbClr val="231F20">
                    <a:alpha val="100000"/>
                  </a:srgbClr>
                </a:solidFill>
                <a:latin typeface="Microsoft YaHei"/>
                <a:ea typeface="Microsoft YaHei"/>
                <a:cs typeface="Microsoft YaHei"/>
              </a:rPr>
              <a:t>不</a:t>
            </a:r>
            <a:r>
              <a:rPr sz="1000" spc="0" dirty="0">
                <a:solidFill>
                  <a:srgbClr val="231F20">
                    <a:alpha val="100000"/>
                  </a:srgbClr>
                </a:solidFill>
                <a:latin typeface="Microsoft YaHei"/>
                <a:ea typeface="Microsoft YaHei"/>
                <a:cs typeface="Microsoft YaHei"/>
              </a:rPr>
              <a:t> </a:t>
            </a:r>
            <a:r>
              <a:rPr sz="1000" spc="100" dirty="0">
                <a:solidFill>
                  <a:srgbClr val="231F20">
                    <a:alpha val="100000"/>
                  </a:srgbClr>
                </a:solidFill>
                <a:latin typeface="Microsoft YaHei"/>
                <a:ea typeface="Microsoft YaHei"/>
                <a:cs typeface="Microsoft YaHei"/>
              </a:rPr>
              <a:t>良行为的一种行为矫正方法</a:t>
            </a:r>
            <a:r>
              <a:rPr sz="1000" spc="10" dirty="0">
                <a:solidFill>
                  <a:srgbClr val="231F20">
                    <a:alpha val="100000"/>
                  </a:srgbClr>
                </a:solidFill>
                <a:latin typeface="Microsoft YaHei"/>
                <a:ea typeface="Microsoft YaHei"/>
                <a:cs typeface="Microsoft YaHei"/>
              </a:rPr>
              <a:t>。</a:t>
            </a:r>
            <a:endParaRPr lang="Microsoft YaHei" altLang="Microsoft YaHei" sz="1000" dirty="0"/>
          </a:p>
          <a:p>
            <a:pPr algn="l" rtl="0" eaLnBrk="0">
              <a:lnSpc>
                <a:spcPct val="102000"/>
              </a:lnSpc>
              <a:tabLst/>
            </a:pPr>
            <a:endParaRPr lang="Arial" altLang="Arial" sz="900" dirty="0"/>
          </a:p>
          <a:p>
            <a:pPr marL="91192" algn="l" rtl="0" eaLnBrk="0">
              <a:lnSpc>
                <a:spcPts val="1426"/>
              </a:lnSpc>
              <a:spcBef>
                <a:spcPts val="4"/>
              </a:spcBef>
              <a:tabLst/>
            </a:pPr>
            <a:r>
              <a:rPr sz="1100" spc="60" dirty="0">
                <a:solidFill>
                  <a:srgbClr val="B00D15">
                    <a:alpha val="100000"/>
                  </a:srgbClr>
                </a:solidFill>
                <a:latin typeface="Microsoft YaHei"/>
                <a:ea typeface="Microsoft YaHei"/>
                <a:cs typeface="Microsoft YaHei"/>
              </a:rPr>
              <a:t>(二)示范疗法的操作</a:t>
            </a:r>
            <a:r>
              <a:rPr sz="1100" spc="50" dirty="0">
                <a:solidFill>
                  <a:srgbClr val="B00D15">
                    <a:alpha val="100000"/>
                  </a:srgbClr>
                </a:solidFill>
                <a:latin typeface="Microsoft YaHei"/>
                <a:ea typeface="Microsoft YaHei"/>
                <a:cs typeface="Microsoft YaHei"/>
              </a:rPr>
              <a:t>步</a:t>
            </a:r>
            <a:r>
              <a:rPr sz="1100" spc="0" dirty="0">
                <a:solidFill>
                  <a:srgbClr val="B00D15">
                    <a:alpha val="100000"/>
                  </a:srgbClr>
                </a:solidFill>
                <a:latin typeface="Microsoft YaHei"/>
                <a:ea typeface="Microsoft YaHei"/>
                <a:cs typeface="Microsoft YaHei"/>
              </a:rPr>
              <a:t>骤</a:t>
            </a:r>
            <a:endParaRPr lang="Microsoft YaHei" altLang="Microsoft YaHei" sz="1100" dirty="0"/>
          </a:p>
        </p:txBody>
      </p:sp>
      <p:sp>
        <p:nvSpPr>
          <p:cNvPr id="228" name="textbox 228"/>
          <p:cNvSpPr/>
          <p:nvPr/>
        </p:nvSpPr>
        <p:spPr>
          <a:xfrm>
            <a:off x="-8855" y="8273315"/>
            <a:ext cx="6755130" cy="633730"/>
          </a:xfrm>
          <a:prstGeom prst="rect">
            <a:avLst/>
          </a:prstGeom>
        </p:spPr>
        <p:txBody>
          <a:bodyPr vert="horz" wrap="square" lIns="0" tIns="0" rIns="0" bIns="0"/>
          <a:lstStyle/>
          <a:p>
            <a:pPr algn="l" rtl="0" eaLnBrk="0">
              <a:lnSpc>
                <a:spcPct val="83341"/>
              </a:lnSpc>
              <a:tabLst/>
            </a:pPr>
            <a:endParaRPr lang="Arial" altLang="Arial" sz="100" dirty="0"/>
          </a:p>
          <a:p>
            <a:pPr marL="299796" algn="l" rtl="0" eaLnBrk="0">
              <a:lnSpc>
                <a:spcPts val="1426"/>
              </a:lnSpc>
              <a:tabLst/>
            </a:pPr>
            <a:r>
              <a:rPr sz="1100" spc="50" dirty="0">
                <a:solidFill>
                  <a:srgbClr val="B00D15">
                    <a:alpha val="100000"/>
                  </a:srgbClr>
                </a:solidFill>
                <a:latin typeface="Microsoft YaHei"/>
                <a:ea typeface="Microsoft YaHei"/>
                <a:cs typeface="Microsoft YaHei"/>
              </a:rPr>
              <a:t>(一)心理支持疗法的概念和</a:t>
            </a:r>
            <a:r>
              <a:rPr sz="1100" spc="20" dirty="0">
                <a:solidFill>
                  <a:srgbClr val="B00D15">
                    <a:alpha val="100000"/>
                  </a:srgbClr>
                </a:solidFill>
                <a:latin typeface="Microsoft YaHei"/>
                <a:ea typeface="Microsoft YaHei"/>
                <a:cs typeface="Microsoft YaHei"/>
              </a:rPr>
              <a:t>原</a:t>
            </a:r>
            <a:r>
              <a:rPr sz="1100" spc="0" dirty="0">
                <a:solidFill>
                  <a:srgbClr val="B00D15">
                    <a:alpha val="100000"/>
                  </a:srgbClr>
                </a:solidFill>
                <a:latin typeface="Microsoft YaHei"/>
                <a:ea typeface="Microsoft YaHei"/>
                <a:cs typeface="Microsoft YaHei"/>
              </a:rPr>
              <a:t>理</a:t>
            </a:r>
            <a:endParaRPr lang="Microsoft YaHei" altLang="Microsoft YaHei" sz="1100" dirty="0"/>
          </a:p>
          <a:p>
            <a:pPr algn="l" rtl="0" eaLnBrk="0">
              <a:lnSpc>
                <a:spcPct val="139000"/>
              </a:lnSpc>
              <a:tabLst/>
            </a:pPr>
            <a:endParaRPr lang="Arial" altLang="Arial" sz="200" dirty="0"/>
          </a:p>
          <a:p>
            <a:pPr marL="12700" indent="274123" algn="l" rtl="0" eaLnBrk="0">
              <a:lnSpc>
                <a:spcPct val="126000"/>
              </a:lnSpc>
              <a:spcBef>
                <a:spcPts val="2"/>
              </a:spcBef>
              <a:tabLst/>
            </a:pPr>
            <a:r>
              <a:rPr sz="1000" spc="80" dirty="0">
                <a:solidFill>
                  <a:srgbClr val="231F20">
                    <a:alpha val="100000"/>
                  </a:srgbClr>
                </a:solidFill>
                <a:latin typeface="Microsoft YaHei"/>
                <a:ea typeface="Microsoft YaHei"/>
                <a:cs typeface="Microsoft YaHei"/>
              </a:rPr>
              <a:t>心理支持疗法是伯莱安</a:t>
            </a:r>
            <a:r>
              <a:rPr sz="1000" spc="80" dirty="0">
                <a:solidFill>
                  <a:srgbClr val="231F20">
                    <a:alpha val="100000"/>
                  </a:srgbClr>
                </a:solidFill>
                <a:latin typeface="Microsoft YaHei"/>
                <a:ea typeface="Microsoft YaHei"/>
                <a:cs typeface="Microsoft YaHei"/>
              </a:rPr>
              <a:t> </a:t>
            </a:r>
            <a:r>
              <a:rPr sz="1000" spc="80" dirty="0">
                <a:solidFill>
                  <a:srgbClr val="231F20">
                    <a:alpha val="100000"/>
                  </a:srgbClr>
                </a:solidFill>
                <a:latin typeface="Microsoft YaHei"/>
                <a:ea typeface="Microsoft YaHei"/>
                <a:cs typeface="Microsoft YaHei"/>
              </a:rPr>
              <a:t>·</a:t>
            </a:r>
            <a:r>
              <a:rPr sz="1000" spc="80" dirty="0">
                <a:solidFill>
                  <a:srgbClr val="231F20">
                    <a:alpha val="100000"/>
                  </a:srgbClr>
                </a:solidFill>
                <a:latin typeface="Microsoft YaHei"/>
                <a:ea typeface="Microsoft YaHei"/>
                <a:cs typeface="Microsoft YaHei"/>
              </a:rPr>
              <a:t> </a:t>
            </a:r>
            <a:r>
              <a:rPr sz="1000" spc="80" dirty="0">
                <a:solidFill>
                  <a:srgbClr val="231F20">
                    <a:alpha val="100000"/>
                  </a:srgbClr>
                </a:solidFill>
                <a:latin typeface="Microsoft YaHei"/>
                <a:ea typeface="Microsoft YaHei"/>
                <a:cs typeface="Microsoft YaHei"/>
              </a:rPr>
              <a:t>索恩(</a:t>
            </a:r>
            <a:r>
              <a:rPr sz="1000" spc="0" dirty="0">
                <a:solidFill>
                  <a:srgbClr val="231F20">
                    <a:alpha val="100000"/>
                  </a:srgbClr>
                </a:solidFill>
                <a:latin typeface="Times New Roman"/>
                <a:ea typeface="Times New Roman"/>
                <a:cs typeface="Times New Roman"/>
              </a:rPr>
              <a:t>Brian</a:t>
            </a:r>
            <a:r>
              <a:rPr sz="1000" spc="80" dirty="0">
                <a:solidFill>
                  <a:srgbClr val="231F20">
                    <a:alpha val="100000"/>
                  </a:srgbClr>
                </a:solidFill>
                <a:latin typeface="Times New Roman"/>
                <a:ea typeface="Times New Roman"/>
                <a:cs typeface="Times New Roman"/>
              </a:rPr>
              <a:t> </a:t>
            </a:r>
            <a:r>
              <a:rPr sz="1000" spc="0" dirty="0">
                <a:solidFill>
                  <a:srgbClr val="231F20">
                    <a:alpha val="100000"/>
                  </a:srgbClr>
                </a:solidFill>
                <a:latin typeface="Times New Roman"/>
                <a:ea typeface="Times New Roman"/>
                <a:cs typeface="Times New Roman"/>
              </a:rPr>
              <a:t>Thorne</a:t>
            </a:r>
            <a:r>
              <a:rPr sz="1000" spc="80" dirty="0">
                <a:solidFill>
                  <a:srgbClr val="231F20">
                    <a:alpha val="100000"/>
                  </a:srgbClr>
                </a:solidFill>
                <a:latin typeface="Microsoft YaHei"/>
                <a:ea typeface="Microsoft YaHei"/>
                <a:cs typeface="Microsoft YaHei"/>
              </a:rPr>
              <a:t>)于</a:t>
            </a:r>
            <a:r>
              <a:rPr sz="1000" spc="80" dirty="0">
                <a:solidFill>
                  <a:srgbClr val="231F20">
                    <a:alpha val="100000"/>
                  </a:srgbClr>
                </a:solidFill>
                <a:latin typeface="Microsoft YaHei"/>
                <a:ea typeface="Microsoft YaHei"/>
                <a:cs typeface="Microsoft YaHei"/>
              </a:rPr>
              <a:t> </a:t>
            </a:r>
            <a:r>
              <a:rPr sz="1000" spc="80" dirty="0">
                <a:solidFill>
                  <a:srgbClr val="231F20">
                    <a:alpha val="100000"/>
                  </a:srgbClr>
                </a:solidFill>
                <a:latin typeface="Times New Roman"/>
                <a:ea typeface="Times New Roman"/>
                <a:cs typeface="Times New Roman"/>
              </a:rPr>
              <a:t>1950</a:t>
            </a:r>
            <a:r>
              <a:rPr sz="1000" spc="80" dirty="0">
                <a:solidFill>
                  <a:srgbClr val="231F20">
                    <a:alpha val="100000"/>
                  </a:srgbClr>
                </a:solidFill>
                <a:latin typeface="Times New Roman"/>
                <a:ea typeface="Times New Roman"/>
                <a:cs typeface="Times New Roman"/>
              </a:rPr>
              <a:t> </a:t>
            </a:r>
            <a:r>
              <a:rPr sz="1000" spc="80" dirty="0">
                <a:solidFill>
                  <a:srgbClr val="231F20">
                    <a:alpha val="100000"/>
                  </a:srgbClr>
                </a:solidFill>
                <a:latin typeface="Microsoft YaHei"/>
                <a:ea typeface="Microsoft YaHei"/>
                <a:cs typeface="Microsoft YaHei"/>
              </a:rPr>
              <a:t>年创立的</a:t>
            </a:r>
            <a:r>
              <a:rPr sz="1000" spc="80" dirty="0">
                <a:solidFill>
                  <a:srgbClr val="231F20">
                    <a:alpha val="100000"/>
                  </a:srgbClr>
                </a:solidFill>
                <a:latin typeface="Microsoft YaHei"/>
                <a:ea typeface="Microsoft YaHei"/>
                <a:cs typeface="Microsoft YaHei"/>
              </a:rPr>
              <a:t> </a:t>
            </a:r>
            <a:r>
              <a:rPr sz="1000" spc="80" dirty="0">
                <a:solidFill>
                  <a:srgbClr val="231F20">
                    <a:alpha val="100000"/>
                  </a:srgbClr>
                </a:solidFill>
                <a:latin typeface="Microsoft YaHei"/>
                <a:ea typeface="Microsoft YaHei"/>
                <a:cs typeface="Microsoft YaHei"/>
              </a:rPr>
              <a:t>，是心理治疗最基本</a:t>
            </a:r>
            <a:r>
              <a:rPr sz="1000" spc="80" dirty="0">
                <a:solidFill>
                  <a:srgbClr val="231F20">
                    <a:alpha val="100000"/>
                  </a:srgbClr>
                </a:solidFill>
                <a:latin typeface="Microsoft YaHei"/>
                <a:ea typeface="Microsoft YaHei"/>
                <a:cs typeface="Microsoft YaHei"/>
              </a:rPr>
              <a:t> </a:t>
            </a:r>
            <a:r>
              <a:rPr sz="1000" spc="80" dirty="0">
                <a:solidFill>
                  <a:srgbClr val="231F20">
                    <a:alpha val="100000"/>
                  </a:srgbClr>
                </a:solidFill>
                <a:latin typeface="Microsoft YaHei"/>
                <a:ea typeface="Microsoft YaHei"/>
                <a:cs typeface="Microsoft YaHei"/>
              </a:rPr>
              <a:t>的方法之一，它</a:t>
            </a:r>
            <a:r>
              <a:rPr sz="1000" spc="70" dirty="0">
                <a:solidFill>
                  <a:srgbClr val="231F20">
                    <a:alpha val="100000"/>
                  </a:srgbClr>
                </a:solidFill>
                <a:latin typeface="Microsoft YaHei"/>
                <a:ea typeface="Microsoft YaHei"/>
                <a:cs typeface="Microsoft YaHei"/>
              </a:rPr>
              <a:t>是</a:t>
            </a:r>
            <a:r>
              <a:rPr sz="1000" spc="0" dirty="0">
                <a:solidFill>
                  <a:srgbClr val="231F20">
                    <a:alpha val="100000"/>
                  </a:srgbClr>
                </a:solidFill>
                <a:latin typeface="Microsoft YaHei"/>
                <a:ea typeface="Microsoft YaHei"/>
                <a:cs typeface="Microsoft YaHei"/>
              </a:rPr>
              <a:t>指实施</a:t>
            </a:r>
            <a:r>
              <a:rPr sz="1000" spc="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者在心理治疗过程中提供的支持构成了心理治疗的主要内容</a:t>
            </a:r>
            <a:r>
              <a:rPr sz="1000" spc="20" dirty="0">
                <a:solidFill>
                  <a:srgbClr val="231F20">
                    <a:alpha val="100000"/>
                  </a:srgbClr>
                </a:solidFill>
                <a:latin typeface="Microsoft YaHei"/>
                <a:ea typeface="Microsoft YaHei"/>
                <a:cs typeface="Microsoft YaHei"/>
              </a:rPr>
              <a:t>。</a:t>
            </a:r>
            <a:endParaRPr lang="Microsoft YaHei" altLang="Microsoft YaHei" sz="1000" dirty="0"/>
          </a:p>
        </p:txBody>
      </p:sp>
      <p:sp>
        <p:nvSpPr>
          <p:cNvPr id="229" name="textbox 229"/>
          <p:cNvSpPr/>
          <p:nvPr/>
        </p:nvSpPr>
        <p:spPr>
          <a:xfrm>
            <a:off x="264937" y="941351"/>
            <a:ext cx="1892300" cy="1382394"/>
          </a:xfrm>
          <a:prstGeom prst="rect">
            <a:avLst/>
          </a:prstGeom>
        </p:spPr>
        <p:txBody>
          <a:bodyPr vert="horz" wrap="square" lIns="0" tIns="0" rIns="0" bIns="0"/>
          <a:lstStyle/>
          <a:p>
            <a:pPr algn="l" rtl="0" eaLnBrk="0">
              <a:lnSpc>
                <a:spcPct val="83341"/>
              </a:lnSpc>
              <a:tabLst/>
            </a:pPr>
            <a:endParaRPr lang="Arial" altLang="Arial" sz="100" dirty="0"/>
          </a:p>
          <a:p>
            <a:pPr marL="27527" algn="l" rtl="0" eaLnBrk="0">
              <a:lnSpc>
                <a:spcPts val="1426"/>
              </a:lnSpc>
              <a:tabLst/>
            </a:pPr>
            <a:r>
              <a:rPr sz="1100" spc="50" dirty="0">
                <a:solidFill>
                  <a:srgbClr val="B00D15">
                    <a:alpha val="100000"/>
                  </a:srgbClr>
                </a:solidFill>
                <a:latin typeface="Microsoft YaHei"/>
                <a:ea typeface="Microsoft YaHei"/>
                <a:cs typeface="Microsoft YaHei"/>
              </a:rPr>
              <a:t>(二)系统脱敏疗法的操作</a:t>
            </a:r>
            <a:r>
              <a:rPr sz="1100" spc="40" dirty="0">
                <a:solidFill>
                  <a:srgbClr val="B00D15">
                    <a:alpha val="100000"/>
                  </a:srgbClr>
                </a:solidFill>
                <a:latin typeface="Microsoft YaHei"/>
                <a:ea typeface="Microsoft YaHei"/>
                <a:cs typeface="Microsoft YaHei"/>
              </a:rPr>
              <a:t>步</a:t>
            </a:r>
            <a:r>
              <a:rPr sz="1100" spc="0" dirty="0">
                <a:solidFill>
                  <a:srgbClr val="B00D15">
                    <a:alpha val="100000"/>
                  </a:srgbClr>
                </a:solidFill>
                <a:latin typeface="Microsoft YaHei"/>
                <a:ea typeface="Microsoft YaHei"/>
                <a:cs typeface="Microsoft YaHei"/>
              </a:rPr>
              <a:t>骤</a:t>
            </a:r>
            <a:endParaRPr lang="Microsoft YaHei" altLang="Microsoft YaHei" sz="1100" dirty="0"/>
          </a:p>
          <a:p>
            <a:pPr algn="l" rtl="0" eaLnBrk="0">
              <a:lnSpc>
                <a:spcPct val="143000"/>
              </a:lnSpc>
              <a:tabLst/>
            </a:pPr>
            <a:endParaRPr lang="Arial" altLang="Arial" sz="1000" dirty="0"/>
          </a:p>
          <a:p>
            <a:pPr algn="l" rtl="0" eaLnBrk="0">
              <a:lnSpc>
                <a:spcPct val="144000"/>
              </a:lnSpc>
              <a:tabLst/>
            </a:pPr>
            <a:endParaRPr lang="Arial" altLang="Arial" sz="1000" dirty="0"/>
          </a:p>
          <a:p>
            <a:pPr marL="27486" algn="l" rtl="0" eaLnBrk="0">
              <a:lnSpc>
                <a:spcPct val="99000"/>
              </a:lnSpc>
              <a:spcBef>
                <a:spcPts val="304"/>
              </a:spcBef>
              <a:tabLst/>
            </a:pPr>
            <a:r>
              <a:rPr sz="1000" b="1" spc="20" dirty="0">
                <a:solidFill>
                  <a:srgbClr val="231F20">
                    <a:alpha val="100000"/>
                  </a:srgbClr>
                </a:solidFill>
                <a:latin typeface="Arial"/>
                <a:ea typeface="Arial"/>
                <a:cs typeface="Arial"/>
              </a:rPr>
              <a:t>1.</a:t>
            </a:r>
            <a:r>
              <a:rPr sz="1000" spc="20" dirty="0">
                <a:solidFill>
                  <a:srgbClr val="231F20">
                    <a:alpha val="100000"/>
                  </a:srgbClr>
                </a:solidFill>
                <a:latin typeface="Arial"/>
                <a:ea typeface="Arial"/>
                <a:cs typeface="Arial"/>
              </a:rPr>
              <a:t> </a:t>
            </a:r>
            <a:r>
              <a:rPr sz="1000" spc="20" dirty="0">
                <a:solidFill>
                  <a:srgbClr val="231F20">
                    <a:alpha val="100000"/>
                  </a:srgbClr>
                </a:solidFill>
                <a:latin typeface="SimSun"/>
                <a:ea typeface="SimSun"/>
                <a:cs typeface="SimSun"/>
              </a:rPr>
              <a:t>学会</a:t>
            </a:r>
            <a:r>
              <a:rPr sz="1000" spc="0" dirty="0">
                <a:solidFill>
                  <a:srgbClr val="231F20">
                    <a:alpha val="100000"/>
                  </a:srgbClr>
                </a:solidFill>
                <a:latin typeface="SimSun"/>
                <a:ea typeface="SimSun"/>
                <a:cs typeface="SimSun"/>
              </a:rPr>
              <a:t>放松技巧</a:t>
            </a:r>
            <a:endParaRPr lang="SimSun" altLang="SimSun" sz="1000" dirty="0"/>
          </a:p>
          <a:p>
            <a:pPr algn="l" rtl="0" eaLnBrk="0">
              <a:lnSpc>
                <a:spcPct val="118000"/>
              </a:lnSpc>
              <a:tabLst/>
            </a:pPr>
            <a:endParaRPr lang="Arial" altLang="Arial" sz="1000" dirty="0"/>
          </a:p>
          <a:p>
            <a:pPr algn="l" rtl="0" eaLnBrk="0">
              <a:lnSpc>
                <a:spcPct val="118000"/>
              </a:lnSpc>
              <a:tabLst/>
            </a:pPr>
            <a:endParaRPr lang="Arial" altLang="Arial" sz="1000" dirty="0"/>
          </a:p>
          <a:p>
            <a:pPr algn="l" rtl="0" eaLnBrk="0">
              <a:lnSpc>
                <a:spcPct val="125000"/>
              </a:lnSpc>
              <a:tabLst/>
            </a:pPr>
            <a:endParaRPr lang="Arial" altLang="Arial" sz="200" dirty="0"/>
          </a:p>
          <a:p>
            <a:pPr marL="12700" algn="l" rtl="0" eaLnBrk="0">
              <a:lnSpc>
                <a:spcPct val="99000"/>
              </a:lnSpc>
              <a:tabLst/>
            </a:pPr>
            <a:r>
              <a:rPr sz="1000" b="1" spc="30" dirty="0">
                <a:solidFill>
                  <a:srgbClr val="231F20">
                    <a:alpha val="100000"/>
                  </a:srgbClr>
                </a:solidFill>
                <a:latin typeface="Arial"/>
                <a:ea typeface="Arial"/>
                <a:cs typeface="Arial"/>
              </a:rPr>
              <a:t>2.</a:t>
            </a:r>
            <a:r>
              <a:rPr sz="1000" spc="30" dirty="0">
                <a:solidFill>
                  <a:srgbClr val="231F20">
                    <a:alpha val="100000"/>
                  </a:srgbClr>
                </a:solidFill>
                <a:latin typeface="Arial"/>
                <a:ea typeface="Arial"/>
                <a:cs typeface="Arial"/>
              </a:rPr>
              <a:t> </a:t>
            </a:r>
            <a:r>
              <a:rPr sz="1000" spc="30" dirty="0">
                <a:solidFill>
                  <a:srgbClr val="231F20">
                    <a:alpha val="100000"/>
                  </a:srgbClr>
                </a:solidFill>
                <a:latin typeface="SimSun"/>
                <a:ea typeface="SimSun"/>
                <a:cs typeface="SimSun"/>
              </a:rPr>
              <a:t>建立焦</a:t>
            </a:r>
            <a:r>
              <a:rPr sz="1000" spc="20" dirty="0">
                <a:solidFill>
                  <a:srgbClr val="231F20">
                    <a:alpha val="100000"/>
                  </a:srgbClr>
                </a:solidFill>
                <a:latin typeface="SimSun"/>
                <a:ea typeface="SimSun"/>
                <a:cs typeface="SimSun"/>
              </a:rPr>
              <a:t>虑</a:t>
            </a:r>
            <a:r>
              <a:rPr sz="1000" spc="0" dirty="0">
                <a:solidFill>
                  <a:srgbClr val="231F20">
                    <a:alpha val="100000"/>
                  </a:srgbClr>
                </a:solidFill>
                <a:latin typeface="SimSun"/>
                <a:ea typeface="SimSun"/>
                <a:cs typeface="SimSun"/>
              </a:rPr>
              <a:t>等级</a:t>
            </a:r>
            <a:endParaRPr lang="SimSun" altLang="SimSun" sz="1000" dirty="0"/>
          </a:p>
        </p:txBody>
      </p:sp>
      <p:sp>
        <p:nvSpPr>
          <p:cNvPr id="230" name="textbox 230"/>
          <p:cNvSpPr/>
          <p:nvPr/>
        </p:nvSpPr>
        <p:spPr>
          <a:xfrm>
            <a:off x="279765" y="2931695"/>
            <a:ext cx="2162810" cy="553084"/>
          </a:xfrm>
          <a:prstGeom prst="rect">
            <a:avLst/>
          </a:prstGeom>
        </p:spPr>
        <p:txBody>
          <a:bodyPr vert="horz" wrap="square" lIns="0" tIns="0" rIns="0" bIns="0"/>
          <a:lstStyle/>
          <a:p>
            <a:pPr algn="l" rtl="0" eaLnBrk="0">
              <a:lnSpc>
                <a:spcPct val="83341"/>
              </a:lnSpc>
              <a:tabLst/>
            </a:pPr>
            <a:endParaRPr lang="Arial" altLang="Arial" sz="100" dirty="0"/>
          </a:p>
          <a:p>
            <a:pPr marL="154419" algn="l" rtl="0" eaLnBrk="0">
              <a:lnSpc>
                <a:spcPts val="1426"/>
              </a:lnSpc>
              <a:tabLst/>
            </a:pPr>
            <a:r>
              <a:rPr sz="1100" spc="50" dirty="0">
                <a:solidFill>
                  <a:srgbClr val="B00D15">
                    <a:alpha val="100000"/>
                  </a:srgbClr>
                </a:solidFill>
                <a:latin typeface="Microsoft YaHei"/>
                <a:ea typeface="Microsoft YaHei"/>
                <a:cs typeface="Microsoft YaHei"/>
              </a:rPr>
              <a:t>(一)行为塑造疗法的概念和</a:t>
            </a:r>
            <a:r>
              <a:rPr sz="1100" spc="20" dirty="0">
                <a:solidFill>
                  <a:srgbClr val="B00D15">
                    <a:alpha val="100000"/>
                  </a:srgbClr>
                </a:solidFill>
                <a:latin typeface="Microsoft YaHei"/>
                <a:ea typeface="Microsoft YaHei"/>
                <a:cs typeface="Microsoft YaHei"/>
              </a:rPr>
              <a:t>原</a:t>
            </a:r>
            <a:r>
              <a:rPr sz="1100" spc="0" dirty="0">
                <a:solidFill>
                  <a:srgbClr val="B00D15">
                    <a:alpha val="100000"/>
                  </a:srgbClr>
                </a:solidFill>
                <a:latin typeface="Microsoft YaHei"/>
                <a:ea typeface="Microsoft YaHei"/>
                <a:cs typeface="Microsoft YaHei"/>
              </a:rPr>
              <a:t>理</a:t>
            </a:r>
            <a:endParaRPr lang="Microsoft YaHei" altLang="Microsoft YaHei" sz="1100" dirty="0"/>
          </a:p>
          <a:p>
            <a:pPr algn="l" rtl="0" eaLnBrk="0">
              <a:lnSpc>
                <a:spcPct val="108000"/>
              </a:lnSpc>
              <a:tabLst/>
            </a:pPr>
            <a:endParaRPr lang="Arial" altLang="Arial" sz="1000" dirty="0"/>
          </a:p>
          <a:p>
            <a:pPr marL="12700" algn="l" rtl="0" eaLnBrk="0">
              <a:lnSpc>
                <a:spcPts val="1426"/>
              </a:lnSpc>
              <a:spcBef>
                <a:spcPts val="2"/>
              </a:spcBef>
              <a:tabLst/>
            </a:pPr>
            <a:r>
              <a:rPr sz="1100" spc="50" dirty="0">
                <a:solidFill>
                  <a:srgbClr val="B00D15">
                    <a:alpha val="100000"/>
                  </a:srgbClr>
                </a:solidFill>
                <a:latin typeface="Microsoft YaHei"/>
                <a:ea typeface="Microsoft YaHei"/>
                <a:cs typeface="Microsoft YaHei"/>
              </a:rPr>
              <a:t>(二)行为塑造疗法的操作</a:t>
            </a:r>
            <a:r>
              <a:rPr sz="1100" spc="40" dirty="0">
                <a:solidFill>
                  <a:srgbClr val="B00D15">
                    <a:alpha val="100000"/>
                  </a:srgbClr>
                </a:solidFill>
                <a:latin typeface="Microsoft YaHei"/>
                <a:ea typeface="Microsoft YaHei"/>
                <a:cs typeface="Microsoft YaHei"/>
              </a:rPr>
              <a:t>步</a:t>
            </a:r>
            <a:r>
              <a:rPr sz="1100" spc="0" dirty="0">
                <a:solidFill>
                  <a:srgbClr val="B00D15">
                    <a:alpha val="100000"/>
                  </a:srgbClr>
                </a:solidFill>
                <a:latin typeface="Microsoft YaHei"/>
                <a:ea typeface="Microsoft YaHei"/>
                <a:cs typeface="Microsoft YaHei"/>
              </a:rPr>
              <a:t>骤</a:t>
            </a:r>
            <a:endParaRPr lang="Microsoft YaHei" altLang="Microsoft YaHei" sz="1100" dirty="0"/>
          </a:p>
        </p:txBody>
      </p:sp>
      <p:pic>
        <p:nvPicPr>
          <p:cNvPr id="231" name="picture 231"/>
          <p:cNvPicPr>
            <a:picLocks noChangeAspect="1"/>
          </p:cNvPicPr>
          <p:nvPr/>
        </p:nvPicPr>
        <p:blipFill>
          <a:blip r:embed="rId2"/>
          <a:stretch>
            <a:fillRect/>
          </a:stretch>
        </p:blipFill>
        <p:spPr>
          <a:xfrm rot="21600000">
            <a:off x="267220" y="5164759"/>
            <a:ext cx="1730806" cy="187362"/>
          </a:xfrm>
          <a:prstGeom prst="rect">
            <a:avLst/>
          </a:prstGeom>
        </p:spPr>
      </p:pic>
      <p:pic>
        <p:nvPicPr>
          <p:cNvPr id="232" name="picture 232"/>
          <p:cNvPicPr>
            <a:picLocks noChangeAspect="1"/>
          </p:cNvPicPr>
          <p:nvPr/>
        </p:nvPicPr>
        <p:blipFill>
          <a:blip r:embed="rId3"/>
          <a:stretch>
            <a:fillRect/>
          </a:stretch>
        </p:blipFill>
        <p:spPr>
          <a:xfrm rot="21600000">
            <a:off x="404545" y="2523159"/>
            <a:ext cx="1248371" cy="186931"/>
          </a:xfrm>
          <a:prstGeom prst="rect">
            <a:avLst/>
          </a:prstGeom>
        </p:spPr>
      </p:pic>
      <p:pic>
        <p:nvPicPr>
          <p:cNvPr id="233" name="picture 233"/>
          <p:cNvPicPr>
            <a:picLocks noChangeAspect="1"/>
          </p:cNvPicPr>
          <p:nvPr/>
        </p:nvPicPr>
        <p:blipFill>
          <a:blip r:embed="rId4"/>
          <a:stretch>
            <a:fillRect/>
          </a:stretch>
        </p:blipFill>
        <p:spPr>
          <a:xfrm rot="21600000">
            <a:off x="569645" y="7865414"/>
            <a:ext cx="940396" cy="187680"/>
          </a:xfrm>
          <a:prstGeom prst="rect">
            <a:avLst/>
          </a:prstGeom>
        </p:spPr>
      </p:pic>
      <p:pic>
        <p:nvPicPr>
          <p:cNvPr id="234" name="picture 234"/>
          <p:cNvPicPr>
            <a:picLocks noChangeAspect="1"/>
          </p:cNvPicPr>
          <p:nvPr/>
        </p:nvPicPr>
        <p:blipFill>
          <a:blip r:embed="rId5"/>
          <a:stretch>
            <a:fillRect/>
          </a:stretch>
        </p:blipFill>
        <p:spPr>
          <a:xfrm rot="21600000">
            <a:off x="432041" y="3525824"/>
            <a:ext cx="921156" cy="186753"/>
          </a:xfrm>
          <a:prstGeom prst="rect">
            <a:avLst/>
          </a:prstGeom>
        </p:spPr>
      </p:pic>
      <p:pic>
        <p:nvPicPr>
          <p:cNvPr id="235" name="picture 235"/>
          <p:cNvPicPr>
            <a:picLocks noChangeAspect="1"/>
          </p:cNvPicPr>
          <p:nvPr/>
        </p:nvPicPr>
        <p:blipFill>
          <a:blip r:embed="rId6"/>
          <a:stretch>
            <a:fillRect/>
          </a:stretch>
        </p:blipFill>
        <p:spPr>
          <a:xfrm rot="21600000">
            <a:off x="263525" y="7867498"/>
            <a:ext cx="245465" cy="181559"/>
          </a:xfrm>
          <a:prstGeom prst="rect">
            <a:avLst/>
          </a:prstGeom>
        </p:spPr>
      </p:pic>
      <p:sp>
        <p:nvSpPr>
          <p:cNvPr id="236" name="textbox 236"/>
          <p:cNvSpPr/>
          <p:nvPr/>
        </p:nvSpPr>
        <p:spPr>
          <a:xfrm>
            <a:off x="818881" y="9041149"/>
            <a:ext cx="167004" cy="153035"/>
          </a:xfrm>
          <a:prstGeom prst="rect">
            <a:avLst/>
          </a:prstGeom>
        </p:spPr>
        <p:txBody>
          <a:bodyPr vert="horz" wrap="square" lIns="0" tIns="0" rIns="0" bIns="0"/>
          <a:lstStyle/>
          <a:p>
            <a:pPr algn="l" rtl="0" eaLnBrk="0">
              <a:lnSpc>
                <a:spcPct val="78980"/>
              </a:lnSpc>
              <a:tabLst/>
            </a:pPr>
            <a:endParaRPr lang="Arial" altLang="Arial" sz="100" dirty="0"/>
          </a:p>
          <a:p>
            <a:pPr marL="12700" algn="l" rtl="0" eaLnBrk="0">
              <a:lnSpc>
                <a:spcPct val="84000"/>
              </a:lnSpc>
              <a:tabLst/>
            </a:pPr>
            <a:r>
              <a:rPr sz="1000" b="1" spc="0" dirty="0">
                <a:solidFill>
                  <a:srgbClr val="231F20">
                    <a:alpha val="100000"/>
                  </a:srgbClr>
                </a:solidFill>
                <a:latin typeface="Arial"/>
                <a:ea typeface="Arial"/>
                <a:cs typeface="Arial"/>
              </a:rPr>
              <a:t>68</a:t>
            </a:r>
            <a:endParaRPr lang="Arial" altLang="Arial" sz="1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p:cNvPicPr>
          <p:nvPr/>
        </p:nvPicPr>
        <p:blipFill>
          <a:blip r:embed="rId2"/>
          <a:stretch>
            <a:fillRect/>
          </a:stretch>
        </p:blipFill>
        <p:spPr>
          <a:xfrm rot="21600000">
            <a:off x="1047750" y="3359150"/>
            <a:ext cx="4406645" cy="2276602"/>
          </a:xfrm>
          <a:prstGeom prst="rect">
            <a:avLst/>
          </a:prstGeom>
        </p:spPr>
      </p:pic>
      <p:sp>
        <p:nvSpPr>
          <p:cNvPr id="5" name="textbox 5"/>
          <p:cNvSpPr/>
          <p:nvPr/>
        </p:nvSpPr>
        <p:spPr>
          <a:xfrm>
            <a:off x="1025492" y="1476526"/>
            <a:ext cx="3216275" cy="1819910"/>
          </a:xfrm>
          <a:prstGeom prst="rect">
            <a:avLst/>
          </a:prstGeom>
        </p:spPr>
        <p:txBody>
          <a:bodyPr vert="horz" wrap="square" lIns="0" tIns="0" rIns="0" bIns="0"/>
          <a:lstStyle/>
          <a:p>
            <a:pPr algn="l" rtl="0" eaLnBrk="0">
              <a:lnSpc>
                <a:spcPct val="86300"/>
              </a:lnSpc>
              <a:tabLst/>
            </a:pPr>
            <a:endParaRPr lang="Arial" altLang="Arial" sz="100" dirty="0"/>
          </a:p>
          <a:p>
            <a:pPr marL="285993" algn="l" rtl="0" eaLnBrk="0">
              <a:lnSpc>
                <a:spcPct val="100000"/>
              </a:lnSpc>
              <a:tabLst/>
            </a:pPr>
            <a:r>
              <a:rPr sz="900" spc="60" dirty="0">
                <a:solidFill>
                  <a:srgbClr val="231F20">
                    <a:alpha val="100000"/>
                  </a:srgbClr>
                </a:solidFill>
                <a:latin typeface="Microsoft YaHei"/>
                <a:ea typeface="Microsoft YaHei"/>
                <a:cs typeface="Microsoft YaHei"/>
              </a:rPr>
              <a:t>图书在版编目</a:t>
            </a:r>
            <a:r>
              <a:rPr sz="900" spc="60" dirty="0">
                <a:solidFill>
                  <a:srgbClr val="231F20">
                    <a:alpha val="100000"/>
                  </a:srgbClr>
                </a:solidFill>
                <a:latin typeface="Microsoft YaHei"/>
                <a:ea typeface="Microsoft YaHei"/>
                <a:cs typeface="Microsoft YaHei"/>
              </a:rPr>
              <a:t> </a:t>
            </a:r>
            <a:r>
              <a:rPr sz="900" spc="60" dirty="0">
                <a:solidFill>
                  <a:srgbClr val="231F20">
                    <a:alpha val="100000"/>
                  </a:srgbClr>
                </a:solidFill>
                <a:latin typeface="SimSun"/>
                <a:ea typeface="SimSun"/>
                <a:cs typeface="SimSun"/>
              </a:rPr>
              <a:t>(</a:t>
            </a:r>
            <a:r>
              <a:rPr sz="900" spc="60" dirty="0">
                <a:solidFill>
                  <a:srgbClr val="231F20">
                    <a:alpha val="100000"/>
                  </a:srgbClr>
                </a:solidFill>
                <a:latin typeface="SimSun"/>
                <a:ea typeface="SimSun"/>
                <a:cs typeface="SimSun"/>
              </a:rPr>
              <a:t> </a:t>
            </a:r>
            <a:r>
              <a:rPr sz="900" spc="0" dirty="0">
                <a:solidFill>
                  <a:srgbClr val="231F20">
                    <a:alpha val="100000"/>
                  </a:srgbClr>
                </a:solidFill>
                <a:latin typeface="Times New Roman"/>
                <a:ea typeface="Times New Roman"/>
                <a:cs typeface="Times New Roman"/>
              </a:rPr>
              <a:t>C</a:t>
            </a:r>
            <a:r>
              <a:rPr sz="900" spc="60" dirty="0">
                <a:solidFill>
                  <a:srgbClr val="231F20">
                    <a:alpha val="100000"/>
                  </a:srgbClr>
                </a:solidFill>
                <a:latin typeface="Times New Roman"/>
                <a:ea typeface="Times New Roman"/>
                <a:cs typeface="Times New Roman"/>
              </a:rPr>
              <a:t> </a:t>
            </a:r>
            <a:r>
              <a:rPr sz="900" spc="0" dirty="0">
                <a:solidFill>
                  <a:srgbClr val="231F20">
                    <a:alpha val="100000"/>
                  </a:srgbClr>
                </a:solidFill>
                <a:latin typeface="Times New Roman"/>
                <a:ea typeface="Times New Roman"/>
                <a:cs typeface="Times New Roman"/>
              </a:rPr>
              <a:t>I</a:t>
            </a:r>
            <a:r>
              <a:rPr sz="900" spc="60" dirty="0">
                <a:solidFill>
                  <a:srgbClr val="231F20">
                    <a:alpha val="100000"/>
                  </a:srgbClr>
                </a:solidFill>
                <a:latin typeface="Times New Roman"/>
                <a:ea typeface="Times New Roman"/>
                <a:cs typeface="Times New Roman"/>
              </a:rPr>
              <a:t> </a:t>
            </a:r>
            <a:r>
              <a:rPr sz="900" spc="0" dirty="0">
                <a:solidFill>
                  <a:srgbClr val="231F20">
                    <a:alpha val="100000"/>
                  </a:srgbClr>
                </a:solidFill>
                <a:latin typeface="Times New Roman"/>
                <a:ea typeface="Times New Roman"/>
                <a:cs typeface="Times New Roman"/>
              </a:rPr>
              <a:t>P</a:t>
            </a:r>
            <a:r>
              <a:rPr sz="900" spc="60" dirty="0">
                <a:solidFill>
                  <a:srgbClr val="231F20">
                    <a:alpha val="100000"/>
                  </a:srgbClr>
                </a:solidFill>
                <a:latin typeface="Times New Roman"/>
                <a:ea typeface="Times New Roman"/>
                <a:cs typeface="Times New Roman"/>
              </a:rPr>
              <a:t> </a:t>
            </a:r>
            <a:r>
              <a:rPr sz="900" spc="60" dirty="0">
                <a:solidFill>
                  <a:srgbClr val="231F20">
                    <a:alpha val="100000"/>
                  </a:srgbClr>
                </a:solidFill>
                <a:latin typeface="SimSun"/>
                <a:ea typeface="SimSun"/>
                <a:cs typeface="SimSun"/>
              </a:rPr>
              <a:t>)</a:t>
            </a:r>
            <a:r>
              <a:rPr sz="900" spc="60" dirty="0">
                <a:solidFill>
                  <a:srgbClr val="231F20">
                    <a:alpha val="100000"/>
                  </a:srgbClr>
                </a:solidFill>
                <a:latin typeface="SimSun"/>
                <a:ea typeface="SimSun"/>
                <a:cs typeface="SimSun"/>
              </a:rPr>
              <a:t> </a:t>
            </a:r>
            <a:r>
              <a:rPr sz="900" spc="30" dirty="0">
                <a:solidFill>
                  <a:srgbClr val="231F20">
                    <a:alpha val="100000"/>
                  </a:srgbClr>
                </a:solidFill>
                <a:latin typeface="Microsoft YaHei"/>
                <a:ea typeface="Microsoft YaHei"/>
                <a:cs typeface="Microsoft YaHei"/>
              </a:rPr>
              <a:t>数</a:t>
            </a:r>
            <a:r>
              <a:rPr sz="900" spc="0" dirty="0">
                <a:solidFill>
                  <a:srgbClr val="231F20">
                    <a:alpha val="100000"/>
                  </a:srgbClr>
                </a:solidFill>
                <a:latin typeface="Microsoft YaHei"/>
                <a:ea typeface="Microsoft YaHei"/>
                <a:cs typeface="Microsoft YaHei"/>
              </a:rPr>
              <a:t>据</a:t>
            </a:r>
            <a:endParaRPr lang="Microsoft YaHei" altLang="Microsoft YaHei" sz="900" dirty="0"/>
          </a:p>
          <a:p>
            <a:pPr marL="12700" indent="258061" algn="l" rtl="0" eaLnBrk="0">
              <a:lnSpc>
                <a:spcPct val="157000"/>
              </a:lnSpc>
              <a:spcBef>
                <a:spcPts val="680"/>
              </a:spcBef>
              <a:tabLst/>
            </a:pPr>
            <a:r>
              <a:rPr sz="900" spc="50" dirty="0">
                <a:solidFill>
                  <a:srgbClr val="231F20">
                    <a:alpha val="100000"/>
                  </a:srgbClr>
                </a:solidFill>
                <a:latin typeface="SimSun"/>
                <a:ea typeface="SimSun"/>
                <a:cs typeface="SimSun"/>
              </a:rPr>
              <a:t>老年心理护理</a:t>
            </a:r>
            <a:r>
              <a:rPr sz="900" spc="50" dirty="0">
                <a:solidFill>
                  <a:srgbClr val="231F20">
                    <a:alpha val="100000"/>
                  </a:srgbClr>
                </a:solidFill>
                <a:latin typeface="SimSun"/>
                <a:ea typeface="SimSun"/>
                <a:cs typeface="SimSun"/>
              </a:rPr>
              <a:t> </a:t>
            </a:r>
            <a:r>
              <a:rPr sz="900" spc="50" dirty="0">
                <a:solidFill>
                  <a:srgbClr val="231F20">
                    <a:alpha val="100000"/>
                  </a:srgbClr>
                </a:solidFill>
                <a:latin typeface="SimSun"/>
                <a:ea typeface="SimSun"/>
                <a:cs typeface="SimSun"/>
              </a:rPr>
              <a:t>/</a:t>
            </a:r>
            <a:r>
              <a:rPr sz="900" spc="50" dirty="0">
                <a:solidFill>
                  <a:srgbClr val="231F20">
                    <a:alpha val="100000"/>
                  </a:srgbClr>
                </a:solidFill>
                <a:latin typeface="SimSun"/>
                <a:ea typeface="SimSun"/>
                <a:cs typeface="SimSun"/>
              </a:rPr>
              <a:t> </a:t>
            </a:r>
            <a:r>
              <a:rPr sz="900" spc="50" dirty="0">
                <a:solidFill>
                  <a:srgbClr val="231F20">
                    <a:alpha val="100000"/>
                  </a:srgbClr>
                </a:solidFill>
                <a:latin typeface="SimSun"/>
                <a:ea typeface="SimSun"/>
                <a:cs typeface="SimSun"/>
              </a:rPr>
              <a:t>丁桂凤主编</a:t>
            </a:r>
            <a:r>
              <a:rPr sz="900" spc="50" dirty="0">
                <a:solidFill>
                  <a:srgbClr val="231F20">
                    <a:alpha val="100000"/>
                  </a:srgbClr>
                </a:solidFill>
                <a:latin typeface="SimSun"/>
                <a:ea typeface="SimSun"/>
                <a:cs typeface="SimSun"/>
              </a:rPr>
              <a:t> </a:t>
            </a:r>
            <a:r>
              <a:rPr sz="900" spc="50" dirty="0">
                <a:solidFill>
                  <a:srgbClr val="231F20">
                    <a:alpha val="100000"/>
                  </a:srgbClr>
                </a:solidFill>
                <a:latin typeface="SimSun"/>
                <a:ea typeface="SimSun"/>
                <a:cs typeface="SimSun"/>
              </a:rPr>
              <a:t>.</a:t>
            </a:r>
            <a:r>
              <a:rPr sz="900" spc="50" dirty="0">
                <a:solidFill>
                  <a:srgbClr val="231F20">
                    <a:alpha val="100000"/>
                  </a:srgbClr>
                </a:solidFill>
                <a:latin typeface="SimSun"/>
                <a:ea typeface="SimSun"/>
                <a:cs typeface="SimSun"/>
              </a:rPr>
              <a:t> </a:t>
            </a:r>
            <a:r>
              <a:rPr sz="900" spc="50" dirty="0">
                <a:solidFill>
                  <a:srgbClr val="231F20">
                    <a:alpha val="100000"/>
                  </a:srgbClr>
                </a:solidFill>
                <a:latin typeface="SimSun"/>
                <a:ea typeface="SimSun"/>
                <a:cs typeface="SimSun"/>
              </a:rPr>
              <a:t>--</a:t>
            </a:r>
            <a:r>
              <a:rPr sz="900" spc="50" dirty="0">
                <a:solidFill>
                  <a:srgbClr val="231F20">
                    <a:alpha val="100000"/>
                  </a:srgbClr>
                </a:solidFill>
                <a:latin typeface="SimSun"/>
                <a:ea typeface="SimSun"/>
                <a:cs typeface="SimSun"/>
              </a:rPr>
              <a:t> </a:t>
            </a:r>
            <a:r>
              <a:rPr sz="900" spc="50" dirty="0">
                <a:solidFill>
                  <a:srgbClr val="231F20">
                    <a:alpha val="100000"/>
                  </a:srgbClr>
                </a:solidFill>
                <a:latin typeface="SimSun"/>
                <a:ea typeface="SimSun"/>
                <a:cs typeface="SimSun"/>
              </a:rPr>
              <a:t>北京：</a:t>
            </a:r>
            <a:r>
              <a:rPr sz="900" spc="0" dirty="0">
                <a:solidFill>
                  <a:srgbClr val="231F20">
                    <a:alpha val="100000"/>
                  </a:srgbClr>
                </a:solidFill>
                <a:latin typeface="SimSun"/>
                <a:ea typeface="SimSun"/>
                <a:cs typeface="SimSun"/>
              </a:rPr>
              <a:t>北京理工</a:t>
            </a:r>
            <a:r>
              <a:rPr sz="900" spc="0" dirty="0">
                <a:solidFill>
                  <a:srgbClr val="231F20">
                    <a:alpha val="100000"/>
                  </a:srgbClr>
                </a:solidFill>
                <a:latin typeface="SimSun"/>
                <a:ea typeface="SimSun"/>
                <a:cs typeface="SimSun"/>
              </a:rPr>
              <a:t>    </a:t>
            </a:r>
            <a:r>
              <a:rPr sz="900" spc="50" dirty="0">
                <a:solidFill>
                  <a:srgbClr val="231F20">
                    <a:alpha val="100000"/>
                  </a:srgbClr>
                </a:solidFill>
                <a:latin typeface="SimSun"/>
                <a:ea typeface="SimSun"/>
                <a:cs typeface="SimSun"/>
              </a:rPr>
              <a:t>大学出版社，2021.</a:t>
            </a:r>
            <a:r>
              <a:rPr sz="900" spc="10" dirty="0">
                <a:solidFill>
                  <a:srgbClr val="231F20">
                    <a:alpha val="100000"/>
                  </a:srgbClr>
                </a:solidFill>
                <a:latin typeface="SimSun"/>
                <a:ea typeface="SimSun"/>
                <a:cs typeface="SimSun"/>
              </a:rPr>
              <a:t> </a:t>
            </a:r>
            <a:r>
              <a:rPr sz="900" spc="0" dirty="0">
                <a:solidFill>
                  <a:srgbClr val="231F20">
                    <a:alpha val="100000"/>
                  </a:srgbClr>
                </a:solidFill>
                <a:latin typeface="SimSun"/>
                <a:ea typeface="SimSun"/>
                <a:cs typeface="SimSun"/>
              </a:rPr>
              <a:t>10</a:t>
            </a:r>
            <a:endParaRPr lang="SimSun" altLang="SimSun" sz="900" dirty="0"/>
          </a:p>
          <a:p>
            <a:pPr marL="289405" algn="l" rtl="0" eaLnBrk="0">
              <a:lnSpc>
                <a:spcPct val="85000"/>
              </a:lnSpc>
              <a:spcBef>
                <a:spcPts val="573"/>
              </a:spcBef>
              <a:tabLst/>
            </a:pPr>
            <a:r>
              <a:rPr sz="900" spc="0" dirty="0">
                <a:solidFill>
                  <a:srgbClr val="231F20">
                    <a:alpha val="100000"/>
                  </a:srgbClr>
                </a:solidFill>
                <a:latin typeface="SimSun"/>
                <a:ea typeface="SimSun"/>
                <a:cs typeface="SimSun"/>
              </a:rPr>
              <a:t>ISBN</a:t>
            </a:r>
            <a:r>
              <a:rPr sz="900" spc="110" dirty="0">
                <a:solidFill>
                  <a:srgbClr val="231F20">
                    <a:alpha val="100000"/>
                  </a:srgbClr>
                </a:solidFill>
                <a:latin typeface="SimSun"/>
                <a:ea typeface="SimSun"/>
                <a:cs typeface="SimSun"/>
              </a:rPr>
              <a:t>978-7-5763-0666-</a:t>
            </a:r>
            <a:r>
              <a:rPr sz="900" spc="20" dirty="0">
                <a:solidFill>
                  <a:srgbClr val="231F20">
                    <a:alpha val="100000"/>
                  </a:srgbClr>
                </a:solidFill>
                <a:latin typeface="SimSun"/>
                <a:ea typeface="SimSun"/>
                <a:cs typeface="SimSun"/>
              </a:rPr>
              <a:t>8</a:t>
            </a:r>
            <a:endParaRPr lang="SimSun" altLang="SimSun" sz="900" dirty="0"/>
          </a:p>
          <a:p>
            <a:pPr marL="13205" indent="302572" algn="l" rtl="0" eaLnBrk="0">
              <a:lnSpc>
                <a:spcPct val="145000"/>
              </a:lnSpc>
              <a:spcBef>
                <a:spcPts val="1354"/>
              </a:spcBef>
              <a:tabLst/>
            </a:pPr>
            <a:r>
              <a:rPr sz="900" spc="-10" dirty="0">
                <a:solidFill>
                  <a:srgbClr val="231F20">
                    <a:alpha val="100000"/>
                  </a:srgbClr>
                </a:solidFill>
                <a:latin typeface="SimSun"/>
                <a:ea typeface="SimSun"/>
                <a:cs typeface="SimSun"/>
              </a:rPr>
              <a:t>Ⅰ</a:t>
            </a:r>
            <a:r>
              <a:rPr sz="900" spc="-10" dirty="0">
                <a:solidFill>
                  <a:srgbClr val="231F20">
                    <a:alpha val="100000"/>
                  </a:srgbClr>
                </a:solidFill>
                <a:latin typeface="SimSun"/>
                <a:ea typeface="SimSun"/>
                <a:cs typeface="SimSun"/>
              </a:rPr>
              <a:t> </a:t>
            </a:r>
            <a:r>
              <a:rPr sz="900" spc="-10" dirty="0">
                <a:solidFill>
                  <a:srgbClr val="231F20">
                    <a:alpha val="100000"/>
                  </a:srgbClr>
                </a:solidFill>
                <a:latin typeface="SimSun"/>
                <a:ea typeface="SimSun"/>
                <a:cs typeface="SimSun"/>
              </a:rPr>
              <a:t>.</a:t>
            </a:r>
            <a:r>
              <a:rPr sz="900" spc="-10" dirty="0">
                <a:solidFill>
                  <a:srgbClr val="231F20">
                    <a:alpha val="100000"/>
                  </a:srgbClr>
                </a:solidFill>
                <a:latin typeface="SimSun"/>
                <a:ea typeface="SimSun"/>
                <a:cs typeface="SimSun"/>
              </a:rPr>
              <a:t> </a:t>
            </a:r>
            <a:r>
              <a:rPr sz="900" spc="-10" dirty="0">
                <a:solidFill>
                  <a:srgbClr val="231F20">
                    <a:alpha val="100000"/>
                  </a:srgbClr>
                </a:solidFill>
                <a:latin typeface="SimSun"/>
                <a:ea typeface="SimSun"/>
                <a:cs typeface="SimSun"/>
              </a:rPr>
              <a:t>①老…</a:t>
            </a:r>
            <a:r>
              <a:rPr sz="900" spc="-10" dirty="0">
                <a:solidFill>
                  <a:srgbClr val="231F20">
                    <a:alpha val="100000"/>
                  </a:srgbClr>
                </a:solidFill>
                <a:latin typeface="SimSun"/>
                <a:ea typeface="SimSun"/>
                <a:cs typeface="SimSun"/>
              </a:rPr>
              <a:t> </a:t>
            </a:r>
            <a:r>
              <a:rPr sz="900" spc="-10" dirty="0">
                <a:solidFill>
                  <a:srgbClr val="231F20">
                    <a:alpha val="100000"/>
                  </a:srgbClr>
                </a:solidFill>
                <a:latin typeface="SimSun"/>
                <a:ea typeface="SimSun"/>
                <a:cs typeface="SimSun"/>
              </a:rPr>
              <a:t>Ⅱ</a:t>
            </a:r>
            <a:r>
              <a:rPr sz="900" spc="-10" dirty="0">
                <a:solidFill>
                  <a:srgbClr val="231F20">
                    <a:alpha val="100000"/>
                  </a:srgbClr>
                </a:solidFill>
                <a:latin typeface="SimSun"/>
                <a:ea typeface="SimSun"/>
                <a:cs typeface="SimSun"/>
              </a:rPr>
              <a:t> </a:t>
            </a:r>
            <a:r>
              <a:rPr sz="900" spc="-10" dirty="0">
                <a:solidFill>
                  <a:srgbClr val="231F20">
                    <a:alpha val="100000"/>
                  </a:srgbClr>
                </a:solidFill>
                <a:latin typeface="SimSun"/>
                <a:ea typeface="SimSun"/>
                <a:cs typeface="SimSun"/>
              </a:rPr>
              <a:t>.</a:t>
            </a:r>
            <a:r>
              <a:rPr sz="900" spc="-10" dirty="0">
                <a:solidFill>
                  <a:srgbClr val="231F20">
                    <a:alpha val="100000"/>
                  </a:srgbClr>
                </a:solidFill>
                <a:latin typeface="SimSun"/>
                <a:ea typeface="SimSun"/>
                <a:cs typeface="SimSun"/>
              </a:rPr>
              <a:t> </a:t>
            </a:r>
            <a:r>
              <a:rPr sz="900" spc="-10" dirty="0">
                <a:solidFill>
                  <a:srgbClr val="231F20">
                    <a:alpha val="100000"/>
                  </a:srgbClr>
                </a:solidFill>
                <a:latin typeface="SimSun"/>
                <a:ea typeface="SimSun"/>
                <a:cs typeface="SimSun"/>
              </a:rPr>
              <a:t>①丁…</a:t>
            </a:r>
            <a:r>
              <a:rPr sz="900" spc="-10" dirty="0">
                <a:solidFill>
                  <a:srgbClr val="231F20">
                    <a:alpha val="100000"/>
                  </a:srgbClr>
                </a:solidFill>
                <a:latin typeface="SimSun"/>
                <a:ea typeface="SimSun"/>
                <a:cs typeface="SimSun"/>
              </a:rPr>
              <a:t> </a:t>
            </a:r>
            <a:r>
              <a:rPr sz="900" spc="-10" dirty="0">
                <a:solidFill>
                  <a:srgbClr val="231F20">
                    <a:alpha val="100000"/>
                  </a:srgbClr>
                </a:solidFill>
                <a:latin typeface="SimSun"/>
                <a:ea typeface="SimSun"/>
                <a:cs typeface="SimSun"/>
              </a:rPr>
              <a:t>Ⅲ</a:t>
            </a:r>
            <a:r>
              <a:rPr sz="900" spc="-10" dirty="0">
                <a:solidFill>
                  <a:srgbClr val="231F20">
                    <a:alpha val="100000"/>
                  </a:srgbClr>
                </a:solidFill>
                <a:latin typeface="SimSun"/>
                <a:ea typeface="SimSun"/>
                <a:cs typeface="SimSun"/>
              </a:rPr>
              <a:t> </a:t>
            </a:r>
            <a:r>
              <a:rPr sz="900" spc="-10" dirty="0">
                <a:solidFill>
                  <a:srgbClr val="231F20">
                    <a:alpha val="100000"/>
                  </a:srgbClr>
                </a:solidFill>
                <a:latin typeface="SimSun"/>
                <a:ea typeface="SimSun"/>
                <a:cs typeface="SimSun"/>
              </a:rPr>
              <a:t>.</a:t>
            </a:r>
            <a:r>
              <a:rPr sz="900" spc="-10" dirty="0">
                <a:solidFill>
                  <a:srgbClr val="231F20">
                    <a:alpha val="100000"/>
                  </a:srgbClr>
                </a:solidFill>
                <a:latin typeface="SimSun"/>
                <a:ea typeface="SimSun"/>
                <a:cs typeface="SimSun"/>
              </a:rPr>
              <a:t> </a:t>
            </a:r>
            <a:r>
              <a:rPr sz="900" spc="-10" dirty="0">
                <a:solidFill>
                  <a:srgbClr val="231F20">
                    <a:alpha val="100000"/>
                  </a:srgbClr>
                </a:solidFill>
                <a:latin typeface="SimSun"/>
                <a:ea typeface="SimSun"/>
                <a:cs typeface="SimSun"/>
              </a:rPr>
              <a:t>①老</a:t>
            </a:r>
            <a:r>
              <a:rPr sz="900" spc="0" dirty="0">
                <a:solidFill>
                  <a:srgbClr val="231F20">
                    <a:alpha val="100000"/>
                  </a:srgbClr>
                </a:solidFill>
                <a:latin typeface="SimSun"/>
                <a:ea typeface="SimSun"/>
                <a:cs typeface="SimSun"/>
              </a:rPr>
              <a:t>年人－护理学－医学</a:t>
            </a:r>
            <a:r>
              <a:rPr sz="900" spc="0" dirty="0">
                <a:solidFill>
                  <a:srgbClr val="231F20">
                    <a:alpha val="100000"/>
                  </a:srgbClr>
                </a:solidFill>
                <a:latin typeface="SimSun"/>
                <a:ea typeface="SimSun"/>
                <a:cs typeface="SimSun"/>
              </a:rPr>
              <a:t> </a:t>
            </a:r>
            <a:r>
              <a:rPr sz="900" spc="60" dirty="0">
                <a:solidFill>
                  <a:srgbClr val="231F20">
                    <a:alpha val="100000"/>
                  </a:srgbClr>
                </a:solidFill>
                <a:latin typeface="SimSun"/>
                <a:ea typeface="SimSun"/>
                <a:cs typeface="SimSun"/>
              </a:rPr>
              <a:t>心理学－中等专业学校－教材</a:t>
            </a:r>
            <a:r>
              <a:rPr sz="900" spc="60" dirty="0">
                <a:solidFill>
                  <a:srgbClr val="231F20">
                    <a:alpha val="100000"/>
                  </a:srgbClr>
                </a:solidFill>
                <a:latin typeface="SimSun"/>
                <a:ea typeface="SimSun"/>
                <a:cs typeface="SimSun"/>
              </a:rPr>
              <a:t> </a:t>
            </a:r>
            <a:r>
              <a:rPr sz="900" spc="60" dirty="0">
                <a:solidFill>
                  <a:srgbClr val="231F20">
                    <a:alpha val="100000"/>
                  </a:srgbClr>
                </a:solidFill>
                <a:latin typeface="SimSun"/>
                <a:ea typeface="SimSun"/>
                <a:cs typeface="SimSun"/>
              </a:rPr>
              <a:t>Ⅳ</a:t>
            </a:r>
            <a:r>
              <a:rPr sz="900" spc="60" dirty="0">
                <a:solidFill>
                  <a:srgbClr val="231F20">
                    <a:alpha val="100000"/>
                  </a:srgbClr>
                </a:solidFill>
                <a:latin typeface="SimSun"/>
                <a:ea typeface="SimSun"/>
                <a:cs typeface="SimSun"/>
              </a:rPr>
              <a:t> </a:t>
            </a:r>
            <a:r>
              <a:rPr sz="900" spc="60" dirty="0">
                <a:solidFill>
                  <a:srgbClr val="231F20">
                    <a:alpha val="100000"/>
                  </a:srgbClr>
                </a:solidFill>
                <a:latin typeface="SimSun"/>
                <a:ea typeface="SimSun"/>
                <a:cs typeface="SimSun"/>
              </a:rPr>
              <a:t>.</a:t>
            </a:r>
            <a:r>
              <a:rPr sz="900" spc="60" dirty="0">
                <a:solidFill>
                  <a:srgbClr val="231F20">
                    <a:alpha val="100000"/>
                  </a:srgbClr>
                </a:solidFill>
                <a:latin typeface="SimSun"/>
                <a:ea typeface="SimSun"/>
                <a:cs typeface="SimSun"/>
              </a:rPr>
              <a:t> </a:t>
            </a:r>
            <a:r>
              <a:rPr sz="900" spc="60" dirty="0">
                <a:solidFill>
                  <a:srgbClr val="231F20">
                    <a:alpha val="100000"/>
                  </a:srgbClr>
                </a:solidFill>
                <a:latin typeface="SimSun"/>
                <a:ea typeface="SimSun"/>
                <a:cs typeface="SimSun"/>
              </a:rPr>
              <a:t>①</a:t>
            </a:r>
            <a:r>
              <a:rPr sz="900" spc="60" dirty="0">
                <a:solidFill>
                  <a:srgbClr val="231F20">
                    <a:alpha val="100000"/>
                  </a:srgbClr>
                </a:solidFill>
                <a:latin typeface="SimSun"/>
                <a:ea typeface="SimSun"/>
                <a:cs typeface="SimSun"/>
              </a:rPr>
              <a:t> </a:t>
            </a:r>
            <a:r>
              <a:rPr sz="900" spc="0" dirty="0">
                <a:solidFill>
                  <a:srgbClr val="231F20">
                    <a:alpha val="100000"/>
                  </a:srgbClr>
                </a:solidFill>
                <a:latin typeface="SimSun"/>
                <a:ea typeface="SimSun"/>
                <a:cs typeface="SimSun"/>
              </a:rPr>
              <a:t>R</a:t>
            </a:r>
            <a:r>
              <a:rPr sz="900" spc="60" dirty="0">
                <a:solidFill>
                  <a:srgbClr val="231F20">
                    <a:alpha val="100000"/>
                  </a:srgbClr>
                </a:solidFill>
                <a:latin typeface="SimSun"/>
                <a:ea typeface="SimSun"/>
                <a:cs typeface="SimSun"/>
              </a:rPr>
              <a:t>4</a:t>
            </a:r>
            <a:r>
              <a:rPr sz="900" spc="50" dirty="0">
                <a:solidFill>
                  <a:srgbClr val="231F20">
                    <a:alpha val="100000"/>
                  </a:srgbClr>
                </a:solidFill>
                <a:latin typeface="SimSun"/>
                <a:ea typeface="SimSun"/>
                <a:cs typeface="SimSun"/>
              </a:rPr>
              <a:t>7</a:t>
            </a:r>
            <a:r>
              <a:rPr sz="900" spc="0" dirty="0">
                <a:solidFill>
                  <a:srgbClr val="231F20">
                    <a:alpha val="100000"/>
                  </a:srgbClr>
                </a:solidFill>
                <a:latin typeface="SimSun"/>
                <a:ea typeface="SimSun"/>
                <a:cs typeface="SimSun"/>
              </a:rPr>
              <a:t>1</a:t>
            </a:r>
            <a:endParaRPr lang="SimSun" altLang="SimSun" sz="900" dirty="0"/>
          </a:p>
          <a:p>
            <a:pPr algn="l" rtl="0" eaLnBrk="0">
              <a:lnSpc>
                <a:spcPct val="133000"/>
              </a:lnSpc>
              <a:tabLst/>
            </a:pPr>
            <a:endParaRPr lang="Arial" altLang="Arial" sz="1000" dirty="0"/>
          </a:p>
          <a:p>
            <a:pPr algn="l" rtl="0" eaLnBrk="0">
              <a:lnSpc>
                <a:spcPct val="116000"/>
              </a:lnSpc>
              <a:tabLst/>
            </a:pPr>
            <a:endParaRPr lang="Arial" altLang="Arial" sz="200" dirty="0"/>
          </a:p>
          <a:p>
            <a:pPr marL="291273" algn="l" rtl="0" eaLnBrk="0">
              <a:lnSpc>
                <a:spcPts val="1119"/>
              </a:lnSpc>
              <a:spcBef>
                <a:spcPts val="2"/>
              </a:spcBef>
              <a:tabLst/>
            </a:pPr>
            <a:r>
              <a:rPr sz="900" spc="100" dirty="0">
                <a:solidFill>
                  <a:srgbClr val="231F20">
                    <a:alpha val="100000"/>
                  </a:srgbClr>
                </a:solidFill>
                <a:latin typeface="SimSun"/>
                <a:ea typeface="SimSun"/>
                <a:cs typeface="SimSun"/>
              </a:rPr>
              <a:t>中国版本图书馆</a:t>
            </a:r>
            <a:r>
              <a:rPr sz="900" spc="100" dirty="0">
                <a:solidFill>
                  <a:srgbClr val="231F20">
                    <a:alpha val="100000"/>
                  </a:srgbClr>
                </a:solidFill>
                <a:latin typeface="SimSun"/>
                <a:ea typeface="SimSun"/>
                <a:cs typeface="SimSun"/>
              </a:rPr>
              <a:t> </a:t>
            </a:r>
            <a:r>
              <a:rPr sz="900" spc="0" dirty="0">
                <a:solidFill>
                  <a:srgbClr val="231F20">
                    <a:alpha val="100000"/>
                  </a:srgbClr>
                </a:solidFill>
                <a:latin typeface="SimSun"/>
                <a:ea typeface="SimSun"/>
                <a:cs typeface="SimSun"/>
              </a:rPr>
              <a:t>CIP</a:t>
            </a:r>
            <a:r>
              <a:rPr sz="900" spc="100" dirty="0">
                <a:solidFill>
                  <a:srgbClr val="231F20">
                    <a:alpha val="100000"/>
                  </a:srgbClr>
                </a:solidFill>
                <a:latin typeface="SimSun"/>
                <a:ea typeface="SimSun"/>
                <a:cs typeface="SimSun"/>
              </a:rPr>
              <a:t> </a:t>
            </a:r>
            <a:r>
              <a:rPr sz="900" spc="100" dirty="0">
                <a:solidFill>
                  <a:srgbClr val="231F20">
                    <a:alpha val="100000"/>
                  </a:srgbClr>
                </a:solidFill>
                <a:latin typeface="SimSun"/>
                <a:ea typeface="SimSun"/>
                <a:cs typeface="SimSun"/>
              </a:rPr>
              <a:t>数据核字(2021)第</a:t>
            </a:r>
            <a:r>
              <a:rPr sz="900" spc="100" dirty="0">
                <a:solidFill>
                  <a:srgbClr val="231F20">
                    <a:alpha val="100000"/>
                  </a:srgbClr>
                </a:solidFill>
                <a:latin typeface="SimSun"/>
                <a:ea typeface="SimSun"/>
                <a:cs typeface="SimSun"/>
              </a:rPr>
              <a:t> </a:t>
            </a:r>
            <a:r>
              <a:rPr sz="900" spc="100" dirty="0">
                <a:solidFill>
                  <a:srgbClr val="231F20">
                    <a:alpha val="100000"/>
                  </a:srgbClr>
                </a:solidFill>
                <a:latin typeface="SimSun"/>
                <a:ea typeface="SimSun"/>
                <a:cs typeface="SimSun"/>
              </a:rPr>
              <a:t>22792</a:t>
            </a:r>
            <a:r>
              <a:rPr sz="900" spc="80" dirty="0">
                <a:solidFill>
                  <a:srgbClr val="231F20">
                    <a:alpha val="100000"/>
                  </a:srgbClr>
                </a:solidFill>
                <a:latin typeface="SimSun"/>
                <a:ea typeface="SimSun"/>
                <a:cs typeface="SimSun"/>
              </a:rPr>
              <a:t>3</a:t>
            </a:r>
            <a:r>
              <a:rPr sz="900" spc="0" dirty="0">
                <a:solidFill>
                  <a:srgbClr val="231F20">
                    <a:alpha val="100000"/>
                  </a:srgbClr>
                </a:solidFill>
                <a:latin typeface="SimSun"/>
                <a:ea typeface="SimSun"/>
                <a:cs typeface="SimSun"/>
              </a:rPr>
              <a:t> </a:t>
            </a:r>
            <a:r>
              <a:rPr sz="900" spc="0" dirty="0">
                <a:solidFill>
                  <a:srgbClr val="231F20">
                    <a:alpha val="100000"/>
                  </a:srgbClr>
                </a:solidFill>
                <a:latin typeface="SimSun"/>
                <a:ea typeface="SimSun"/>
                <a:cs typeface="SimSun"/>
              </a:rPr>
              <a:t>号</a:t>
            </a:r>
            <a:endParaRPr lang="SimSun" altLang="SimSun" sz="900" dirty="0"/>
          </a:p>
        </p:txBody>
      </p:sp>
      <p:sp>
        <p:nvSpPr>
          <p:cNvPr id="6" name="textbox 6"/>
          <p:cNvSpPr/>
          <p:nvPr/>
        </p:nvSpPr>
        <p:spPr>
          <a:xfrm>
            <a:off x="1047280" y="5712942"/>
            <a:ext cx="2485389" cy="1838325"/>
          </a:xfrm>
          <a:prstGeom prst="rect">
            <a:avLst/>
          </a:prstGeom>
        </p:spPr>
        <p:txBody>
          <a:bodyPr vert="horz" wrap="square" lIns="0" tIns="0" rIns="0" bIns="0"/>
          <a:lstStyle/>
          <a:p>
            <a:pPr algn="l" rtl="0" eaLnBrk="0">
              <a:lnSpc>
                <a:spcPct val="82264"/>
              </a:lnSpc>
              <a:tabLst/>
            </a:pPr>
            <a:endParaRPr lang="Arial" altLang="Arial" sz="100" dirty="0"/>
          </a:p>
          <a:p>
            <a:pPr marL="12700" indent="22631" algn="l" rtl="0" eaLnBrk="0">
              <a:lnSpc>
                <a:spcPct val="139000"/>
              </a:lnSpc>
              <a:tabLst/>
            </a:pPr>
            <a:r>
              <a:rPr sz="800" spc="70" dirty="0">
                <a:solidFill>
                  <a:srgbClr val="231F20">
                    <a:alpha val="100000"/>
                  </a:srgbClr>
                </a:solidFill>
                <a:latin typeface="NSimSun"/>
                <a:ea typeface="NSimSun"/>
                <a:cs typeface="NSimSun"/>
              </a:rPr>
              <a:t>出版发行</a:t>
            </a:r>
            <a:r>
              <a:rPr sz="800" spc="70" dirty="0">
                <a:solidFill>
                  <a:srgbClr val="231F20">
                    <a:alpha val="100000"/>
                  </a:srgbClr>
                </a:solidFill>
                <a:latin typeface="NSimSun"/>
                <a:ea typeface="NSimSun"/>
                <a:cs typeface="NSimSun"/>
              </a:rPr>
              <a:t> </a:t>
            </a:r>
            <a:r>
              <a:rPr sz="800" spc="70" dirty="0">
                <a:solidFill>
                  <a:srgbClr val="231F20">
                    <a:alpha val="100000"/>
                  </a:srgbClr>
                </a:solidFill>
                <a:latin typeface="SimSun"/>
                <a:ea typeface="SimSun"/>
                <a:cs typeface="SimSun"/>
              </a:rPr>
              <a:t>／北京理工大学出版社有限责</a:t>
            </a:r>
            <a:r>
              <a:rPr sz="800" spc="20" dirty="0">
                <a:solidFill>
                  <a:srgbClr val="231F20">
                    <a:alpha val="100000"/>
                  </a:srgbClr>
                </a:solidFill>
                <a:latin typeface="SimSun"/>
                <a:ea typeface="SimSun"/>
                <a:cs typeface="SimSun"/>
              </a:rPr>
              <a:t>任</a:t>
            </a:r>
            <a:r>
              <a:rPr sz="800" spc="0" dirty="0">
                <a:solidFill>
                  <a:srgbClr val="231F20">
                    <a:alpha val="100000"/>
                  </a:srgbClr>
                </a:solidFill>
                <a:latin typeface="SimSun"/>
                <a:ea typeface="SimSun"/>
                <a:cs typeface="SimSun"/>
              </a:rPr>
              <a:t>公司</a:t>
            </a:r>
            <a:r>
              <a:rPr sz="800" spc="0" dirty="0">
                <a:solidFill>
                  <a:srgbClr val="231F20">
                    <a:alpha val="100000"/>
                  </a:srgbClr>
                </a:solidFill>
                <a:latin typeface="SimSun"/>
                <a:ea typeface="SimSun"/>
                <a:cs typeface="SimSun"/>
              </a:rPr>
              <a:t>    </a:t>
            </a:r>
            <a:r>
              <a:rPr sz="800" spc="70" dirty="0">
                <a:solidFill>
                  <a:srgbClr val="231F20">
                    <a:alpha val="100000"/>
                  </a:srgbClr>
                </a:solidFill>
                <a:latin typeface="NSimSun"/>
                <a:ea typeface="NSimSun"/>
                <a:cs typeface="NSimSun"/>
              </a:rPr>
              <a:t>社</a:t>
            </a:r>
            <a:r>
              <a:rPr sz="800" spc="70" dirty="0">
                <a:solidFill>
                  <a:srgbClr val="231F20">
                    <a:alpha val="100000"/>
                  </a:srgbClr>
                </a:solidFill>
                <a:latin typeface="NSimSun"/>
                <a:ea typeface="NSimSun"/>
                <a:cs typeface="NSimSun"/>
              </a:rPr>
              <a:t>    </a:t>
            </a:r>
            <a:r>
              <a:rPr sz="800" spc="70" dirty="0">
                <a:solidFill>
                  <a:srgbClr val="231F20">
                    <a:alpha val="100000"/>
                  </a:srgbClr>
                </a:solidFill>
                <a:latin typeface="NSimSun"/>
                <a:ea typeface="NSimSun"/>
                <a:cs typeface="NSimSun"/>
              </a:rPr>
              <a:t>址</a:t>
            </a:r>
            <a:r>
              <a:rPr sz="800" spc="70" dirty="0">
                <a:solidFill>
                  <a:srgbClr val="231F20">
                    <a:alpha val="100000"/>
                  </a:srgbClr>
                </a:solidFill>
                <a:latin typeface="NSimSun"/>
                <a:ea typeface="NSimSun"/>
                <a:cs typeface="NSimSun"/>
              </a:rPr>
              <a:t> </a:t>
            </a:r>
            <a:r>
              <a:rPr sz="800" spc="70" dirty="0">
                <a:solidFill>
                  <a:srgbClr val="231F20">
                    <a:alpha val="100000"/>
                  </a:srgbClr>
                </a:solidFill>
                <a:latin typeface="SimSun"/>
                <a:ea typeface="SimSun"/>
                <a:cs typeface="SimSun"/>
              </a:rPr>
              <a:t>／北京市海淀区中关村南大</a:t>
            </a:r>
            <a:r>
              <a:rPr sz="800" spc="40" dirty="0">
                <a:solidFill>
                  <a:srgbClr val="231F20">
                    <a:alpha val="100000"/>
                  </a:srgbClr>
                </a:solidFill>
                <a:latin typeface="SimSun"/>
                <a:ea typeface="SimSun"/>
                <a:cs typeface="SimSun"/>
              </a:rPr>
              <a:t>街</a:t>
            </a:r>
            <a:r>
              <a:rPr sz="800" spc="0" dirty="0">
                <a:solidFill>
                  <a:srgbClr val="231F20">
                    <a:alpha val="100000"/>
                  </a:srgbClr>
                </a:solidFill>
                <a:latin typeface="SimSun"/>
                <a:ea typeface="SimSun"/>
                <a:cs typeface="SimSun"/>
              </a:rPr>
              <a:t>5号</a:t>
            </a:r>
            <a:r>
              <a:rPr sz="800" spc="0" dirty="0">
                <a:solidFill>
                  <a:srgbClr val="231F20">
                    <a:alpha val="100000"/>
                  </a:srgbClr>
                </a:solidFill>
                <a:latin typeface="SimSun"/>
                <a:ea typeface="SimSun"/>
                <a:cs typeface="SimSun"/>
              </a:rPr>
              <a:t>       </a:t>
            </a:r>
            <a:r>
              <a:rPr sz="800" spc="60" dirty="0">
                <a:solidFill>
                  <a:srgbClr val="231F20">
                    <a:alpha val="100000"/>
                  </a:srgbClr>
                </a:solidFill>
                <a:latin typeface="NSimSun"/>
                <a:ea typeface="NSimSun"/>
                <a:cs typeface="NSimSun"/>
              </a:rPr>
              <a:t>邮</a:t>
            </a:r>
            <a:r>
              <a:rPr sz="800" spc="60" dirty="0">
                <a:solidFill>
                  <a:srgbClr val="231F20">
                    <a:alpha val="100000"/>
                  </a:srgbClr>
                </a:solidFill>
                <a:latin typeface="NSimSun"/>
                <a:ea typeface="NSimSun"/>
                <a:cs typeface="NSimSun"/>
              </a:rPr>
              <a:t>   </a:t>
            </a:r>
            <a:r>
              <a:rPr sz="800" spc="60" dirty="0">
                <a:solidFill>
                  <a:srgbClr val="231F20">
                    <a:alpha val="100000"/>
                  </a:srgbClr>
                </a:solidFill>
                <a:latin typeface="NSimSun"/>
                <a:ea typeface="NSimSun"/>
                <a:cs typeface="NSimSun"/>
              </a:rPr>
              <a:t>编</a:t>
            </a:r>
            <a:r>
              <a:rPr sz="800" spc="60" dirty="0">
                <a:solidFill>
                  <a:srgbClr val="231F20">
                    <a:alpha val="100000"/>
                  </a:srgbClr>
                </a:solidFill>
                <a:latin typeface="NSimSun"/>
                <a:ea typeface="NSimSun"/>
                <a:cs typeface="NSimSun"/>
              </a:rPr>
              <a:t> </a:t>
            </a:r>
            <a:r>
              <a:rPr sz="800" spc="60" dirty="0">
                <a:solidFill>
                  <a:srgbClr val="231F20">
                    <a:alpha val="100000"/>
                  </a:srgbClr>
                </a:solidFill>
                <a:latin typeface="SimSun"/>
                <a:ea typeface="SimSun"/>
                <a:cs typeface="SimSun"/>
              </a:rPr>
              <a:t>／10008</a:t>
            </a:r>
            <a:r>
              <a:rPr sz="800" spc="0" dirty="0">
                <a:solidFill>
                  <a:srgbClr val="231F20">
                    <a:alpha val="100000"/>
                  </a:srgbClr>
                </a:solidFill>
                <a:latin typeface="SimSun"/>
                <a:ea typeface="SimSun"/>
                <a:cs typeface="SimSun"/>
              </a:rPr>
              <a:t>1</a:t>
            </a:r>
            <a:endParaRPr lang="SimSun" altLang="SimSun" sz="800" dirty="0"/>
          </a:p>
          <a:p>
            <a:pPr marL="571398" indent="-527951" algn="l" rtl="0" eaLnBrk="0">
              <a:lnSpc>
                <a:spcPct val="150000"/>
              </a:lnSpc>
              <a:spcBef>
                <a:spcPts val="73"/>
              </a:spcBef>
              <a:tabLst/>
            </a:pPr>
            <a:r>
              <a:rPr sz="800" spc="60" dirty="0">
                <a:solidFill>
                  <a:srgbClr val="231F20">
                    <a:alpha val="100000"/>
                  </a:srgbClr>
                </a:solidFill>
                <a:latin typeface="NSimSun"/>
                <a:ea typeface="NSimSun"/>
                <a:cs typeface="NSimSun"/>
              </a:rPr>
              <a:t>电</a:t>
            </a:r>
            <a:r>
              <a:rPr sz="800" spc="60" dirty="0">
                <a:solidFill>
                  <a:srgbClr val="231F20">
                    <a:alpha val="100000"/>
                  </a:srgbClr>
                </a:solidFill>
                <a:latin typeface="NSimSun"/>
                <a:ea typeface="NSimSun"/>
                <a:cs typeface="NSimSun"/>
              </a:rPr>
              <a:t>     </a:t>
            </a:r>
            <a:r>
              <a:rPr sz="800" spc="60" dirty="0">
                <a:solidFill>
                  <a:srgbClr val="231F20">
                    <a:alpha val="100000"/>
                  </a:srgbClr>
                </a:solidFill>
                <a:latin typeface="NSimSun"/>
                <a:ea typeface="NSimSun"/>
                <a:cs typeface="NSimSun"/>
              </a:rPr>
              <a:t>话</a:t>
            </a:r>
            <a:r>
              <a:rPr sz="800" spc="60" dirty="0">
                <a:solidFill>
                  <a:srgbClr val="231F20">
                    <a:alpha val="100000"/>
                  </a:srgbClr>
                </a:solidFill>
                <a:latin typeface="SimSun"/>
                <a:ea typeface="SimSun"/>
                <a:cs typeface="SimSun"/>
              </a:rPr>
              <a:t>／</a:t>
            </a:r>
            <a:r>
              <a:rPr sz="800" spc="60" dirty="0">
                <a:solidFill>
                  <a:srgbClr val="231F20">
                    <a:alpha val="100000"/>
                  </a:srgbClr>
                </a:solidFill>
                <a:latin typeface="SimSun"/>
                <a:ea typeface="SimSun"/>
                <a:cs typeface="SimSun"/>
              </a:rPr>
              <a:t> </a:t>
            </a:r>
            <a:r>
              <a:rPr sz="800" spc="60" dirty="0">
                <a:solidFill>
                  <a:srgbClr val="231F20">
                    <a:alpha val="100000"/>
                  </a:srgbClr>
                </a:solidFill>
                <a:latin typeface="SimSun"/>
                <a:ea typeface="SimSun"/>
                <a:cs typeface="SimSun"/>
              </a:rPr>
              <a:t>(010)68914775(总</a:t>
            </a:r>
            <a:r>
              <a:rPr sz="800" spc="0" dirty="0">
                <a:solidFill>
                  <a:srgbClr val="231F20">
                    <a:alpha val="100000"/>
                  </a:srgbClr>
                </a:solidFill>
                <a:latin typeface="SimSun"/>
                <a:ea typeface="SimSun"/>
                <a:cs typeface="SimSun"/>
              </a:rPr>
              <a:t>编室)</a:t>
            </a:r>
            <a:r>
              <a:rPr sz="800" spc="0" dirty="0">
                <a:solidFill>
                  <a:srgbClr val="231F20">
                    <a:alpha val="100000"/>
                  </a:srgbClr>
                </a:solidFill>
                <a:latin typeface="SimSun"/>
                <a:ea typeface="SimSun"/>
                <a:cs typeface="SimSun"/>
              </a:rPr>
              <a:t>           </a:t>
            </a:r>
            <a:r>
              <a:rPr sz="800" spc="120" dirty="0">
                <a:solidFill>
                  <a:srgbClr val="231F20">
                    <a:alpha val="100000"/>
                  </a:srgbClr>
                </a:solidFill>
                <a:latin typeface="SimSun"/>
                <a:ea typeface="SimSun"/>
                <a:cs typeface="SimSun"/>
              </a:rPr>
              <a:t>(010)82562903(教材售后服务热</a:t>
            </a:r>
            <a:r>
              <a:rPr sz="800" spc="40" dirty="0">
                <a:solidFill>
                  <a:srgbClr val="231F20">
                    <a:alpha val="100000"/>
                  </a:srgbClr>
                </a:solidFill>
                <a:latin typeface="SimSun"/>
                <a:ea typeface="SimSun"/>
                <a:cs typeface="SimSun"/>
              </a:rPr>
              <a:t>线</a:t>
            </a:r>
            <a:r>
              <a:rPr sz="800" spc="0" dirty="0">
                <a:solidFill>
                  <a:srgbClr val="231F20">
                    <a:alpha val="100000"/>
                  </a:srgbClr>
                </a:solidFill>
                <a:latin typeface="SimSun"/>
                <a:ea typeface="SimSun"/>
                <a:cs typeface="SimSun"/>
              </a:rPr>
              <a:t>)</a:t>
            </a:r>
            <a:r>
              <a:rPr sz="800" spc="0" dirty="0">
                <a:solidFill>
                  <a:srgbClr val="231F20">
                    <a:alpha val="100000"/>
                  </a:srgbClr>
                </a:solidFill>
                <a:latin typeface="SimSun"/>
                <a:ea typeface="SimSun"/>
                <a:cs typeface="SimSun"/>
              </a:rPr>
              <a:t> </a:t>
            </a:r>
            <a:r>
              <a:rPr sz="800" spc="110" dirty="0">
                <a:solidFill>
                  <a:srgbClr val="231F20">
                    <a:alpha val="100000"/>
                  </a:srgbClr>
                </a:solidFill>
                <a:latin typeface="SimSun"/>
                <a:ea typeface="SimSun"/>
                <a:cs typeface="SimSun"/>
              </a:rPr>
              <a:t>(010)68944723(其他图书服务热线</a:t>
            </a:r>
            <a:r>
              <a:rPr sz="800" spc="70" dirty="0">
                <a:solidFill>
                  <a:srgbClr val="231F20">
                    <a:alpha val="100000"/>
                  </a:srgbClr>
                </a:solidFill>
                <a:latin typeface="SimSun"/>
                <a:ea typeface="SimSun"/>
                <a:cs typeface="SimSun"/>
              </a:rPr>
              <a:t>)</a:t>
            </a:r>
            <a:endParaRPr lang="SimSun" altLang="SimSun" sz="800" dirty="0"/>
          </a:p>
          <a:p>
            <a:pPr marL="17272" indent="17144" algn="l" rtl="0" eaLnBrk="0">
              <a:lnSpc>
                <a:spcPct val="149000"/>
              </a:lnSpc>
              <a:spcBef>
                <a:spcPts val="88"/>
              </a:spcBef>
              <a:tabLst/>
            </a:pPr>
            <a:r>
              <a:rPr sz="800" spc="-20" dirty="0">
                <a:solidFill>
                  <a:srgbClr val="231F20">
                    <a:alpha val="100000"/>
                  </a:srgbClr>
                </a:solidFill>
                <a:latin typeface="NSimSun"/>
                <a:ea typeface="NSimSun"/>
                <a:cs typeface="NSimSun"/>
              </a:rPr>
              <a:t>网</a:t>
            </a:r>
            <a:r>
              <a:rPr sz="800" spc="-20" dirty="0">
                <a:solidFill>
                  <a:srgbClr val="231F20">
                    <a:alpha val="100000"/>
                  </a:srgbClr>
                </a:solidFill>
                <a:latin typeface="NSimSun"/>
                <a:ea typeface="NSimSun"/>
                <a:cs typeface="NSimSun"/>
              </a:rPr>
              <a:t>   </a:t>
            </a:r>
            <a:r>
              <a:rPr sz="800" spc="-20" dirty="0">
                <a:solidFill>
                  <a:srgbClr val="231F20">
                    <a:alpha val="100000"/>
                  </a:srgbClr>
                </a:solidFill>
                <a:latin typeface="NSimSun"/>
                <a:ea typeface="NSimSun"/>
                <a:cs typeface="NSimSun"/>
              </a:rPr>
              <a:t>址</a:t>
            </a:r>
            <a:r>
              <a:rPr sz="800" spc="-20" dirty="0">
                <a:solidFill>
                  <a:srgbClr val="231F20">
                    <a:alpha val="100000"/>
                  </a:srgbClr>
                </a:solidFill>
                <a:latin typeface="SimSun"/>
                <a:ea typeface="SimSun"/>
                <a:cs typeface="SimSun"/>
              </a:rPr>
              <a:t>／</a:t>
            </a:r>
            <a:r>
              <a:rPr sz="800" spc="-20" dirty="0">
                <a:solidFill>
                  <a:srgbClr val="231F20">
                    <a:alpha val="100000"/>
                  </a:srgbClr>
                </a:solidFill>
                <a:latin typeface="SimSun"/>
                <a:ea typeface="SimSun"/>
                <a:cs typeface="SimSun"/>
              </a:rPr>
              <a:t> </a:t>
            </a:r>
            <a:r>
              <a:rPr sz="800" spc="-20" dirty="0">
                <a:solidFill>
                  <a:srgbClr val="231F20">
                    <a:alpha val="100000"/>
                  </a:srgbClr>
                </a:solidFill>
                <a:latin typeface="SimSun"/>
                <a:ea typeface="SimSun"/>
                <a:cs typeface="SimSun"/>
              </a:rPr>
              <a:t>http：//www.</a:t>
            </a:r>
            <a:r>
              <a:rPr sz="800" spc="-20" dirty="0">
                <a:solidFill>
                  <a:srgbClr val="231F20">
                    <a:alpha val="100000"/>
                  </a:srgbClr>
                </a:solidFill>
                <a:latin typeface="SimSun"/>
                <a:ea typeface="SimSun"/>
                <a:cs typeface="SimSun"/>
              </a:rPr>
              <a:t> </a:t>
            </a:r>
            <a:r>
              <a:rPr sz="800" spc="-20" dirty="0">
                <a:solidFill>
                  <a:srgbClr val="231F20">
                    <a:alpha val="100000"/>
                  </a:srgbClr>
                </a:solidFill>
                <a:latin typeface="SimSun"/>
                <a:ea typeface="SimSun"/>
                <a:cs typeface="SimSun"/>
              </a:rPr>
              <a:t>b</a:t>
            </a:r>
            <a:r>
              <a:rPr sz="800" spc="0" dirty="0">
                <a:solidFill>
                  <a:srgbClr val="231F20">
                    <a:alpha val="100000"/>
                  </a:srgbClr>
                </a:solidFill>
                <a:latin typeface="SimSun"/>
                <a:ea typeface="SimSun"/>
                <a:cs typeface="SimSun"/>
              </a:rPr>
              <a:t>itpress</a:t>
            </a:r>
            <a:r>
              <a:rPr sz="800" spc="-20" dirty="0">
                <a:solidFill>
                  <a:srgbClr val="231F20">
                    <a:alpha val="100000"/>
                  </a:srgbClr>
                </a:solidFill>
                <a:latin typeface="SimSun"/>
                <a:ea typeface="SimSun"/>
                <a:cs typeface="SimSun"/>
              </a:rPr>
              <a:t>.</a:t>
            </a:r>
            <a:r>
              <a:rPr sz="800" spc="-20" dirty="0">
                <a:solidFill>
                  <a:srgbClr val="231F20">
                    <a:alpha val="100000"/>
                  </a:srgbClr>
                </a:solidFill>
                <a:latin typeface="SimSun"/>
                <a:ea typeface="SimSun"/>
                <a:cs typeface="SimSun"/>
              </a:rPr>
              <a:t> </a:t>
            </a:r>
            <a:r>
              <a:rPr sz="800" spc="0" dirty="0">
                <a:solidFill>
                  <a:srgbClr val="231F20">
                    <a:alpha val="100000"/>
                  </a:srgbClr>
                </a:solidFill>
                <a:latin typeface="SimSun"/>
                <a:ea typeface="SimSun"/>
                <a:cs typeface="SimSun"/>
              </a:rPr>
              <a:t>com</a:t>
            </a:r>
            <a:r>
              <a:rPr sz="800" spc="-20" dirty="0">
                <a:solidFill>
                  <a:srgbClr val="231F20">
                    <a:alpha val="100000"/>
                  </a:srgbClr>
                </a:solidFill>
                <a:latin typeface="SimSun"/>
                <a:ea typeface="SimSun"/>
                <a:cs typeface="SimSun"/>
              </a:rPr>
              <a:t>.</a:t>
            </a:r>
            <a:r>
              <a:rPr sz="800" spc="-20" dirty="0">
                <a:solidFill>
                  <a:srgbClr val="231F20">
                    <a:alpha val="100000"/>
                  </a:srgbClr>
                </a:solidFill>
                <a:latin typeface="SimSun"/>
                <a:ea typeface="SimSun"/>
                <a:cs typeface="SimSun"/>
              </a:rPr>
              <a:t> </a:t>
            </a:r>
            <a:r>
              <a:rPr sz="800" spc="0" dirty="0">
                <a:solidFill>
                  <a:srgbClr val="231F20">
                    <a:alpha val="100000"/>
                  </a:srgbClr>
                </a:solidFill>
                <a:latin typeface="SimSun"/>
                <a:ea typeface="SimSun"/>
                <a:cs typeface="SimSun"/>
              </a:rPr>
              <a:t>cn</a:t>
            </a:r>
            <a:r>
              <a:rPr sz="800" spc="0" dirty="0">
                <a:solidFill>
                  <a:srgbClr val="231F20">
                    <a:alpha val="100000"/>
                  </a:srgbClr>
                </a:solidFill>
                <a:latin typeface="SimSun"/>
                <a:ea typeface="SimSun"/>
                <a:cs typeface="SimSun"/>
              </a:rPr>
              <a:t>         </a:t>
            </a:r>
            <a:r>
              <a:rPr sz="800" spc="80" dirty="0">
                <a:solidFill>
                  <a:srgbClr val="231F20">
                    <a:alpha val="100000"/>
                  </a:srgbClr>
                </a:solidFill>
                <a:latin typeface="NSimSun"/>
                <a:ea typeface="NSimSun"/>
                <a:cs typeface="NSimSun"/>
              </a:rPr>
              <a:t>经</a:t>
            </a:r>
            <a:r>
              <a:rPr sz="800" spc="80" dirty="0">
                <a:solidFill>
                  <a:srgbClr val="231F20">
                    <a:alpha val="100000"/>
                  </a:srgbClr>
                </a:solidFill>
                <a:latin typeface="NSimSun"/>
                <a:ea typeface="NSimSun"/>
                <a:cs typeface="NSimSun"/>
              </a:rPr>
              <a:t>    </a:t>
            </a:r>
            <a:r>
              <a:rPr sz="800" spc="80" dirty="0">
                <a:solidFill>
                  <a:srgbClr val="231F20">
                    <a:alpha val="100000"/>
                  </a:srgbClr>
                </a:solidFill>
                <a:latin typeface="NSimSun"/>
                <a:ea typeface="NSimSun"/>
                <a:cs typeface="NSimSun"/>
              </a:rPr>
              <a:t>销</a:t>
            </a:r>
            <a:r>
              <a:rPr sz="800" spc="80" dirty="0">
                <a:solidFill>
                  <a:srgbClr val="231F20">
                    <a:alpha val="100000"/>
                  </a:srgbClr>
                </a:solidFill>
                <a:latin typeface="SimSun"/>
                <a:ea typeface="SimSun"/>
                <a:cs typeface="SimSun"/>
              </a:rPr>
              <a:t>／全国各地新华书</a:t>
            </a:r>
            <a:r>
              <a:rPr sz="800" spc="40" dirty="0">
                <a:solidFill>
                  <a:srgbClr val="231F20">
                    <a:alpha val="100000"/>
                  </a:srgbClr>
                </a:solidFill>
                <a:latin typeface="SimSun"/>
                <a:ea typeface="SimSun"/>
                <a:cs typeface="SimSun"/>
              </a:rPr>
              <a:t>店</a:t>
            </a:r>
            <a:endParaRPr lang="SimSun" altLang="SimSun" sz="800" dirty="0"/>
          </a:p>
          <a:p>
            <a:pPr marL="31369" algn="l" rtl="0" eaLnBrk="0">
              <a:lnSpc>
                <a:spcPts val="1010"/>
              </a:lnSpc>
              <a:spcBef>
                <a:spcPts val="454"/>
              </a:spcBef>
              <a:tabLst/>
            </a:pPr>
            <a:r>
              <a:rPr sz="800" spc="50" dirty="0">
                <a:solidFill>
                  <a:srgbClr val="231F20">
                    <a:alpha val="100000"/>
                  </a:srgbClr>
                </a:solidFill>
                <a:latin typeface="NSimSun"/>
                <a:ea typeface="NSimSun"/>
                <a:cs typeface="NSimSun"/>
              </a:rPr>
              <a:t>印</a:t>
            </a:r>
            <a:r>
              <a:rPr sz="800" spc="50" dirty="0">
                <a:solidFill>
                  <a:srgbClr val="231F20">
                    <a:alpha val="100000"/>
                  </a:srgbClr>
                </a:solidFill>
                <a:latin typeface="NSimSun"/>
                <a:ea typeface="NSimSun"/>
                <a:cs typeface="NSimSun"/>
              </a:rPr>
              <a:t>    </a:t>
            </a:r>
            <a:r>
              <a:rPr sz="800" spc="50" dirty="0">
                <a:solidFill>
                  <a:srgbClr val="231F20">
                    <a:alpha val="100000"/>
                  </a:srgbClr>
                </a:solidFill>
                <a:latin typeface="NSimSun"/>
                <a:ea typeface="NSimSun"/>
                <a:cs typeface="NSimSun"/>
              </a:rPr>
              <a:t>刷</a:t>
            </a:r>
            <a:r>
              <a:rPr sz="800" spc="50" dirty="0">
                <a:solidFill>
                  <a:srgbClr val="231F20">
                    <a:alpha val="100000"/>
                  </a:srgbClr>
                </a:solidFill>
                <a:latin typeface="NSimSun"/>
                <a:ea typeface="NSimSun"/>
                <a:cs typeface="NSimSun"/>
              </a:rPr>
              <a:t> </a:t>
            </a:r>
            <a:r>
              <a:rPr sz="800" spc="50" dirty="0">
                <a:solidFill>
                  <a:srgbClr val="231F20">
                    <a:alpha val="100000"/>
                  </a:srgbClr>
                </a:solidFill>
                <a:latin typeface="SimSun"/>
                <a:ea typeface="SimSun"/>
                <a:cs typeface="SimSun"/>
              </a:rPr>
              <a:t>／定州市新华印刷有限公</a:t>
            </a:r>
            <a:r>
              <a:rPr sz="800" spc="20" dirty="0">
                <a:solidFill>
                  <a:srgbClr val="231F20">
                    <a:alpha val="100000"/>
                  </a:srgbClr>
                </a:solidFill>
                <a:latin typeface="SimSun"/>
                <a:ea typeface="SimSun"/>
                <a:cs typeface="SimSun"/>
              </a:rPr>
              <a:t>司</a:t>
            </a:r>
            <a:endParaRPr lang="SimSun" altLang="SimSun" sz="800" dirty="0"/>
          </a:p>
          <a:p>
            <a:pPr algn="l" rtl="0" eaLnBrk="0">
              <a:lnSpc>
                <a:spcPct val="126000"/>
              </a:lnSpc>
              <a:tabLst/>
            </a:pPr>
            <a:endParaRPr lang="Arial" altLang="Arial" sz="300" dirty="0"/>
          </a:p>
          <a:p>
            <a:pPr marL="16814" algn="l" rtl="0" eaLnBrk="0">
              <a:lnSpc>
                <a:spcPts val="1010"/>
              </a:lnSpc>
              <a:tabLst/>
            </a:pPr>
            <a:r>
              <a:rPr sz="800" spc="60" dirty="0">
                <a:solidFill>
                  <a:srgbClr val="231F20">
                    <a:alpha val="100000"/>
                  </a:srgbClr>
                </a:solidFill>
                <a:latin typeface="NSimSun"/>
                <a:ea typeface="NSimSun"/>
                <a:cs typeface="NSimSun"/>
              </a:rPr>
              <a:t>开</a:t>
            </a:r>
            <a:r>
              <a:rPr sz="800" spc="60" dirty="0">
                <a:solidFill>
                  <a:srgbClr val="231F20">
                    <a:alpha val="100000"/>
                  </a:srgbClr>
                </a:solidFill>
                <a:latin typeface="NSimSun"/>
                <a:ea typeface="NSimSun"/>
                <a:cs typeface="NSimSun"/>
              </a:rPr>
              <a:t>    </a:t>
            </a:r>
            <a:r>
              <a:rPr sz="800" spc="60" dirty="0">
                <a:solidFill>
                  <a:srgbClr val="231F20">
                    <a:alpha val="100000"/>
                  </a:srgbClr>
                </a:solidFill>
                <a:latin typeface="NSimSun"/>
                <a:ea typeface="NSimSun"/>
                <a:cs typeface="NSimSun"/>
              </a:rPr>
              <a:t>本</a:t>
            </a:r>
            <a:r>
              <a:rPr sz="800" spc="60" dirty="0">
                <a:solidFill>
                  <a:srgbClr val="231F20">
                    <a:alpha val="100000"/>
                  </a:srgbClr>
                </a:solidFill>
                <a:latin typeface="SimSun"/>
                <a:ea typeface="SimSun"/>
                <a:cs typeface="SimSun"/>
              </a:rPr>
              <a:t>／787</a:t>
            </a:r>
            <a:r>
              <a:rPr sz="800" spc="60" dirty="0">
                <a:solidFill>
                  <a:srgbClr val="231F20">
                    <a:alpha val="100000"/>
                  </a:srgbClr>
                </a:solidFill>
                <a:latin typeface="SimSun"/>
                <a:ea typeface="SimSun"/>
                <a:cs typeface="SimSun"/>
              </a:rPr>
              <a:t> </a:t>
            </a:r>
            <a:r>
              <a:rPr sz="800" spc="60" dirty="0">
                <a:solidFill>
                  <a:srgbClr val="231F20">
                    <a:alpha val="100000"/>
                  </a:srgbClr>
                </a:solidFill>
                <a:latin typeface="SimSun"/>
                <a:ea typeface="SimSun"/>
                <a:cs typeface="SimSun"/>
              </a:rPr>
              <a:t>毫米×1092</a:t>
            </a:r>
            <a:r>
              <a:rPr sz="800" spc="60" dirty="0">
                <a:solidFill>
                  <a:srgbClr val="231F20">
                    <a:alpha val="100000"/>
                  </a:srgbClr>
                </a:solidFill>
                <a:latin typeface="SimSun"/>
                <a:ea typeface="SimSun"/>
                <a:cs typeface="SimSun"/>
              </a:rPr>
              <a:t> </a:t>
            </a:r>
            <a:r>
              <a:rPr sz="800" spc="60" dirty="0">
                <a:solidFill>
                  <a:srgbClr val="231F20">
                    <a:alpha val="100000"/>
                  </a:srgbClr>
                </a:solidFill>
                <a:latin typeface="SimSun"/>
                <a:ea typeface="SimSun"/>
                <a:cs typeface="SimSun"/>
              </a:rPr>
              <a:t>毫米</a:t>
            </a:r>
            <a:r>
              <a:rPr sz="800" spc="60" dirty="0">
                <a:solidFill>
                  <a:srgbClr val="231F20">
                    <a:alpha val="100000"/>
                  </a:srgbClr>
                </a:solidFill>
                <a:latin typeface="SimSun"/>
                <a:ea typeface="SimSun"/>
                <a:cs typeface="SimSun"/>
              </a:rPr>
              <a:t> </a:t>
            </a:r>
            <a:r>
              <a:rPr sz="800" spc="50" dirty="0">
                <a:solidFill>
                  <a:srgbClr val="231F20">
                    <a:alpha val="100000"/>
                  </a:srgbClr>
                </a:solidFill>
                <a:latin typeface="SimSun"/>
                <a:ea typeface="SimSun"/>
                <a:cs typeface="SimSun"/>
              </a:rPr>
              <a:t> </a:t>
            </a:r>
            <a:r>
              <a:rPr sz="800" spc="0" dirty="0">
                <a:solidFill>
                  <a:srgbClr val="231F20">
                    <a:alpha val="100000"/>
                  </a:srgbClr>
                </a:solidFill>
                <a:latin typeface="SimSun"/>
                <a:ea typeface="SimSun"/>
                <a:cs typeface="SimSun"/>
              </a:rPr>
              <a:t>1／16</a:t>
            </a:r>
            <a:endParaRPr lang="SimSun" altLang="SimSun" sz="800" dirty="0"/>
          </a:p>
        </p:txBody>
      </p:sp>
      <p:sp>
        <p:nvSpPr>
          <p:cNvPr id="7" name="textbox 7"/>
          <p:cNvSpPr/>
          <p:nvPr/>
        </p:nvSpPr>
        <p:spPr>
          <a:xfrm>
            <a:off x="1048334" y="7593570"/>
            <a:ext cx="2834004" cy="685800"/>
          </a:xfrm>
          <a:prstGeom prst="rect">
            <a:avLst/>
          </a:prstGeom>
        </p:spPr>
        <p:txBody>
          <a:bodyPr vert="horz" wrap="square" lIns="0" tIns="0" rIns="0" bIns="0"/>
          <a:lstStyle/>
          <a:p>
            <a:pPr algn="l" rtl="0" eaLnBrk="0">
              <a:lnSpc>
                <a:spcPct val="83341"/>
              </a:lnSpc>
              <a:tabLst/>
            </a:pPr>
            <a:endParaRPr lang="Arial" altLang="Arial" sz="100" dirty="0"/>
          </a:p>
          <a:p>
            <a:pPr marL="30314" algn="l" rtl="0" eaLnBrk="0">
              <a:lnSpc>
                <a:spcPts val="1013"/>
              </a:lnSpc>
              <a:tabLst/>
            </a:pPr>
            <a:r>
              <a:rPr sz="800" spc="10" dirty="0">
                <a:solidFill>
                  <a:srgbClr val="231F20">
                    <a:alpha val="100000"/>
                  </a:srgbClr>
                </a:solidFill>
                <a:latin typeface="NSimSun"/>
                <a:ea typeface="NSimSun"/>
                <a:cs typeface="NSimSun"/>
              </a:rPr>
              <a:t>印</a:t>
            </a:r>
            <a:r>
              <a:rPr sz="800" spc="10" dirty="0">
                <a:solidFill>
                  <a:srgbClr val="231F20">
                    <a:alpha val="100000"/>
                  </a:srgbClr>
                </a:solidFill>
                <a:latin typeface="NSimSun"/>
                <a:ea typeface="NSimSun"/>
                <a:cs typeface="NSimSun"/>
              </a:rPr>
              <a:t>    </a:t>
            </a:r>
            <a:r>
              <a:rPr sz="800" spc="10" dirty="0">
                <a:solidFill>
                  <a:srgbClr val="231F20">
                    <a:alpha val="100000"/>
                  </a:srgbClr>
                </a:solidFill>
                <a:latin typeface="NSimSun"/>
                <a:ea typeface="NSimSun"/>
                <a:cs typeface="NSimSun"/>
              </a:rPr>
              <a:t>张</a:t>
            </a:r>
            <a:r>
              <a:rPr sz="800" spc="10" dirty="0">
                <a:solidFill>
                  <a:srgbClr val="231F20">
                    <a:alpha val="100000"/>
                  </a:srgbClr>
                </a:solidFill>
                <a:latin typeface="SimSun"/>
                <a:ea typeface="SimSun"/>
                <a:cs typeface="SimSun"/>
              </a:rPr>
              <a:t>／12.</a:t>
            </a:r>
            <a:r>
              <a:rPr sz="800" spc="10" dirty="0">
                <a:solidFill>
                  <a:srgbClr val="231F20">
                    <a:alpha val="100000"/>
                  </a:srgbClr>
                </a:solidFill>
                <a:latin typeface="SimSun"/>
                <a:ea typeface="SimSun"/>
                <a:cs typeface="SimSun"/>
              </a:rPr>
              <a:t> </a:t>
            </a:r>
            <a:r>
              <a:rPr sz="800" spc="0" dirty="0">
                <a:solidFill>
                  <a:srgbClr val="231F20">
                    <a:alpha val="100000"/>
                  </a:srgbClr>
                </a:solidFill>
                <a:latin typeface="SimSun"/>
                <a:ea typeface="SimSun"/>
                <a:cs typeface="SimSun"/>
              </a:rPr>
              <a:t>5</a:t>
            </a:r>
            <a:endParaRPr lang="SimSun" altLang="SimSun" sz="800" dirty="0"/>
          </a:p>
          <a:p>
            <a:pPr marL="15760" algn="l" rtl="0" eaLnBrk="0">
              <a:lnSpc>
                <a:spcPts val="1013"/>
              </a:lnSpc>
              <a:spcBef>
                <a:spcPts val="462"/>
              </a:spcBef>
              <a:tabLst/>
            </a:pPr>
            <a:r>
              <a:rPr sz="800" spc="40" dirty="0">
                <a:solidFill>
                  <a:srgbClr val="231F20">
                    <a:alpha val="100000"/>
                  </a:srgbClr>
                </a:solidFill>
                <a:latin typeface="NSimSun"/>
                <a:ea typeface="NSimSun"/>
                <a:cs typeface="NSimSun"/>
              </a:rPr>
              <a:t>字</a:t>
            </a:r>
            <a:r>
              <a:rPr sz="800" spc="40" dirty="0">
                <a:solidFill>
                  <a:srgbClr val="231F20">
                    <a:alpha val="100000"/>
                  </a:srgbClr>
                </a:solidFill>
                <a:latin typeface="NSimSun"/>
                <a:ea typeface="NSimSun"/>
                <a:cs typeface="NSimSun"/>
              </a:rPr>
              <a:t>    </a:t>
            </a:r>
            <a:r>
              <a:rPr sz="800" spc="40" dirty="0">
                <a:solidFill>
                  <a:srgbClr val="231F20">
                    <a:alpha val="100000"/>
                  </a:srgbClr>
                </a:solidFill>
                <a:latin typeface="NSimSun"/>
                <a:ea typeface="NSimSun"/>
                <a:cs typeface="NSimSun"/>
              </a:rPr>
              <a:t>数</a:t>
            </a:r>
            <a:r>
              <a:rPr sz="800" spc="40" dirty="0">
                <a:solidFill>
                  <a:srgbClr val="231F20">
                    <a:alpha val="100000"/>
                  </a:srgbClr>
                </a:solidFill>
                <a:latin typeface="NSimSun"/>
                <a:ea typeface="NSimSun"/>
                <a:cs typeface="NSimSun"/>
              </a:rPr>
              <a:t> </a:t>
            </a:r>
            <a:r>
              <a:rPr sz="800" spc="40" dirty="0">
                <a:solidFill>
                  <a:srgbClr val="231F20">
                    <a:alpha val="100000"/>
                  </a:srgbClr>
                </a:solidFill>
                <a:latin typeface="SimSun"/>
                <a:ea typeface="SimSun"/>
                <a:cs typeface="SimSun"/>
              </a:rPr>
              <a:t>／285</a:t>
            </a:r>
            <a:r>
              <a:rPr sz="800" spc="10" dirty="0">
                <a:solidFill>
                  <a:srgbClr val="231F20">
                    <a:alpha val="100000"/>
                  </a:srgbClr>
                </a:solidFill>
                <a:latin typeface="SimSun"/>
                <a:ea typeface="SimSun"/>
                <a:cs typeface="SimSun"/>
              </a:rPr>
              <a:t>千</a:t>
            </a:r>
            <a:r>
              <a:rPr sz="800" spc="0" dirty="0">
                <a:solidFill>
                  <a:srgbClr val="231F20">
                    <a:alpha val="100000"/>
                  </a:srgbClr>
                </a:solidFill>
                <a:latin typeface="SimSun"/>
                <a:ea typeface="SimSun"/>
                <a:cs typeface="SimSun"/>
              </a:rPr>
              <a:t>字</a:t>
            </a:r>
            <a:endParaRPr lang="SimSun" altLang="SimSun" sz="800" dirty="0"/>
          </a:p>
          <a:p>
            <a:pPr algn="l" rtl="0" eaLnBrk="0">
              <a:lnSpc>
                <a:spcPct val="101000"/>
              </a:lnSpc>
              <a:tabLst/>
            </a:pPr>
            <a:endParaRPr lang="Arial" altLang="Arial" sz="300" dirty="0"/>
          </a:p>
          <a:p>
            <a:pPr marL="16522" indent="-3822" algn="l" rtl="0" eaLnBrk="0">
              <a:lnSpc>
                <a:spcPct val="122000"/>
              </a:lnSpc>
              <a:tabLst/>
            </a:pPr>
            <a:r>
              <a:rPr sz="800" spc="40" dirty="0">
                <a:solidFill>
                  <a:srgbClr val="231F20">
                    <a:alpha val="100000"/>
                  </a:srgbClr>
                </a:solidFill>
                <a:latin typeface="NSimSun"/>
                <a:ea typeface="NSimSun"/>
                <a:cs typeface="NSimSun"/>
              </a:rPr>
              <a:t>版</a:t>
            </a:r>
            <a:r>
              <a:rPr sz="800" spc="40" dirty="0">
                <a:solidFill>
                  <a:srgbClr val="231F20">
                    <a:alpha val="100000"/>
                  </a:srgbClr>
                </a:solidFill>
                <a:latin typeface="NSimSun"/>
                <a:ea typeface="NSimSun"/>
                <a:cs typeface="NSimSun"/>
              </a:rPr>
              <a:t>   </a:t>
            </a:r>
            <a:r>
              <a:rPr sz="800" spc="40" dirty="0">
                <a:solidFill>
                  <a:srgbClr val="231F20">
                    <a:alpha val="100000"/>
                  </a:srgbClr>
                </a:solidFill>
                <a:latin typeface="NSimSun"/>
                <a:ea typeface="NSimSun"/>
                <a:cs typeface="NSimSun"/>
              </a:rPr>
              <a:t>次</a:t>
            </a:r>
            <a:r>
              <a:rPr sz="800" spc="40" dirty="0">
                <a:solidFill>
                  <a:srgbClr val="231F20">
                    <a:alpha val="100000"/>
                  </a:srgbClr>
                </a:solidFill>
                <a:latin typeface="NSimSun"/>
                <a:ea typeface="NSimSun"/>
                <a:cs typeface="NSimSun"/>
              </a:rPr>
              <a:t> </a:t>
            </a:r>
            <a:r>
              <a:rPr sz="800" spc="40" dirty="0">
                <a:solidFill>
                  <a:srgbClr val="231F20">
                    <a:alpha val="100000"/>
                  </a:srgbClr>
                </a:solidFill>
                <a:latin typeface="SimSun"/>
                <a:ea typeface="SimSun"/>
                <a:cs typeface="SimSun"/>
              </a:rPr>
              <a:t>／2021</a:t>
            </a:r>
            <a:r>
              <a:rPr sz="800" spc="40" dirty="0">
                <a:solidFill>
                  <a:srgbClr val="231F20">
                    <a:alpha val="100000"/>
                  </a:srgbClr>
                </a:solidFill>
                <a:latin typeface="SimSun"/>
                <a:ea typeface="SimSun"/>
                <a:cs typeface="SimSun"/>
              </a:rPr>
              <a:t> </a:t>
            </a:r>
            <a:r>
              <a:rPr sz="800" spc="40" dirty="0">
                <a:solidFill>
                  <a:srgbClr val="231F20">
                    <a:alpha val="100000"/>
                  </a:srgbClr>
                </a:solidFill>
                <a:latin typeface="SimSun"/>
                <a:ea typeface="SimSun"/>
                <a:cs typeface="SimSun"/>
              </a:rPr>
              <a:t>年10月第</a:t>
            </a:r>
            <a:r>
              <a:rPr sz="800" spc="40" dirty="0">
                <a:solidFill>
                  <a:srgbClr val="231F20">
                    <a:alpha val="100000"/>
                  </a:srgbClr>
                </a:solidFill>
                <a:latin typeface="SimSun"/>
                <a:ea typeface="SimSun"/>
                <a:cs typeface="SimSun"/>
              </a:rPr>
              <a:t> </a:t>
            </a:r>
            <a:r>
              <a:rPr sz="800" spc="40" dirty="0">
                <a:solidFill>
                  <a:srgbClr val="231F20">
                    <a:alpha val="100000"/>
                  </a:srgbClr>
                </a:solidFill>
                <a:latin typeface="SimSun"/>
                <a:ea typeface="SimSun"/>
                <a:cs typeface="SimSun"/>
              </a:rPr>
              <a:t>1</a:t>
            </a:r>
            <a:r>
              <a:rPr sz="800" spc="40" dirty="0">
                <a:solidFill>
                  <a:srgbClr val="231F20">
                    <a:alpha val="100000"/>
                  </a:srgbClr>
                </a:solidFill>
                <a:latin typeface="SimSun"/>
                <a:ea typeface="SimSun"/>
                <a:cs typeface="SimSun"/>
              </a:rPr>
              <a:t> </a:t>
            </a:r>
            <a:r>
              <a:rPr sz="800" spc="40" dirty="0">
                <a:solidFill>
                  <a:srgbClr val="231F20">
                    <a:alpha val="100000"/>
                  </a:srgbClr>
                </a:solidFill>
                <a:latin typeface="SimSun"/>
                <a:ea typeface="SimSun"/>
                <a:cs typeface="SimSun"/>
              </a:rPr>
              <a:t>版</a:t>
            </a:r>
            <a:r>
              <a:rPr sz="800" spc="40" dirty="0">
                <a:solidFill>
                  <a:srgbClr val="231F20">
                    <a:alpha val="100000"/>
                  </a:srgbClr>
                </a:solidFill>
                <a:latin typeface="SimSun"/>
                <a:ea typeface="SimSun"/>
                <a:cs typeface="SimSun"/>
              </a:rPr>
              <a:t>  </a:t>
            </a:r>
            <a:r>
              <a:rPr sz="800" spc="40" dirty="0">
                <a:solidFill>
                  <a:srgbClr val="231F20">
                    <a:alpha val="100000"/>
                  </a:srgbClr>
                </a:solidFill>
                <a:latin typeface="SimSun"/>
                <a:ea typeface="SimSun"/>
                <a:cs typeface="SimSun"/>
              </a:rPr>
              <a:t>2021</a:t>
            </a:r>
            <a:r>
              <a:rPr sz="800" spc="40" dirty="0">
                <a:solidFill>
                  <a:srgbClr val="231F20">
                    <a:alpha val="100000"/>
                  </a:srgbClr>
                </a:solidFill>
                <a:latin typeface="SimSun"/>
                <a:ea typeface="SimSun"/>
                <a:cs typeface="SimSun"/>
              </a:rPr>
              <a:t> </a:t>
            </a:r>
            <a:r>
              <a:rPr sz="800" spc="40" dirty="0">
                <a:solidFill>
                  <a:srgbClr val="231F20">
                    <a:alpha val="100000"/>
                  </a:srgbClr>
                </a:solidFill>
                <a:latin typeface="SimSun"/>
                <a:ea typeface="SimSun"/>
                <a:cs typeface="SimSun"/>
              </a:rPr>
              <a:t>年10月</a:t>
            </a:r>
            <a:r>
              <a:rPr sz="800" spc="30" dirty="0">
                <a:solidFill>
                  <a:srgbClr val="231F20">
                    <a:alpha val="100000"/>
                  </a:srgbClr>
                </a:solidFill>
                <a:latin typeface="SimSun"/>
                <a:ea typeface="SimSun"/>
                <a:cs typeface="SimSun"/>
              </a:rPr>
              <a:t>第</a:t>
            </a:r>
            <a:r>
              <a:rPr sz="800" spc="0" dirty="0">
                <a:solidFill>
                  <a:srgbClr val="231F20">
                    <a:alpha val="100000"/>
                  </a:srgbClr>
                </a:solidFill>
                <a:latin typeface="SimSun"/>
                <a:ea typeface="SimSun"/>
                <a:cs typeface="SimSun"/>
              </a:rPr>
              <a:t> </a:t>
            </a:r>
            <a:r>
              <a:rPr sz="800" spc="0" dirty="0">
                <a:solidFill>
                  <a:srgbClr val="231F20">
                    <a:alpha val="100000"/>
                  </a:srgbClr>
                </a:solidFill>
                <a:latin typeface="SimSun"/>
                <a:ea typeface="SimSun"/>
                <a:cs typeface="SimSun"/>
              </a:rPr>
              <a:t>1</a:t>
            </a:r>
            <a:r>
              <a:rPr sz="800" spc="0" dirty="0">
                <a:solidFill>
                  <a:srgbClr val="231F20">
                    <a:alpha val="100000"/>
                  </a:srgbClr>
                </a:solidFill>
                <a:latin typeface="SimSun"/>
                <a:ea typeface="SimSun"/>
                <a:cs typeface="SimSun"/>
              </a:rPr>
              <a:t> </a:t>
            </a:r>
            <a:r>
              <a:rPr sz="800" spc="0" dirty="0">
                <a:solidFill>
                  <a:srgbClr val="231F20">
                    <a:alpha val="100000"/>
                  </a:srgbClr>
                </a:solidFill>
                <a:latin typeface="SimSun"/>
                <a:ea typeface="SimSun"/>
                <a:cs typeface="SimSun"/>
              </a:rPr>
              <a:t>次印刷</a:t>
            </a:r>
            <a:r>
              <a:rPr sz="800" spc="0" dirty="0">
                <a:solidFill>
                  <a:srgbClr val="231F20">
                    <a:alpha val="100000"/>
                  </a:srgbClr>
                </a:solidFill>
                <a:latin typeface="SimSun"/>
                <a:ea typeface="SimSun"/>
                <a:cs typeface="SimSun"/>
              </a:rPr>
              <a:t> </a:t>
            </a:r>
            <a:r>
              <a:rPr sz="800" spc="40" dirty="0">
                <a:solidFill>
                  <a:srgbClr val="231F20">
                    <a:alpha val="100000"/>
                  </a:srgbClr>
                </a:solidFill>
                <a:latin typeface="NSimSun"/>
                <a:ea typeface="NSimSun"/>
                <a:cs typeface="NSimSun"/>
              </a:rPr>
              <a:t>定</a:t>
            </a:r>
            <a:r>
              <a:rPr sz="800" spc="40" dirty="0">
                <a:solidFill>
                  <a:srgbClr val="231F20">
                    <a:alpha val="100000"/>
                  </a:srgbClr>
                </a:solidFill>
                <a:latin typeface="NSimSun"/>
                <a:ea typeface="NSimSun"/>
                <a:cs typeface="NSimSun"/>
              </a:rPr>
              <a:t>   </a:t>
            </a:r>
            <a:r>
              <a:rPr sz="800" spc="40" dirty="0">
                <a:solidFill>
                  <a:srgbClr val="231F20">
                    <a:alpha val="100000"/>
                  </a:srgbClr>
                </a:solidFill>
                <a:latin typeface="NSimSun"/>
                <a:ea typeface="NSimSun"/>
                <a:cs typeface="NSimSun"/>
              </a:rPr>
              <a:t>价</a:t>
            </a:r>
            <a:r>
              <a:rPr sz="800" spc="40" dirty="0">
                <a:solidFill>
                  <a:srgbClr val="231F20">
                    <a:alpha val="100000"/>
                  </a:srgbClr>
                </a:solidFill>
                <a:latin typeface="SimSun"/>
                <a:ea typeface="SimSun"/>
                <a:cs typeface="SimSun"/>
              </a:rPr>
              <a:t>／34.</a:t>
            </a:r>
            <a:r>
              <a:rPr sz="800" spc="40" dirty="0">
                <a:solidFill>
                  <a:srgbClr val="231F20">
                    <a:alpha val="100000"/>
                  </a:srgbClr>
                </a:solidFill>
                <a:latin typeface="SimSun"/>
                <a:ea typeface="SimSun"/>
                <a:cs typeface="SimSun"/>
              </a:rPr>
              <a:t> </a:t>
            </a:r>
            <a:r>
              <a:rPr sz="800" spc="40" dirty="0">
                <a:solidFill>
                  <a:srgbClr val="231F20">
                    <a:alpha val="100000"/>
                  </a:srgbClr>
                </a:solidFill>
                <a:latin typeface="SimSun"/>
                <a:ea typeface="SimSun"/>
                <a:cs typeface="SimSun"/>
              </a:rPr>
              <a:t>00</a:t>
            </a:r>
            <a:r>
              <a:rPr sz="800" spc="10" dirty="0">
                <a:solidFill>
                  <a:srgbClr val="231F20">
                    <a:alpha val="100000"/>
                  </a:srgbClr>
                </a:solidFill>
                <a:latin typeface="SimSun"/>
                <a:ea typeface="SimSun"/>
                <a:cs typeface="SimSun"/>
              </a:rPr>
              <a:t> </a:t>
            </a:r>
            <a:r>
              <a:rPr sz="800" spc="0" dirty="0">
                <a:solidFill>
                  <a:srgbClr val="231F20">
                    <a:alpha val="100000"/>
                  </a:srgbClr>
                </a:solidFill>
                <a:latin typeface="SimSun"/>
                <a:ea typeface="SimSun"/>
                <a:cs typeface="SimSun"/>
              </a:rPr>
              <a:t>元</a:t>
            </a:r>
            <a:endParaRPr lang="SimSun" altLang="SimSun" sz="800" dirty="0"/>
          </a:p>
        </p:txBody>
      </p:sp>
      <p:sp>
        <p:nvSpPr>
          <p:cNvPr id="8" name="textbox 8"/>
          <p:cNvSpPr/>
          <p:nvPr/>
        </p:nvSpPr>
        <p:spPr>
          <a:xfrm>
            <a:off x="4529620" y="7573759"/>
            <a:ext cx="927100" cy="706119"/>
          </a:xfrm>
          <a:prstGeom prst="rect">
            <a:avLst/>
          </a:prstGeom>
        </p:spPr>
        <p:txBody>
          <a:bodyPr vert="horz" wrap="square" lIns="0" tIns="0" rIns="0" bIns="0"/>
          <a:lstStyle/>
          <a:p>
            <a:pPr algn="l" rtl="0" eaLnBrk="0">
              <a:lnSpc>
                <a:spcPct val="68292"/>
              </a:lnSpc>
              <a:tabLst/>
            </a:pPr>
            <a:endParaRPr lang="Arial" altLang="Arial" sz="100" dirty="0"/>
          </a:p>
          <a:p>
            <a:pPr marL="12700" indent="3085" algn="l" rtl="0" eaLnBrk="0">
              <a:lnSpc>
                <a:spcPct val="140000"/>
              </a:lnSpc>
              <a:tabLst/>
            </a:pPr>
            <a:r>
              <a:rPr sz="800" spc="90" dirty="0">
                <a:solidFill>
                  <a:srgbClr val="231F20">
                    <a:alpha val="100000"/>
                  </a:srgbClr>
                </a:solidFill>
                <a:latin typeface="NSimSun"/>
                <a:ea typeface="NSimSun"/>
                <a:cs typeface="NSimSun"/>
              </a:rPr>
              <a:t>责任编辑／陈莉</a:t>
            </a:r>
            <a:r>
              <a:rPr sz="800" spc="40" dirty="0">
                <a:solidFill>
                  <a:srgbClr val="231F20">
                    <a:alpha val="100000"/>
                  </a:srgbClr>
                </a:solidFill>
                <a:latin typeface="NSimSun"/>
                <a:ea typeface="NSimSun"/>
                <a:cs typeface="NSimSun"/>
              </a:rPr>
              <a:t>华</a:t>
            </a:r>
            <a:r>
              <a:rPr sz="800" spc="0" dirty="0">
                <a:solidFill>
                  <a:srgbClr val="231F20">
                    <a:alpha val="100000"/>
                  </a:srgbClr>
                </a:solidFill>
                <a:latin typeface="NSimSun"/>
                <a:ea typeface="NSimSun"/>
                <a:cs typeface="NSimSun"/>
              </a:rPr>
              <a:t> </a:t>
            </a:r>
            <a:r>
              <a:rPr sz="800" spc="90" dirty="0">
                <a:solidFill>
                  <a:srgbClr val="231F20">
                    <a:alpha val="100000"/>
                  </a:srgbClr>
                </a:solidFill>
                <a:latin typeface="NSimSun"/>
                <a:ea typeface="NSimSun"/>
                <a:cs typeface="NSimSun"/>
              </a:rPr>
              <a:t>文案编辑／陈莉</a:t>
            </a:r>
            <a:r>
              <a:rPr sz="800" spc="60" dirty="0">
                <a:solidFill>
                  <a:srgbClr val="231F20">
                    <a:alpha val="100000"/>
                  </a:srgbClr>
                </a:solidFill>
                <a:latin typeface="NSimSun"/>
                <a:ea typeface="NSimSun"/>
                <a:cs typeface="NSimSun"/>
              </a:rPr>
              <a:t>华</a:t>
            </a:r>
            <a:r>
              <a:rPr sz="800" spc="0" dirty="0">
                <a:solidFill>
                  <a:srgbClr val="231F20">
                    <a:alpha val="100000"/>
                  </a:srgbClr>
                </a:solidFill>
                <a:latin typeface="NSimSun"/>
                <a:ea typeface="NSimSun"/>
                <a:cs typeface="NSimSun"/>
              </a:rPr>
              <a:t> </a:t>
            </a:r>
            <a:r>
              <a:rPr sz="800" spc="90" dirty="0">
                <a:solidFill>
                  <a:srgbClr val="231F20">
                    <a:alpha val="100000"/>
                  </a:srgbClr>
                </a:solidFill>
                <a:latin typeface="NSimSun"/>
                <a:ea typeface="NSimSun"/>
                <a:cs typeface="NSimSun"/>
              </a:rPr>
              <a:t>责任校对／刘亚</a:t>
            </a:r>
            <a:r>
              <a:rPr sz="800" spc="60" dirty="0">
                <a:solidFill>
                  <a:srgbClr val="231F20">
                    <a:alpha val="100000"/>
                  </a:srgbClr>
                </a:solidFill>
                <a:latin typeface="NSimSun"/>
                <a:ea typeface="NSimSun"/>
                <a:cs typeface="NSimSun"/>
              </a:rPr>
              <a:t>男</a:t>
            </a:r>
            <a:r>
              <a:rPr sz="800" spc="0" dirty="0">
                <a:solidFill>
                  <a:srgbClr val="231F20">
                    <a:alpha val="100000"/>
                  </a:srgbClr>
                </a:solidFill>
                <a:latin typeface="NSimSun"/>
                <a:ea typeface="NSimSun"/>
                <a:cs typeface="NSimSun"/>
              </a:rPr>
              <a:t> </a:t>
            </a:r>
            <a:r>
              <a:rPr sz="800" spc="90" dirty="0">
                <a:solidFill>
                  <a:srgbClr val="231F20">
                    <a:alpha val="100000"/>
                  </a:srgbClr>
                </a:solidFill>
                <a:latin typeface="NSimSun"/>
                <a:ea typeface="NSimSun"/>
                <a:cs typeface="NSimSun"/>
              </a:rPr>
              <a:t>责任印制／边心</a:t>
            </a:r>
            <a:r>
              <a:rPr sz="800" spc="60" dirty="0">
                <a:solidFill>
                  <a:srgbClr val="231F20">
                    <a:alpha val="100000"/>
                  </a:srgbClr>
                </a:solidFill>
                <a:latin typeface="NSimSun"/>
                <a:ea typeface="NSimSun"/>
                <a:cs typeface="NSimSun"/>
              </a:rPr>
              <a:t>超</a:t>
            </a:r>
            <a:endParaRPr lang="NSimSun" altLang="NSimSun" sz="800" dirty="0"/>
          </a:p>
        </p:txBody>
      </p:sp>
      <p:sp>
        <p:nvSpPr>
          <p:cNvPr id="9" name="textbox 9"/>
          <p:cNvSpPr/>
          <p:nvPr/>
        </p:nvSpPr>
        <p:spPr>
          <a:xfrm>
            <a:off x="2386495" y="8439391"/>
            <a:ext cx="3086735" cy="156210"/>
          </a:xfrm>
          <a:prstGeom prst="rect">
            <a:avLst/>
          </a:prstGeom>
        </p:spPr>
        <p:txBody>
          <a:bodyPr vert="horz" wrap="square" lIns="0" tIns="0" rIns="0" bIns="0"/>
          <a:lstStyle/>
          <a:p>
            <a:pPr algn="l" rtl="0" eaLnBrk="0">
              <a:lnSpc>
                <a:spcPct val="83341"/>
              </a:lnSpc>
              <a:tabLst/>
            </a:pPr>
            <a:endParaRPr lang="Arial" altLang="Arial" sz="100" dirty="0"/>
          </a:p>
          <a:p>
            <a:pPr marL="12700" algn="l" rtl="0" eaLnBrk="0">
              <a:lnSpc>
                <a:spcPts val="1025"/>
              </a:lnSpc>
              <a:tabLst/>
            </a:pPr>
            <a:r>
              <a:rPr sz="800" spc="40" dirty="0">
                <a:solidFill>
                  <a:srgbClr val="231F20">
                    <a:alpha val="100000"/>
                  </a:srgbClr>
                </a:solidFill>
                <a:latin typeface="NSimSun"/>
                <a:ea typeface="NSimSun"/>
                <a:cs typeface="NSimSun"/>
              </a:rPr>
              <a:t>图书出现印装质量问题</a:t>
            </a:r>
            <a:r>
              <a:rPr sz="800" spc="40" dirty="0">
                <a:solidFill>
                  <a:srgbClr val="231F20">
                    <a:alpha val="100000"/>
                  </a:srgbClr>
                </a:solidFill>
                <a:latin typeface="Microsoft YaHei"/>
                <a:ea typeface="Microsoft YaHei"/>
                <a:cs typeface="Microsoft YaHei"/>
              </a:rPr>
              <a:t>，</a:t>
            </a:r>
            <a:r>
              <a:rPr sz="800" spc="40" dirty="0">
                <a:solidFill>
                  <a:srgbClr val="231F20">
                    <a:alpha val="100000"/>
                  </a:srgbClr>
                </a:solidFill>
                <a:latin typeface="Microsoft YaHei"/>
                <a:ea typeface="Microsoft YaHei"/>
                <a:cs typeface="Microsoft YaHei"/>
              </a:rPr>
              <a:t>   </a:t>
            </a:r>
            <a:r>
              <a:rPr sz="800" spc="40" dirty="0">
                <a:solidFill>
                  <a:srgbClr val="231F20">
                    <a:alpha val="100000"/>
                  </a:srgbClr>
                </a:solidFill>
                <a:latin typeface="NSimSun"/>
                <a:ea typeface="NSimSun"/>
                <a:cs typeface="NSimSun"/>
              </a:rPr>
              <a:t>请拨打售后服务热线</a:t>
            </a:r>
            <a:r>
              <a:rPr sz="800" spc="40" dirty="0">
                <a:solidFill>
                  <a:srgbClr val="231F20">
                    <a:alpha val="100000"/>
                  </a:srgbClr>
                </a:solidFill>
                <a:latin typeface="Microsoft YaHei"/>
                <a:ea typeface="Microsoft YaHei"/>
                <a:cs typeface="Microsoft YaHei"/>
              </a:rPr>
              <a:t>，</a:t>
            </a:r>
            <a:r>
              <a:rPr sz="800" spc="40" dirty="0">
                <a:solidFill>
                  <a:srgbClr val="231F20">
                    <a:alpha val="100000"/>
                  </a:srgbClr>
                </a:solidFill>
                <a:latin typeface="Microsoft YaHei"/>
                <a:ea typeface="Microsoft YaHei"/>
                <a:cs typeface="Microsoft YaHei"/>
              </a:rPr>
              <a:t>   </a:t>
            </a:r>
            <a:r>
              <a:rPr sz="800" spc="0" dirty="0">
                <a:solidFill>
                  <a:srgbClr val="231F20">
                    <a:alpha val="100000"/>
                  </a:srgbClr>
                </a:solidFill>
                <a:latin typeface="NSimSun"/>
                <a:ea typeface="NSimSun"/>
                <a:cs typeface="NSimSun"/>
              </a:rPr>
              <a:t>本社负责调换</a:t>
            </a:r>
            <a:endParaRPr lang="NSimSun" altLang="NSimSun" sz="800" dirty="0"/>
          </a:p>
        </p:txBody>
      </p:sp>
      <p:sp>
        <p:nvSpPr>
          <p:cNvPr id="10" name="textbox 10"/>
          <p:cNvSpPr/>
          <p:nvPr/>
        </p:nvSpPr>
        <p:spPr>
          <a:xfrm>
            <a:off x="1040714" y="1127238"/>
            <a:ext cx="1045210" cy="154304"/>
          </a:xfrm>
          <a:prstGeom prst="rect">
            <a:avLst/>
          </a:prstGeom>
        </p:spPr>
        <p:txBody>
          <a:bodyPr vert="horz" wrap="square" lIns="0" tIns="0" rIns="0" bIns="0"/>
          <a:lstStyle/>
          <a:p>
            <a:pPr algn="l" rtl="0" eaLnBrk="0">
              <a:lnSpc>
                <a:spcPct val="83341"/>
              </a:lnSpc>
              <a:tabLst/>
            </a:pPr>
            <a:endParaRPr lang="Arial" altLang="Arial" sz="100" dirty="0"/>
          </a:p>
          <a:p>
            <a:pPr marL="12700" algn="l" rtl="0" eaLnBrk="0">
              <a:lnSpc>
                <a:spcPts val="1010"/>
              </a:lnSpc>
              <a:tabLst/>
            </a:pPr>
            <a:r>
              <a:rPr sz="800" spc="90" dirty="0">
                <a:solidFill>
                  <a:srgbClr val="231F20">
                    <a:alpha val="100000"/>
                  </a:srgbClr>
                </a:solidFill>
                <a:latin typeface="NSimSun"/>
                <a:ea typeface="NSimSun"/>
                <a:cs typeface="NSimSun"/>
              </a:rPr>
              <a:t>版权专有</a:t>
            </a:r>
            <a:r>
              <a:rPr sz="800" spc="90" dirty="0">
                <a:solidFill>
                  <a:srgbClr val="231F20">
                    <a:alpha val="100000"/>
                  </a:srgbClr>
                </a:solidFill>
                <a:latin typeface="NSimSun"/>
                <a:ea typeface="NSimSun"/>
                <a:cs typeface="NSimSun"/>
              </a:rPr>
              <a:t>  </a:t>
            </a:r>
            <a:r>
              <a:rPr sz="800" spc="90" dirty="0">
                <a:solidFill>
                  <a:srgbClr val="231F20">
                    <a:alpha val="100000"/>
                  </a:srgbClr>
                </a:solidFill>
                <a:latin typeface="NSimSun"/>
                <a:ea typeface="NSimSun"/>
                <a:cs typeface="NSimSun"/>
              </a:rPr>
              <a:t>侵权必</a:t>
            </a:r>
            <a:r>
              <a:rPr sz="800" spc="10" dirty="0">
                <a:solidFill>
                  <a:srgbClr val="231F20">
                    <a:alpha val="100000"/>
                  </a:srgbClr>
                </a:solidFill>
                <a:latin typeface="NSimSun"/>
                <a:ea typeface="NSimSun"/>
                <a:cs typeface="NSimSun"/>
              </a:rPr>
              <a:t>究</a:t>
            </a:r>
            <a:endParaRPr lang="NSimSun" altLang="NSimSun" sz="800" dirty="0"/>
          </a:p>
        </p:txBody>
      </p:sp>
      <p:pic>
        <p:nvPicPr>
          <p:cNvPr id="11" name="picture 11"/>
          <p:cNvPicPr>
            <a:picLocks noChangeAspect="1"/>
          </p:cNvPicPr>
          <p:nvPr/>
        </p:nvPicPr>
        <p:blipFill>
          <a:blip r:embed="rId3"/>
          <a:stretch>
            <a:fillRect/>
          </a:stretch>
        </p:blipFill>
        <p:spPr>
          <a:xfrm rot="21600000">
            <a:off x="1043939" y="8363267"/>
            <a:ext cx="4409440" cy="9525"/>
          </a:xfrm>
          <a:prstGeom prst="rect">
            <a:avLst/>
          </a:prstGeom>
        </p:spPr>
      </p:pic>
      <p:pic>
        <p:nvPicPr>
          <p:cNvPr id="12" name="picture 12"/>
          <p:cNvPicPr>
            <a:picLocks noChangeAspect="1"/>
          </p:cNvPicPr>
          <p:nvPr/>
        </p:nvPicPr>
        <p:blipFill>
          <a:blip r:embed="rId4"/>
          <a:stretch>
            <a:fillRect/>
          </a:stretch>
        </p:blipFill>
        <p:spPr>
          <a:xfrm rot="21600000">
            <a:off x="1047115" y="1358582"/>
            <a:ext cx="4406264" cy="9525"/>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 name="textbox 237"/>
          <p:cNvSpPr/>
          <p:nvPr/>
        </p:nvSpPr>
        <p:spPr>
          <a:xfrm>
            <a:off x="676302" y="4111259"/>
            <a:ext cx="5303520" cy="3934459"/>
          </a:xfrm>
          <a:prstGeom prst="rect">
            <a:avLst/>
          </a:prstGeom>
        </p:spPr>
        <p:txBody>
          <a:bodyPr vert="horz" wrap="square" lIns="0" tIns="0" rIns="0" bIns="0"/>
          <a:lstStyle/>
          <a:p>
            <a:pPr algn="l" rtl="0" eaLnBrk="0">
              <a:lnSpc>
                <a:spcPct val="83341"/>
              </a:lnSpc>
              <a:tabLst/>
            </a:pPr>
            <a:endParaRPr lang="Arial" altLang="Arial" sz="100" dirty="0"/>
          </a:p>
          <a:p>
            <a:pPr marL="82550" algn="l" rtl="0" eaLnBrk="0">
              <a:lnSpc>
                <a:spcPts val="1426"/>
              </a:lnSpc>
              <a:tabLst/>
            </a:pPr>
            <a:r>
              <a:rPr sz="1000" spc="-10" dirty="0">
                <a:solidFill>
                  <a:srgbClr val="B00D15">
                    <a:alpha val="100000"/>
                  </a:srgbClr>
                </a:solidFill>
                <a:latin typeface="Microsoft YaHei"/>
                <a:ea typeface="Microsoft YaHei"/>
                <a:cs typeface="Microsoft YaHei"/>
              </a:rPr>
              <a:t>【知</a:t>
            </a:r>
            <a:r>
              <a:rPr sz="1000" spc="0" dirty="0">
                <a:solidFill>
                  <a:srgbClr val="B00D15">
                    <a:alpha val="100000"/>
                  </a:srgbClr>
                </a:solidFill>
                <a:latin typeface="Microsoft YaHei"/>
                <a:ea typeface="Microsoft YaHei"/>
                <a:cs typeface="Microsoft YaHei"/>
              </a:rPr>
              <a:t>识目标】</a:t>
            </a:r>
            <a:endParaRPr lang="Microsoft YaHei" altLang="Microsoft YaHei" sz="1000" dirty="0"/>
          </a:p>
          <a:p>
            <a:pPr marL="262947" indent="-165045" algn="l" rtl="0" eaLnBrk="0">
              <a:lnSpc>
                <a:spcPct val="121000"/>
              </a:lnSpc>
              <a:spcBef>
                <a:spcPts val="1103"/>
              </a:spcBef>
              <a:tabLst/>
            </a:pPr>
            <a:r>
              <a:rPr sz="1000" spc="70" dirty="0">
                <a:solidFill>
                  <a:srgbClr val="231F20">
                    <a:alpha val="100000"/>
                  </a:srgbClr>
                </a:solidFill>
                <a:latin typeface="Microsoft YaHei"/>
                <a:ea typeface="Microsoft YaHei"/>
                <a:cs typeface="Microsoft YaHei"/>
              </a:rPr>
              <a:t>◇</a:t>
            </a:r>
            <a:r>
              <a:rPr sz="1000" spc="70" dirty="0">
                <a:solidFill>
                  <a:srgbClr val="231F20">
                    <a:alpha val="100000"/>
                  </a:srgbClr>
                </a:solidFill>
                <a:latin typeface="Microsoft YaHei"/>
                <a:ea typeface="Microsoft YaHei"/>
                <a:cs typeface="Microsoft YaHei"/>
              </a:rPr>
              <a:t> </a:t>
            </a:r>
            <a:r>
              <a:rPr sz="1000" spc="70" dirty="0">
                <a:solidFill>
                  <a:srgbClr val="231F20">
                    <a:alpha val="100000"/>
                  </a:srgbClr>
                </a:solidFill>
                <a:latin typeface="Microsoft YaHei"/>
                <a:ea typeface="Microsoft YaHei"/>
                <a:cs typeface="Microsoft YaHei"/>
              </a:rPr>
              <a:t>掌握老年人离退休问题、婚姻家庭问题及其心理护理</a:t>
            </a:r>
            <a:r>
              <a:rPr sz="1000" spc="70" dirty="0">
                <a:solidFill>
                  <a:srgbClr val="231F20">
                    <a:alpha val="100000"/>
                  </a:srgbClr>
                </a:solidFill>
                <a:latin typeface="Microsoft YaHei"/>
                <a:ea typeface="Microsoft YaHei"/>
                <a:cs typeface="Microsoft YaHei"/>
              </a:rPr>
              <a:t> </a:t>
            </a:r>
            <a:r>
              <a:rPr sz="1000" spc="70" dirty="0">
                <a:solidFill>
                  <a:srgbClr val="231F20">
                    <a:alpha val="100000"/>
                  </a:srgbClr>
                </a:solidFill>
                <a:latin typeface="Microsoft YaHei"/>
                <a:ea typeface="Microsoft YaHei"/>
                <a:cs typeface="Microsoft YaHei"/>
              </a:rPr>
              <a:t>；空巢老人常见的心理问题</a:t>
            </a:r>
            <a:r>
              <a:rPr sz="1000" spc="30" dirty="0">
                <a:solidFill>
                  <a:srgbClr val="231F20">
                    <a:alpha val="100000"/>
                  </a:srgbClr>
                </a:solidFill>
                <a:latin typeface="Microsoft YaHei"/>
                <a:ea typeface="Microsoft YaHei"/>
                <a:cs typeface="Microsoft YaHei"/>
              </a:rPr>
              <a:t>、</a:t>
            </a:r>
            <a:r>
              <a:rPr sz="1000" spc="0" dirty="0">
                <a:solidFill>
                  <a:srgbClr val="231F20">
                    <a:alpha val="100000"/>
                  </a:srgbClr>
                </a:solidFill>
                <a:latin typeface="Microsoft YaHei"/>
                <a:ea typeface="Microsoft YaHei"/>
                <a:cs typeface="Microsoft YaHei"/>
              </a:rPr>
              <a:t>特</a:t>
            </a:r>
            <a:r>
              <a:rPr sz="1000" spc="0" dirty="0">
                <a:solidFill>
                  <a:srgbClr val="231F20">
                    <a:alpha val="100000"/>
                  </a:srgbClr>
                </a:solidFill>
                <a:latin typeface="Microsoft YaHei"/>
                <a:ea typeface="Microsoft YaHei"/>
                <a:cs typeface="Microsoft YaHei"/>
              </a:rPr>
              <a:t> </a:t>
            </a:r>
            <a:r>
              <a:rPr sz="1000" spc="30" dirty="0">
                <a:solidFill>
                  <a:srgbClr val="231F20">
                    <a:alpha val="100000"/>
                  </a:srgbClr>
                </a:solidFill>
                <a:latin typeface="Microsoft YaHei"/>
                <a:ea typeface="Microsoft YaHei"/>
                <a:cs typeface="Microsoft YaHei"/>
              </a:rPr>
              <a:t>征及其心理护</a:t>
            </a:r>
            <a:r>
              <a:rPr sz="1000" spc="0" dirty="0">
                <a:solidFill>
                  <a:srgbClr val="231F20">
                    <a:alpha val="100000"/>
                  </a:srgbClr>
                </a:solidFill>
                <a:latin typeface="Microsoft YaHei"/>
                <a:ea typeface="Microsoft YaHei"/>
                <a:cs typeface="Microsoft YaHei"/>
              </a:rPr>
              <a:t>理。</a:t>
            </a:r>
            <a:endParaRPr lang="Microsoft YaHei" altLang="Microsoft YaHei" sz="1000" dirty="0"/>
          </a:p>
          <a:p>
            <a:pPr marL="97902" algn="l" rtl="0" eaLnBrk="0">
              <a:lnSpc>
                <a:spcPts val="1349"/>
              </a:lnSpc>
              <a:spcBef>
                <a:spcPts val="293"/>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理解老年人常见的社会适应方式</a:t>
            </a:r>
            <a:r>
              <a:rPr sz="1000" spc="10" dirty="0">
                <a:solidFill>
                  <a:srgbClr val="231F20">
                    <a:alpha val="100000"/>
                  </a:srgbClr>
                </a:solidFill>
                <a:latin typeface="Microsoft YaHei"/>
                <a:ea typeface="Microsoft YaHei"/>
                <a:cs typeface="Microsoft YaHei"/>
              </a:rPr>
              <a:t>。</a:t>
            </a:r>
            <a:endParaRPr lang="Microsoft YaHei" altLang="Microsoft YaHei" sz="1000" dirty="0"/>
          </a:p>
          <a:p>
            <a:pPr marL="97902" algn="l" rtl="0" eaLnBrk="0">
              <a:lnSpc>
                <a:spcPts val="1349"/>
              </a:lnSpc>
              <a:spcBef>
                <a:spcPts val="271"/>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了解老年人社会适应基本认知、老年人社会适应中常见的心理问题</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82550" algn="l" rtl="0" eaLnBrk="0">
              <a:lnSpc>
                <a:spcPts val="1426"/>
              </a:lnSpc>
              <a:spcBef>
                <a:spcPts val="1085"/>
              </a:spcBef>
              <a:tabLst/>
            </a:pPr>
            <a:r>
              <a:rPr sz="1000" spc="-10" dirty="0">
                <a:solidFill>
                  <a:srgbClr val="B00D15">
                    <a:alpha val="100000"/>
                  </a:srgbClr>
                </a:solidFill>
                <a:latin typeface="Microsoft YaHei"/>
                <a:ea typeface="Microsoft YaHei"/>
                <a:cs typeface="Microsoft YaHei"/>
              </a:rPr>
              <a:t>【能</a:t>
            </a:r>
            <a:r>
              <a:rPr sz="1000" spc="0" dirty="0">
                <a:solidFill>
                  <a:srgbClr val="B00D15">
                    <a:alpha val="100000"/>
                  </a:srgbClr>
                </a:solidFill>
                <a:latin typeface="Microsoft YaHei"/>
                <a:ea typeface="Microsoft YaHei"/>
                <a:cs typeface="Microsoft YaHei"/>
              </a:rPr>
              <a:t>力目标】</a:t>
            </a:r>
            <a:endParaRPr lang="Microsoft YaHei" altLang="Microsoft YaHei" sz="1000" dirty="0"/>
          </a:p>
          <a:p>
            <a:pPr marL="269913" indent="-172010" algn="l" rtl="0" eaLnBrk="0">
              <a:lnSpc>
                <a:spcPct val="121000"/>
              </a:lnSpc>
              <a:spcBef>
                <a:spcPts val="1103"/>
              </a:spcBef>
              <a:tabLst/>
            </a:pPr>
            <a:r>
              <a:rPr sz="1000" spc="80" dirty="0">
                <a:solidFill>
                  <a:srgbClr val="231F20">
                    <a:alpha val="100000"/>
                  </a:srgbClr>
                </a:solidFill>
                <a:latin typeface="Microsoft YaHei"/>
                <a:ea typeface="Microsoft YaHei"/>
                <a:cs typeface="Microsoft YaHei"/>
              </a:rPr>
              <a:t>◇</a:t>
            </a:r>
            <a:r>
              <a:rPr sz="1000" spc="80" dirty="0">
                <a:solidFill>
                  <a:srgbClr val="231F20">
                    <a:alpha val="100000"/>
                  </a:srgbClr>
                </a:solidFill>
                <a:latin typeface="Microsoft YaHei"/>
                <a:ea typeface="Microsoft YaHei"/>
                <a:cs typeface="Microsoft YaHei"/>
              </a:rPr>
              <a:t> </a:t>
            </a:r>
            <a:r>
              <a:rPr sz="1000" spc="80" dirty="0">
                <a:solidFill>
                  <a:srgbClr val="231F20">
                    <a:alpha val="100000"/>
                  </a:srgbClr>
                </a:solidFill>
                <a:latin typeface="Microsoft YaHei"/>
                <a:ea typeface="Microsoft YaHei"/>
                <a:cs typeface="Microsoft YaHei"/>
              </a:rPr>
              <a:t>运用老年人的心理防御机制，初步分析空巢老人常见的心理问题、老年人婚姻</a:t>
            </a:r>
            <a:r>
              <a:rPr sz="1000" spc="20" dirty="0">
                <a:solidFill>
                  <a:srgbClr val="231F20">
                    <a:alpha val="100000"/>
                  </a:srgbClr>
                </a:solidFill>
                <a:latin typeface="Microsoft YaHei"/>
                <a:ea typeface="Microsoft YaHei"/>
                <a:cs typeface="Microsoft YaHei"/>
              </a:rPr>
              <a:t>家</a:t>
            </a:r>
            <a:r>
              <a:rPr sz="1000" spc="0" dirty="0">
                <a:solidFill>
                  <a:srgbClr val="231F20">
                    <a:alpha val="100000"/>
                  </a:srgbClr>
                </a:solidFill>
                <a:latin typeface="Microsoft YaHei"/>
                <a:ea typeface="Microsoft YaHei"/>
                <a:cs typeface="Microsoft YaHei"/>
              </a:rPr>
              <a:t>庭中</a:t>
            </a:r>
            <a:r>
              <a:rPr sz="1000" spc="0" dirty="0">
                <a:solidFill>
                  <a:srgbClr val="231F20">
                    <a:alpha val="100000"/>
                  </a:srgbClr>
                </a:solidFill>
                <a:latin typeface="Microsoft YaHei"/>
                <a:ea typeface="Microsoft YaHei"/>
                <a:cs typeface="Microsoft YaHei"/>
              </a:rPr>
              <a:t> </a:t>
            </a:r>
            <a:r>
              <a:rPr sz="1000" spc="20" dirty="0">
                <a:solidFill>
                  <a:srgbClr val="231F20">
                    <a:alpha val="100000"/>
                  </a:srgbClr>
                </a:solidFill>
                <a:latin typeface="Microsoft YaHei"/>
                <a:ea typeface="Microsoft YaHei"/>
                <a:cs typeface="Microsoft YaHei"/>
              </a:rPr>
              <a:t>常见的心理问</a:t>
            </a:r>
            <a:r>
              <a:rPr sz="1000" spc="10" dirty="0">
                <a:solidFill>
                  <a:srgbClr val="231F20">
                    <a:alpha val="100000"/>
                  </a:srgbClr>
                </a:solidFill>
                <a:latin typeface="Microsoft YaHei"/>
                <a:ea typeface="Microsoft YaHei"/>
                <a:cs typeface="Microsoft YaHei"/>
              </a:rPr>
              <a:t>题</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97902" algn="l" rtl="0" eaLnBrk="0">
              <a:lnSpc>
                <a:spcPts val="1349"/>
              </a:lnSpc>
              <a:spcBef>
                <a:spcPts val="305"/>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灵活运用所学知识，熟练帮助老年人就离退休、婚姻家庭、空巢问题，开展心理护理</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97902" algn="l" rtl="0" eaLnBrk="0">
              <a:lnSpc>
                <a:spcPts val="1349"/>
              </a:lnSpc>
              <a:spcBef>
                <a:spcPts val="271"/>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举一反三，针对不同老年人的心理状况，制定切实可行的心理护理方案</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82550" algn="l" rtl="0" eaLnBrk="0">
              <a:lnSpc>
                <a:spcPts val="1426"/>
              </a:lnSpc>
              <a:spcBef>
                <a:spcPts val="1073"/>
              </a:spcBef>
              <a:tabLst/>
            </a:pPr>
            <a:r>
              <a:rPr sz="1000" spc="-10" dirty="0">
                <a:solidFill>
                  <a:srgbClr val="B00D15">
                    <a:alpha val="100000"/>
                  </a:srgbClr>
                </a:solidFill>
                <a:latin typeface="Microsoft YaHei"/>
                <a:ea typeface="Microsoft YaHei"/>
                <a:cs typeface="Microsoft YaHei"/>
              </a:rPr>
              <a:t>【素</a:t>
            </a:r>
            <a:r>
              <a:rPr sz="1000" spc="0" dirty="0">
                <a:solidFill>
                  <a:srgbClr val="B00D15">
                    <a:alpha val="100000"/>
                  </a:srgbClr>
                </a:solidFill>
                <a:latin typeface="Microsoft YaHei"/>
                <a:ea typeface="Microsoft YaHei"/>
                <a:cs typeface="Microsoft YaHei"/>
              </a:rPr>
              <a:t>质目标】</a:t>
            </a:r>
            <a:endParaRPr lang="Microsoft YaHei" altLang="Microsoft YaHei" sz="1000" dirty="0"/>
          </a:p>
          <a:p>
            <a:pPr marL="97902" algn="l" rtl="0" eaLnBrk="0">
              <a:lnSpc>
                <a:spcPts val="1349"/>
              </a:lnSpc>
              <a:spcBef>
                <a:spcPts val="1084"/>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培养学生良好的观察力和换位思考能力，积极关注老年</a:t>
            </a:r>
            <a:r>
              <a:rPr sz="1000" spc="40" dirty="0">
                <a:solidFill>
                  <a:srgbClr val="231F20">
                    <a:alpha val="100000"/>
                  </a:srgbClr>
                </a:solidFill>
                <a:latin typeface="Microsoft YaHei"/>
                <a:ea typeface="Microsoft YaHei"/>
                <a:cs typeface="Microsoft YaHei"/>
              </a:rPr>
              <a:t>人</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97902" algn="l" rtl="0" eaLnBrk="0">
              <a:lnSpc>
                <a:spcPts val="1349"/>
              </a:lnSpc>
              <a:spcBef>
                <a:spcPts val="271"/>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树立为老年人服务光荣的服务理念并培养爱心、细心、耐心的服务态度</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261821" indent="-163919" algn="l" rtl="0" eaLnBrk="0">
              <a:lnSpc>
                <a:spcPct val="120000"/>
              </a:lnSpc>
              <a:spcBef>
                <a:spcPts val="315"/>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培养学生灵活的思维能力</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，积极关注空巢老人的心理健康</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，灵活处理其心理问题</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a:t>
            </a:r>
            <a:r>
              <a:rPr sz="1000" spc="20" dirty="0">
                <a:solidFill>
                  <a:srgbClr val="231F20">
                    <a:alpha val="100000"/>
                  </a:srgbClr>
                </a:solidFill>
                <a:latin typeface="Microsoft YaHei"/>
                <a:ea typeface="Microsoft YaHei"/>
                <a:cs typeface="Microsoft YaHei"/>
              </a:rPr>
              <a:t>做</a:t>
            </a:r>
            <a:r>
              <a:rPr sz="1000" spc="0" dirty="0">
                <a:solidFill>
                  <a:srgbClr val="231F20">
                    <a:alpha val="100000"/>
                  </a:srgbClr>
                </a:solidFill>
                <a:latin typeface="Microsoft YaHei"/>
                <a:ea typeface="Microsoft YaHei"/>
                <a:cs typeface="Microsoft YaHei"/>
              </a:rPr>
              <a:t> </a:t>
            </a:r>
            <a:r>
              <a:rPr sz="1000" spc="30" dirty="0">
                <a:solidFill>
                  <a:srgbClr val="231F20">
                    <a:alpha val="100000"/>
                  </a:srgbClr>
                </a:solidFill>
                <a:latin typeface="Microsoft YaHei"/>
                <a:ea typeface="Microsoft YaHei"/>
                <a:cs typeface="Microsoft YaHei"/>
              </a:rPr>
              <a:t>好其心理预防工</a:t>
            </a:r>
            <a:r>
              <a:rPr sz="1000" spc="20" dirty="0">
                <a:solidFill>
                  <a:srgbClr val="231F20">
                    <a:alpha val="100000"/>
                  </a:srgbClr>
                </a:solidFill>
                <a:latin typeface="Microsoft YaHei"/>
                <a:ea typeface="Microsoft YaHei"/>
                <a:cs typeface="Microsoft YaHei"/>
              </a:rPr>
              <a:t>作</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algn="l" rtl="0" eaLnBrk="0">
              <a:lnSpc>
                <a:spcPct val="103000"/>
              </a:lnSpc>
              <a:tabLst/>
            </a:pPr>
            <a:endParaRPr lang="Arial" altLang="Arial" sz="900" dirty="0"/>
          </a:p>
          <a:p>
            <a:pPr marL="82550" algn="l" rtl="0" eaLnBrk="0">
              <a:lnSpc>
                <a:spcPts val="1426"/>
              </a:lnSpc>
              <a:spcBef>
                <a:spcPts val="6"/>
              </a:spcBef>
              <a:tabLst/>
            </a:pPr>
            <a:r>
              <a:rPr sz="1000" spc="-10" dirty="0">
                <a:solidFill>
                  <a:srgbClr val="B00D15">
                    <a:alpha val="100000"/>
                  </a:srgbClr>
                </a:solidFill>
                <a:latin typeface="Microsoft YaHei"/>
                <a:ea typeface="Microsoft YaHei"/>
                <a:cs typeface="Microsoft YaHei"/>
              </a:rPr>
              <a:t>【思</a:t>
            </a:r>
            <a:r>
              <a:rPr sz="1000" spc="0" dirty="0">
                <a:solidFill>
                  <a:srgbClr val="B00D15">
                    <a:alpha val="100000"/>
                  </a:srgbClr>
                </a:solidFill>
                <a:latin typeface="Microsoft YaHei"/>
                <a:ea typeface="Microsoft YaHei"/>
                <a:cs typeface="Microsoft YaHei"/>
              </a:rPr>
              <a:t>维导图】</a:t>
            </a:r>
            <a:endParaRPr lang="Microsoft YaHei" altLang="Microsoft YaHei" sz="1000" dirty="0"/>
          </a:p>
        </p:txBody>
      </p:sp>
      <p:grpSp>
        <p:nvGrpSpPr>
          <p:cNvPr id="14" name="group 14"/>
          <p:cNvGrpSpPr/>
          <p:nvPr/>
        </p:nvGrpSpPr>
        <p:grpSpPr>
          <a:xfrm rot="21600000">
            <a:off x="1606296" y="2039111"/>
            <a:ext cx="3514344" cy="1549908"/>
            <a:chOff x="0" y="0"/>
            <a:chExt cx="3514344" cy="1549908"/>
          </a:xfrm>
        </p:grpSpPr>
        <p:pic>
          <p:nvPicPr>
            <p:cNvPr id="238" name="picture 238"/>
            <p:cNvPicPr>
              <a:picLocks noChangeAspect="1"/>
            </p:cNvPicPr>
            <p:nvPr/>
          </p:nvPicPr>
          <p:blipFill>
            <a:blip r:embed="rId2"/>
            <a:stretch>
              <a:fillRect/>
            </a:stretch>
          </p:blipFill>
          <p:spPr>
            <a:xfrm rot="21600000">
              <a:off x="0" y="0"/>
              <a:ext cx="3514344" cy="1549908"/>
            </a:xfrm>
            <a:prstGeom prst="rect">
              <a:avLst/>
            </a:prstGeom>
          </p:spPr>
        </p:pic>
        <p:sp>
          <p:nvSpPr>
            <p:cNvPr id="239" name="textbox 239"/>
            <p:cNvSpPr/>
            <p:nvPr/>
          </p:nvSpPr>
          <p:spPr>
            <a:xfrm>
              <a:off x="1567694" y="605910"/>
              <a:ext cx="1670050" cy="595630"/>
            </a:xfrm>
            <a:prstGeom prst="rect">
              <a:avLst/>
            </a:prstGeom>
          </p:spPr>
          <p:txBody>
            <a:bodyPr vert="horz" wrap="square" lIns="0" tIns="0" rIns="0" bIns="0"/>
            <a:lstStyle/>
            <a:p>
              <a:pPr algn="l" rtl="0" eaLnBrk="0">
                <a:lnSpc>
                  <a:spcPct val="78179"/>
                </a:lnSpc>
                <a:tabLst/>
              </a:pPr>
              <a:endParaRPr lang="Arial" altLang="Arial" sz="100" dirty="0"/>
            </a:p>
            <a:p>
              <a:pPr marL="368496" indent="-355796" algn="l" rtl="0" eaLnBrk="0">
                <a:lnSpc>
                  <a:spcPct val="104000"/>
                </a:lnSpc>
                <a:tabLst/>
              </a:pPr>
              <a:r>
                <a:rPr sz="1800" spc="50" dirty="0">
                  <a:solidFill>
                    <a:srgbClr val="231F20">
                      <a:alpha val="100000"/>
                    </a:srgbClr>
                  </a:solidFill>
                  <a:latin typeface="Microsoft YaHei"/>
                  <a:ea typeface="Microsoft YaHei"/>
                  <a:cs typeface="Microsoft YaHei"/>
                </a:rPr>
                <a:t>老年社会适应</a:t>
              </a:r>
              <a:r>
                <a:rPr sz="1800" spc="40" dirty="0">
                  <a:solidFill>
                    <a:srgbClr val="231F20">
                      <a:alpha val="100000"/>
                    </a:srgbClr>
                  </a:solidFill>
                  <a:latin typeface="Microsoft YaHei"/>
                  <a:ea typeface="Microsoft YaHei"/>
                  <a:cs typeface="Microsoft YaHei"/>
                </a:rPr>
                <a:t>与</a:t>
              </a:r>
              <a:r>
                <a:rPr sz="1800" spc="0" dirty="0">
                  <a:solidFill>
                    <a:srgbClr val="231F20">
                      <a:alpha val="100000"/>
                    </a:srgbClr>
                  </a:solidFill>
                  <a:latin typeface="Microsoft YaHei"/>
                  <a:ea typeface="Microsoft YaHei"/>
                  <a:cs typeface="Microsoft YaHei"/>
                </a:rPr>
                <a:t> </a:t>
              </a:r>
              <a:r>
                <a:rPr sz="1800" spc="40" dirty="0">
                  <a:solidFill>
                    <a:srgbClr val="231F20">
                      <a:alpha val="100000"/>
                    </a:srgbClr>
                  </a:solidFill>
                  <a:latin typeface="Microsoft YaHei"/>
                  <a:ea typeface="Microsoft YaHei"/>
                  <a:cs typeface="Microsoft YaHei"/>
                </a:rPr>
                <a:t>心理护</a:t>
              </a:r>
              <a:r>
                <a:rPr sz="1800" spc="30" dirty="0">
                  <a:solidFill>
                    <a:srgbClr val="231F20">
                      <a:alpha val="100000"/>
                    </a:srgbClr>
                  </a:solidFill>
                  <a:latin typeface="Microsoft YaHei"/>
                  <a:ea typeface="Microsoft YaHei"/>
                  <a:cs typeface="Microsoft YaHei"/>
                </a:rPr>
                <a:t>理</a:t>
              </a:r>
              <a:endParaRPr lang="Microsoft YaHei" altLang="Microsoft YaHei" sz="1800" dirty="0"/>
            </a:p>
          </p:txBody>
        </p:sp>
        <p:pic>
          <p:nvPicPr>
            <p:cNvPr id="240" name="picture 240"/>
            <p:cNvPicPr>
              <a:picLocks noChangeAspect="1"/>
            </p:cNvPicPr>
            <p:nvPr/>
          </p:nvPicPr>
          <p:blipFill>
            <a:blip r:embed="rId3"/>
            <a:stretch>
              <a:fillRect/>
            </a:stretch>
          </p:blipFill>
          <p:spPr>
            <a:xfrm rot="21600000">
              <a:off x="357124" y="709333"/>
              <a:ext cx="788073" cy="268401"/>
            </a:xfrm>
            <a:prstGeom prst="rect">
              <a:avLst/>
            </a:prstGeom>
          </p:spPr>
        </p:pic>
      </p:grpSp>
      <p:sp>
        <p:nvSpPr>
          <p:cNvPr id="241" name="textbox 241"/>
          <p:cNvSpPr/>
          <p:nvPr/>
        </p:nvSpPr>
        <p:spPr>
          <a:xfrm>
            <a:off x="278241" y="237263"/>
            <a:ext cx="1600200" cy="608965"/>
          </a:xfrm>
          <a:prstGeom prst="rect">
            <a:avLst/>
          </a:prstGeom>
        </p:spPr>
        <p:txBody>
          <a:bodyPr vert="horz" wrap="square" lIns="0" tIns="0" rIns="0" bIns="0"/>
          <a:lstStyle/>
          <a:p>
            <a:pPr algn="l" rtl="0" eaLnBrk="0">
              <a:lnSpc>
                <a:spcPct val="83341"/>
              </a:lnSpc>
              <a:tabLst/>
            </a:pPr>
            <a:endParaRPr lang="Arial" altLang="Arial" sz="100" dirty="0"/>
          </a:p>
          <a:p>
            <a:pPr marL="12700" algn="l" rtl="0" eaLnBrk="0">
              <a:lnSpc>
                <a:spcPts val="1426"/>
              </a:lnSpc>
              <a:tabLst/>
            </a:pPr>
            <a:r>
              <a:rPr sz="1100" spc="60" dirty="0">
                <a:solidFill>
                  <a:srgbClr val="B00D15">
                    <a:alpha val="100000"/>
                  </a:srgbClr>
                </a:solidFill>
                <a:latin typeface="Microsoft YaHei"/>
                <a:ea typeface="Microsoft YaHei"/>
                <a:cs typeface="Microsoft YaHei"/>
              </a:rPr>
              <a:t>(二)心理支持疗法的</a:t>
            </a:r>
            <a:r>
              <a:rPr sz="1100" spc="0" dirty="0">
                <a:solidFill>
                  <a:srgbClr val="B00D15">
                    <a:alpha val="100000"/>
                  </a:srgbClr>
                </a:solidFill>
                <a:latin typeface="Microsoft YaHei"/>
                <a:ea typeface="Microsoft YaHei"/>
                <a:cs typeface="Microsoft YaHei"/>
              </a:rPr>
              <a:t>原则</a:t>
            </a:r>
            <a:endParaRPr lang="Microsoft YaHei" altLang="Microsoft YaHei" sz="1100" dirty="0"/>
          </a:p>
          <a:p>
            <a:pPr algn="l" rtl="0" eaLnBrk="0">
              <a:lnSpc>
                <a:spcPct val="117000"/>
              </a:lnSpc>
              <a:tabLst/>
            </a:pPr>
            <a:endParaRPr lang="Arial" altLang="Arial" sz="1000" dirty="0"/>
          </a:p>
          <a:p>
            <a:pPr algn="l" rtl="0" eaLnBrk="0">
              <a:lnSpc>
                <a:spcPct val="140000"/>
              </a:lnSpc>
              <a:tabLst/>
            </a:pPr>
            <a:endParaRPr lang="Arial" altLang="Arial" sz="200" dirty="0"/>
          </a:p>
          <a:p>
            <a:pPr marL="12700" algn="l" rtl="0" eaLnBrk="0">
              <a:lnSpc>
                <a:spcPts val="1426"/>
              </a:lnSpc>
              <a:spcBef>
                <a:spcPts val="2"/>
              </a:spcBef>
              <a:tabLst/>
            </a:pPr>
            <a:r>
              <a:rPr sz="1100" spc="60" dirty="0">
                <a:solidFill>
                  <a:srgbClr val="B00D15">
                    <a:alpha val="100000"/>
                  </a:srgbClr>
                </a:solidFill>
                <a:latin typeface="Microsoft YaHei"/>
                <a:ea typeface="Microsoft YaHei"/>
                <a:cs typeface="Microsoft YaHei"/>
              </a:rPr>
              <a:t>(三)心理支持疗法的方</a:t>
            </a:r>
            <a:r>
              <a:rPr sz="1100" spc="0" dirty="0">
                <a:solidFill>
                  <a:srgbClr val="B00D15">
                    <a:alpha val="100000"/>
                  </a:srgbClr>
                </a:solidFill>
                <a:latin typeface="Microsoft YaHei"/>
                <a:ea typeface="Microsoft YaHei"/>
                <a:cs typeface="Microsoft YaHei"/>
              </a:rPr>
              <a:t>法</a:t>
            </a:r>
            <a:endParaRPr lang="Microsoft YaHei" altLang="Microsoft YaHei" sz="1100" dirty="0"/>
          </a:p>
        </p:txBody>
      </p:sp>
      <p:pic>
        <p:nvPicPr>
          <p:cNvPr id="242" name="picture 242"/>
          <p:cNvPicPr>
            <a:picLocks noChangeAspect="1"/>
          </p:cNvPicPr>
          <p:nvPr/>
        </p:nvPicPr>
        <p:blipFill>
          <a:blip r:embed="rId4"/>
          <a:stretch>
            <a:fillRect/>
          </a:stretch>
        </p:blipFill>
        <p:spPr>
          <a:xfrm rot="21600000">
            <a:off x="150876" y="1246632"/>
            <a:ext cx="1056131" cy="310895"/>
          </a:xfrm>
          <a:prstGeom prst="rect">
            <a:avLst/>
          </a:prstGeom>
        </p:spPr>
      </p:pic>
      <p:sp>
        <p:nvSpPr>
          <p:cNvPr id="243" name="textbox 243"/>
          <p:cNvSpPr/>
          <p:nvPr/>
        </p:nvSpPr>
        <p:spPr>
          <a:xfrm>
            <a:off x="818881" y="9041149"/>
            <a:ext cx="167004" cy="153035"/>
          </a:xfrm>
          <a:prstGeom prst="rect">
            <a:avLst/>
          </a:prstGeom>
        </p:spPr>
        <p:txBody>
          <a:bodyPr vert="horz" wrap="square" lIns="0" tIns="0" rIns="0" bIns="0"/>
          <a:lstStyle/>
          <a:p>
            <a:pPr algn="l" rtl="0" eaLnBrk="0">
              <a:lnSpc>
                <a:spcPct val="78980"/>
              </a:lnSpc>
              <a:tabLst/>
            </a:pPr>
            <a:endParaRPr lang="Arial" altLang="Arial" sz="100" dirty="0"/>
          </a:p>
          <a:p>
            <a:pPr marL="12700" algn="l" rtl="0" eaLnBrk="0">
              <a:lnSpc>
                <a:spcPct val="84000"/>
              </a:lnSpc>
              <a:tabLst/>
            </a:pPr>
            <a:r>
              <a:rPr sz="1000" b="1" spc="0" dirty="0">
                <a:solidFill>
                  <a:srgbClr val="231F20">
                    <a:alpha val="100000"/>
                  </a:srgbClr>
                </a:solidFill>
                <a:latin typeface="Arial"/>
                <a:ea typeface="Arial"/>
                <a:cs typeface="Arial"/>
              </a:rPr>
              <a:t>68</a:t>
            </a:r>
            <a:endParaRPr lang="Arial" altLang="Arial" sz="10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4" name="picture 244"/>
          <p:cNvPicPr>
            <a:picLocks noChangeAspect="1"/>
          </p:cNvPicPr>
          <p:nvPr/>
        </p:nvPicPr>
        <p:blipFill>
          <a:blip r:embed="rId2"/>
          <a:stretch>
            <a:fillRect/>
          </a:stretch>
        </p:blipFill>
        <p:spPr>
          <a:xfrm rot="21600000">
            <a:off x="1168908" y="1927859"/>
            <a:ext cx="4387595" cy="1605915"/>
          </a:xfrm>
          <a:prstGeom prst="rect">
            <a:avLst/>
          </a:prstGeom>
        </p:spPr>
      </p:pic>
      <p:sp>
        <p:nvSpPr>
          <p:cNvPr id="245" name="textbox 245"/>
          <p:cNvSpPr/>
          <p:nvPr/>
        </p:nvSpPr>
        <p:spPr>
          <a:xfrm>
            <a:off x="818881" y="9041149"/>
            <a:ext cx="167004" cy="153035"/>
          </a:xfrm>
          <a:prstGeom prst="rect">
            <a:avLst/>
          </a:prstGeom>
        </p:spPr>
        <p:txBody>
          <a:bodyPr vert="horz" wrap="square" lIns="0" tIns="0" rIns="0" bIns="0"/>
          <a:lstStyle/>
          <a:p>
            <a:pPr algn="l" rtl="0" eaLnBrk="0">
              <a:lnSpc>
                <a:spcPct val="78980"/>
              </a:lnSpc>
              <a:tabLst/>
            </a:pPr>
            <a:endParaRPr lang="Arial" altLang="Arial" sz="100" dirty="0"/>
          </a:p>
          <a:p>
            <a:pPr marL="12700" algn="l" rtl="0" eaLnBrk="0">
              <a:lnSpc>
                <a:spcPct val="84000"/>
              </a:lnSpc>
              <a:tabLst/>
            </a:pPr>
            <a:r>
              <a:rPr sz="1000" b="1" spc="0" dirty="0">
                <a:solidFill>
                  <a:srgbClr val="231F20">
                    <a:alpha val="100000"/>
                  </a:srgbClr>
                </a:solidFill>
                <a:latin typeface="Arial"/>
                <a:ea typeface="Arial"/>
                <a:cs typeface="Arial"/>
              </a:rPr>
              <a:t>68</a:t>
            </a:r>
            <a:endParaRPr lang="Arial" altLang="Arial" sz="10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 name="textbox 246"/>
          <p:cNvSpPr/>
          <p:nvPr/>
        </p:nvSpPr>
        <p:spPr>
          <a:xfrm>
            <a:off x="888912" y="661113"/>
            <a:ext cx="5257165" cy="2736850"/>
          </a:xfrm>
          <a:prstGeom prst="rect">
            <a:avLst/>
          </a:prstGeom>
        </p:spPr>
        <p:txBody>
          <a:bodyPr vert="horz" wrap="square" lIns="0" tIns="0" rIns="0" bIns="0"/>
          <a:lstStyle/>
          <a:p>
            <a:pPr algn="l" rtl="0" eaLnBrk="0">
              <a:lnSpc>
                <a:spcPct val="80727"/>
              </a:lnSpc>
              <a:tabLst/>
            </a:pPr>
            <a:endParaRPr lang="Arial" altLang="Arial" sz="100" dirty="0"/>
          </a:p>
          <a:p>
            <a:pPr algn="r" rtl="0" eaLnBrk="0">
              <a:lnSpc>
                <a:spcPct val="95000"/>
              </a:lnSpc>
              <a:tabLst/>
            </a:pPr>
            <a:r>
              <a:rPr sz="1000" spc="50" dirty="0">
                <a:solidFill>
                  <a:srgbClr val="B00D15">
                    <a:alpha val="100000"/>
                  </a:srgbClr>
                </a:solidFill>
                <a:latin typeface="Microsoft YaHei"/>
                <a:ea typeface="Microsoft YaHei"/>
                <a:cs typeface="Microsoft YaHei"/>
              </a:rPr>
              <a:t>项目二</a:t>
            </a:r>
            <a:r>
              <a:rPr sz="1000" spc="50" dirty="0">
                <a:solidFill>
                  <a:srgbClr val="B00D15">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老年社会适应与心理</a:t>
            </a:r>
            <a:r>
              <a:rPr sz="1000" spc="30" dirty="0">
                <a:solidFill>
                  <a:srgbClr val="231F20">
                    <a:alpha val="100000"/>
                  </a:srgbClr>
                </a:solidFill>
                <a:latin typeface="Microsoft YaHei"/>
                <a:ea typeface="Microsoft YaHei"/>
                <a:cs typeface="Microsoft YaHei"/>
              </a:rPr>
              <a:t>护</a:t>
            </a:r>
            <a:r>
              <a:rPr sz="1000" spc="0" dirty="0">
                <a:solidFill>
                  <a:srgbClr val="231F20">
                    <a:alpha val="100000"/>
                  </a:srgbClr>
                </a:solidFill>
                <a:latin typeface="Microsoft YaHei"/>
                <a:ea typeface="Microsoft YaHei"/>
                <a:cs typeface="Microsoft YaHei"/>
              </a:rPr>
              <a:t>理</a:t>
            </a:r>
            <a:endParaRPr lang="Microsoft YaHei" altLang="Microsoft YaHei" sz="1000" dirty="0"/>
          </a:p>
          <a:p>
            <a:pPr algn="l" rtl="0" eaLnBrk="0">
              <a:lnSpc>
                <a:spcPct val="153000"/>
              </a:lnSpc>
              <a:tabLst/>
            </a:pPr>
            <a:endParaRPr lang="Arial" altLang="Arial" sz="1000" dirty="0"/>
          </a:p>
          <a:p>
            <a:pPr marL="12700" indent="272466" algn="l" rtl="0" eaLnBrk="0">
              <a:lnSpc>
                <a:spcPct val="135000"/>
              </a:lnSpc>
              <a:spcBef>
                <a:spcPts val="301"/>
              </a:spcBef>
              <a:tabLst/>
            </a:pPr>
            <a:r>
              <a:rPr sz="1000" spc="70" dirty="0">
                <a:solidFill>
                  <a:srgbClr val="231F20">
                    <a:alpha val="100000"/>
                  </a:srgbClr>
                </a:solidFill>
                <a:latin typeface="Microsoft YaHei"/>
                <a:ea typeface="Microsoft YaHei"/>
                <a:cs typeface="Microsoft YaHei"/>
              </a:rPr>
              <a:t>人到老年之后</a:t>
            </a:r>
            <a:r>
              <a:rPr sz="1000" spc="70" dirty="0">
                <a:solidFill>
                  <a:srgbClr val="231F20">
                    <a:alpha val="100000"/>
                  </a:srgbClr>
                </a:solidFill>
                <a:latin typeface="Microsoft YaHei"/>
                <a:ea typeface="Microsoft YaHei"/>
                <a:cs typeface="Microsoft YaHei"/>
              </a:rPr>
              <a:t> </a:t>
            </a:r>
            <a:r>
              <a:rPr sz="1000" spc="70" dirty="0">
                <a:solidFill>
                  <a:srgbClr val="231F20">
                    <a:alpha val="100000"/>
                  </a:srgbClr>
                </a:solidFill>
                <a:latin typeface="Microsoft YaHei"/>
                <a:ea typeface="Microsoft YaHei"/>
                <a:cs typeface="Microsoft YaHei"/>
              </a:rPr>
              <a:t>，生理和心理上会出现一系列的变化</a:t>
            </a:r>
            <a:r>
              <a:rPr sz="1000" spc="70" dirty="0">
                <a:solidFill>
                  <a:srgbClr val="231F20">
                    <a:alpha val="100000"/>
                  </a:srgbClr>
                </a:solidFill>
                <a:latin typeface="Microsoft YaHei"/>
                <a:ea typeface="Microsoft YaHei"/>
                <a:cs typeface="Microsoft YaHei"/>
              </a:rPr>
              <a:t> </a:t>
            </a:r>
            <a:r>
              <a:rPr sz="1000" spc="70" dirty="0">
                <a:solidFill>
                  <a:srgbClr val="231F20">
                    <a:alpha val="100000"/>
                  </a:srgbClr>
                </a:solidFill>
                <a:latin typeface="Microsoft YaHei"/>
                <a:ea typeface="Microsoft YaHei"/>
                <a:cs typeface="Microsoft YaHei"/>
              </a:rPr>
              <a:t>，工作和生活环境</a:t>
            </a:r>
            <a:r>
              <a:rPr sz="1000" spc="50" dirty="0">
                <a:solidFill>
                  <a:srgbClr val="231F20">
                    <a:alpha val="100000"/>
                  </a:srgbClr>
                </a:solidFill>
                <a:latin typeface="Microsoft YaHei"/>
                <a:ea typeface="Microsoft YaHei"/>
                <a:cs typeface="Microsoft YaHei"/>
              </a:rPr>
              <a:t>都</a:t>
            </a:r>
            <a:r>
              <a:rPr sz="1000" spc="0" dirty="0">
                <a:solidFill>
                  <a:srgbClr val="231F20">
                    <a:alpha val="100000"/>
                  </a:srgbClr>
                </a:solidFill>
                <a:latin typeface="Microsoft YaHei"/>
                <a:ea typeface="Microsoft YaHei"/>
                <a:cs typeface="Microsoft YaHei"/>
              </a:rPr>
              <a:t>发生了很大</a:t>
            </a:r>
            <a:r>
              <a:rPr sz="1000" spc="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Microsoft YaHei"/>
                <a:ea typeface="Microsoft YaHei"/>
                <a:cs typeface="Microsoft YaHei"/>
              </a:rPr>
              <a:t>的转折，容易在思想、生活、情绪、习惯和人际关系等方面出现不适应现象</a:t>
            </a:r>
            <a:r>
              <a:rPr sz="1000" spc="20" dirty="0">
                <a:solidFill>
                  <a:srgbClr val="231F20">
                    <a:alpha val="100000"/>
                  </a:srgbClr>
                </a:solidFill>
                <a:latin typeface="Microsoft YaHei"/>
                <a:ea typeface="Microsoft YaHei"/>
                <a:cs typeface="Microsoft YaHei"/>
              </a:rPr>
              <a:t>。</a:t>
            </a:r>
            <a:r>
              <a:rPr sz="1000" spc="0" dirty="0">
                <a:solidFill>
                  <a:srgbClr val="231F20">
                    <a:alpha val="100000"/>
                  </a:srgbClr>
                </a:solidFill>
                <a:latin typeface="Microsoft YaHei"/>
                <a:ea typeface="Microsoft YaHei"/>
                <a:cs typeface="Microsoft YaHei"/>
              </a:rPr>
              <a:t>对老年人来</a:t>
            </a:r>
            <a:r>
              <a:rPr sz="1000" spc="0" dirty="0">
                <a:solidFill>
                  <a:srgbClr val="231F20">
                    <a:alpha val="100000"/>
                  </a:srgbClr>
                </a:solidFill>
                <a:latin typeface="Microsoft YaHei"/>
                <a:ea typeface="Microsoft YaHei"/>
                <a:cs typeface="Microsoft YaHei"/>
              </a:rPr>
              <a:t> </a:t>
            </a:r>
            <a:r>
              <a:rPr sz="1000" spc="10" dirty="0">
                <a:solidFill>
                  <a:srgbClr val="231F20">
                    <a:alpha val="100000"/>
                  </a:srgbClr>
                </a:solidFill>
                <a:latin typeface="Microsoft YaHei"/>
                <a:ea typeface="Microsoft YaHei"/>
                <a:cs typeface="Microsoft YaHei"/>
              </a:rPr>
              <a:t>说，</a:t>
            </a:r>
            <a:r>
              <a:rPr sz="1000" spc="10" dirty="0">
                <a:solidFill>
                  <a:srgbClr val="231F20">
                    <a:alpha val="100000"/>
                  </a:srgbClr>
                </a:solidFill>
                <a:latin typeface="Microsoft YaHei"/>
                <a:ea typeface="Microsoft YaHei"/>
                <a:cs typeface="Microsoft YaHei"/>
              </a:rPr>
              <a:t>   </a:t>
            </a:r>
            <a:r>
              <a:rPr sz="1000" spc="10" dirty="0">
                <a:solidFill>
                  <a:srgbClr val="231F20">
                    <a:alpha val="100000"/>
                  </a:srgbClr>
                </a:solidFill>
                <a:latin typeface="Microsoft YaHei"/>
                <a:ea typeface="Microsoft YaHei"/>
                <a:cs typeface="Microsoft YaHei"/>
              </a:rPr>
              <a:t>要想健康长寿，</a:t>
            </a:r>
            <a:r>
              <a:rPr sz="1000" spc="10" dirty="0">
                <a:solidFill>
                  <a:srgbClr val="231F20">
                    <a:alpha val="100000"/>
                  </a:srgbClr>
                </a:solidFill>
                <a:latin typeface="Microsoft YaHei"/>
                <a:ea typeface="Microsoft YaHei"/>
                <a:cs typeface="Microsoft YaHei"/>
              </a:rPr>
              <a:t>   </a:t>
            </a:r>
            <a:r>
              <a:rPr sz="1000" spc="10" dirty="0">
                <a:solidFill>
                  <a:srgbClr val="231F20">
                    <a:alpha val="100000"/>
                  </a:srgbClr>
                </a:solidFill>
                <a:latin typeface="Microsoft YaHei"/>
                <a:ea typeface="Microsoft YaHei"/>
                <a:cs typeface="Microsoft YaHei"/>
              </a:rPr>
              <a:t>应做好日常心理保健，同时注意在适应</a:t>
            </a:r>
            <a:r>
              <a:rPr sz="1000" spc="0" dirty="0">
                <a:solidFill>
                  <a:srgbClr val="231F20">
                    <a:alpha val="100000"/>
                  </a:srgbClr>
                </a:solidFill>
                <a:latin typeface="Microsoft YaHei"/>
                <a:ea typeface="Microsoft YaHei"/>
                <a:cs typeface="Microsoft YaHei"/>
              </a:rPr>
              <a:t>问题、家庭婚姻、离退休、人</a:t>
            </a:r>
            <a:r>
              <a:rPr sz="1000" spc="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Microsoft YaHei"/>
                <a:ea typeface="Microsoft YaHei"/>
                <a:cs typeface="Microsoft YaHei"/>
              </a:rPr>
              <a:t>际关系、个性及情绪等方面，做好自我心理调适，学会养生，牢记快乐靠自</a:t>
            </a:r>
            <a:r>
              <a:rPr sz="1000" spc="40" dirty="0">
                <a:solidFill>
                  <a:srgbClr val="231F20">
                    <a:alpha val="100000"/>
                  </a:srgbClr>
                </a:solidFill>
                <a:latin typeface="Microsoft YaHei"/>
                <a:ea typeface="Microsoft YaHei"/>
                <a:cs typeface="Microsoft YaHei"/>
              </a:rPr>
              <a:t>己</a:t>
            </a:r>
            <a:r>
              <a:rPr sz="1000" spc="0" dirty="0">
                <a:solidFill>
                  <a:srgbClr val="231F20">
                    <a:alpha val="100000"/>
                  </a:srgbClr>
                </a:solidFill>
                <a:latin typeface="Microsoft YaHei"/>
                <a:ea typeface="Microsoft YaHei"/>
                <a:cs typeface="Microsoft YaHei"/>
              </a:rPr>
              <a:t>。只有科学</a:t>
            </a:r>
            <a:r>
              <a:rPr sz="1000" spc="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Microsoft YaHei"/>
                <a:ea typeface="Microsoft YaHei"/>
                <a:cs typeface="Microsoft YaHei"/>
              </a:rPr>
              <a:t>地认识老年人的心理问题，深刻理解老年人心理问题的实质，才能正确地分</a:t>
            </a:r>
            <a:r>
              <a:rPr sz="1000" spc="50" dirty="0">
                <a:solidFill>
                  <a:srgbClr val="231F20">
                    <a:alpha val="100000"/>
                  </a:srgbClr>
                </a:solidFill>
                <a:latin typeface="Microsoft YaHei"/>
                <a:ea typeface="Microsoft YaHei"/>
                <a:cs typeface="Microsoft YaHei"/>
              </a:rPr>
              <a:t>析</a:t>
            </a:r>
            <a:r>
              <a:rPr sz="1000" spc="0" dirty="0">
                <a:solidFill>
                  <a:srgbClr val="231F20">
                    <a:alpha val="100000"/>
                  </a:srgbClr>
                </a:solidFill>
                <a:latin typeface="Microsoft YaHei"/>
                <a:ea typeface="Microsoft YaHei"/>
                <a:cs typeface="Microsoft YaHei"/>
              </a:rPr>
              <a:t>、看待老年</a:t>
            </a:r>
            <a:r>
              <a:rPr sz="1000" spc="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人的常见心理问题及异常行为，才能有针对性地维护老年人的</a:t>
            </a:r>
            <a:r>
              <a:rPr sz="1000" spc="40" dirty="0">
                <a:solidFill>
                  <a:srgbClr val="231F20">
                    <a:alpha val="100000"/>
                  </a:srgbClr>
                </a:solidFill>
                <a:latin typeface="Microsoft YaHei"/>
                <a:ea typeface="Microsoft YaHei"/>
                <a:cs typeface="Microsoft YaHei"/>
              </a:rPr>
              <a:t>心</a:t>
            </a:r>
            <a:r>
              <a:rPr sz="1000" spc="0" dirty="0">
                <a:solidFill>
                  <a:srgbClr val="231F20">
                    <a:alpha val="100000"/>
                  </a:srgbClr>
                </a:solidFill>
                <a:latin typeface="Microsoft YaHei"/>
                <a:ea typeface="Microsoft YaHei"/>
                <a:cs typeface="Microsoft YaHei"/>
              </a:rPr>
              <a:t>理健康。</a:t>
            </a:r>
            <a:endParaRPr lang="Microsoft YaHei" altLang="Microsoft YaHei" sz="1000" dirty="0"/>
          </a:p>
          <a:p>
            <a:pPr algn="l" rtl="0" eaLnBrk="0">
              <a:lnSpc>
                <a:spcPct val="116000"/>
              </a:lnSpc>
              <a:tabLst/>
            </a:pPr>
            <a:endParaRPr lang="Arial" altLang="Arial" sz="400" dirty="0"/>
          </a:p>
          <a:p>
            <a:pPr marL="13363" indent="271272" algn="l" rtl="0" eaLnBrk="0">
              <a:lnSpc>
                <a:spcPct val="130000"/>
              </a:lnSpc>
              <a:spcBef>
                <a:spcPts val="1"/>
              </a:spcBef>
              <a:tabLst/>
            </a:pPr>
            <a:r>
              <a:rPr sz="1000" spc="70" dirty="0">
                <a:solidFill>
                  <a:srgbClr val="231F20">
                    <a:alpha val="100000"/>
                  </a:srgbClr>
                </a:solidFill>
                <a:latin typeface="Microsoft YaHei"/>
                <a:ea typeface="Microsoft YaHei"/>
                <a:cs typeface="Microsoft YaHei"/>
              </a:rPr>
              <a:t>通过本项目的学习</a:t>
            </a:r>
            <a:r>
              <a:rPr sz="1000" spc="70" dirty="0">
                <a:solidFill>
                  <a:srgbClr val="231F20">
                    <a:alpha val="100000"/>
                  </a:srgbClr>
                </a:solidFill>
                <a:latin typeface="Microsoft YaHei"/>
                <a:ea typeface="Microsoft YaHei"/>
                <a:cs typeface="Microsoft YaHei"/>
              </a:rPr>
              <a:t> </a:t>
            </a:r>
            <a:r>
              <a:rPr sz="1000" spc="70" dirty="0">
                <a:solidFill>
                  <a:srgbClr val="231F20">
                    <a:alpha val="100000"/>
                  </a:srgbClr>
                </a:solidFill>
                <a:latin typeface="Microsoft YaHei"/>
                <a:ea typeface="Microsoft YaHei"/>
                <a:cs typeface="Microsoft YaHei"/>
              </a:rPr>
              <a:t>，能够帮助学习者掌握离退休老年人、受婚姻家庭问题困扰的</a:t>
            </a:r>
            <a:r>
              <a:rPr sz="1000" spc="20" dirty="0">
                <a:solidFill>
                  <a:srgbClr val="231F20">
                    <a:alpha val="100000"/>
                  </a:srgbClr>
                </a:solidFill>
                <a:latin typeface="Microsoft YaHei"/>
                <a:ea typeface="Microsoft YaHei"/>
                <a:cs typeface="Microsoft YaHei"/>
              </a:rPr>
              <a:t>老</a:t>
            </a:r>
            <a:r>
              <a:rPr sz="1000" spc="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Microsoft YaHei"/>
                <a:ea typeface="Microsoft YaHei"/>
                <a:cs typeface="Microsoft YaHei"/>
              </a:rPr>
              <a:t>年人、</a:t>
            </a:r>
            <a:r>
              <a:rPr sz="1000" spc="6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Microsoft YaHei"/>
                <a:ea typeface="Microsoft YaHei"/>
                <a:cs typeface="Microsoft YaHei"/>
              </a:rPr>
              <a:t>空巢老人以及在养老院居住的老年人在社会适应中存在的心理问题及其特征，</a:t>
            </a:r>
            <a:r>
              <a:rPr sz="1000" spc="0" dirty="0">
                <a:solidFill>
                  <a:srgbClr val="231F20">
                    <a:alpha val="100000"/>
                  </a:srgbClr>
                </a:solidFill>
                <a:latin typeface="Microsoft YaHei"/>
                <a:ea typeface="Microsoft YaHei"/>
                <a:cs typeface="Microsoft YaHei"/>
              </a:rPr>
              <a:t>了</a:t>
            </a:r>
            <a:r>
              <a:rPr sz="1000" spc="0" dirty="0">
                <a:solidFill>
                  <a:srgbClr val="231F20">
                    <a:alpha val="100000"/>
                  </a:srgbClr>
                </a:solidFill>
                <a:latin typeface="Microsoft YaHei"/>
                <a:ea typeface="Microsoft YaHei"/>
                <a:cs typeface="Microsoft YaHei"/>
              </a:rPr>
              <a:t> </a:t>
            </a:r>
            <a:r>
              <a:rPr sz="1000" spc="80" dirty="0">
                <a:solidFill>
                  <a:srgbClr val="231F20">
                    <a:alpha val="100000"/>
                  </a:srgbClr>
                </a:solidFill>
                <a:latin typeface="Microsoft YaHei"/>
                <a:ea typeface="Microsoft YaHei"/>
                <a:cs typeface="Microsoft YaHei"/>
              </a:rPr>
              <a:t>解老年人常用的社会适应方式及其行为表现</a:t>
            </a:r>
            <a:r>
              <a:rPr sz="1000" spc="80" dirty="0">
                <a:solidFill>
                  <a:srgbClr val="231F20">
                    <a:alpha val="100000"/>
                  </a:srgbClr>
                </a:solidFill>
                <a:latin typeface="Microsoft YaHei"/>
                <a:ea typeface="Microsoft YaHei"/>
                <a:cs typeface="Microsoft YaHei"/>
              </a:rPr>
              <a:t> </a:t>
            </a:r>
            <a:r>
              <a:rPr sz="1000" spc="80" dirty="0">
                <a:solidFill>
                  <a:srgbClr val="231F20">
                    <a:alpha val="100000"/>
                  </a:srgbClr>
                </a:solidFill>
                <a:latin typeface="Microsoft YaHei"/>
                <a:ea typeface="Microsoft YaHei"/>
                <a:cs typeface="Microsoft YaHei"/>
              </a:rPr>
              <a:t>，采用心理疗法帮助老年人进行心理调</a:t>
            </a:r>
            <a:r>
              <a:rPr sz="1000" spc="30" dirty="0">
                <a:solidFill>
                  <a:srgbClr val="231F20">
                    <a:alpha val="100000"/>
                  </a:srgbClr>
                </a:solidFill>
                <a:latin typeface="Microsoft YaHei"/>
                <a:ea typeface="Microsoft YaHei"/>
                <a:cs typeface="Microsoft YaHei"/>
              </a:rPr>
              <a:t>适</a:t>
            </a:r>
            <a:r>
              <a:rPr sz="1000" spc="0" dirty="0">
                <a:solidFill>
                  <a:srgbClr val="231F20">
                    <a:alpha val="100000"/>
                  </a:srgbClr>
                </a:solidFill>
                <a:latin typeface="Microsoft YaHei"/>
                <a:ea typeface="Microsoft YaHei"/>
                <a:cs typeface="Microsoft YaHei"/>
              </a:rPr>
              <a:t>。</a:t>
            </a:r>
            <a:r>
              <a:rPr sz="1000" spc="0" dirty="0">
                <a:solidFill>
                  <a:srgbClr val="231F20">
                    <a:alpha val="100000"/>
                  </a:srgbClr>
                </a:solidFill>
                <a:latin typeface="Microsoft YaHei"/>
                <a:ea typeface="Microsoft YaHei"/>
                <a:cs typeface="Microsoft YaHei"/>
              </a:rPr>
              <a:t> </a:t>
            </a:r>
            <a:r>
              <a:rPr sz="1000" spc="70" dirty="0">
                <a:solidFill>
                  <a:srgbClr val="231F20">
                    <a:alpha val="100000"/>
                  </a:srgbClr>
                </a:solidFill>
                <a:latin typeface="Microsoft YaHei"/>
                <a:ea typeface="Microsoft YaHei"/>
                <a:cs typeface="Microsoft YaHei"/>
              </a:rPr>
              <a:t>本项目分为三个任务</a:t>
            </a:r>
            <a:r>
              <a:rPr sz="1000" spc="70" dirty="0">
                <a:solidFill>
                  <a:srgbClr val="231F20">
                    <a:alpha val="100000"/>
                  </a:srgbClr>
                </a:solidFill>
                <a:latin typeface="Microsoft YaHei"/>
                <a:ea typeface="Microsoft YaHei"/>
                <a:cs typeface="Microsoft YaHei"/>
              </a:rPr>
              <a:t> </a:t>
            </a:r>
            <a:r>
              <a:rPr sz="1000" spc="70" dirty="0">
                <a:solidFill>
                  <a:srgbClr val="231F20">
                    <a:alpha val="100000"/>
                  </a:srgbClr>
                </a:solidFill>
                <a:latin typeface="Microsoft YaHei"/>
                <a:ea typeface="Microsoft YaHei"/>
                <a:cs typeface="Microsoft YaHei"/>
              </a:rPr>
              <a:t>，分别是老年人离退休问题与心理护理、老年婚姻家庭问题与心</a:t>
            </a:r>
            <a:r>
              <a:rPr sz="1000" spc="60" dirty="0">
                <a:solidFill>
                  <a:srgbClr val="231F20">
                    <a:alpha val="100000"/>
                  </a:srgbClr>
                </a:solidFill>
                <a:latin typeface="Microsoft YaHei"/>
                <a:ea typeface="Microsoft YaHei"/>
                <a:cs typeface="Microsoft YaHei"/>
              </a:rPr>
              <a:t>理</a:t>
            </a:r>
            <a:r>
              <a:rPr sz="1000" spc="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护理、空巢老人问题与心理护</a:t>
            </a:r>
            <a:r>
              <a:rPr sz="1000" spc="30" dirty="0">
                <a:solidFill>
                  <a:srgbClr val="231F20">
                    <a:alpha val="100000"/>
                  </a:srgbClr>
                </a:solidFill>
                <a:latin typeface="Microsoft YaHei"/>
                <a:ea typeface="Microsoft YaHei"/>
                <a:cs typeface="Microsoft YaHei"/>
              </a:rPr>
              <a:t>理</a:t>
            </a:r>
            <a:r>
              <a:rPr sz="1000" spc="0" dirty="0">
                <a:solidFill>
                  <a:srgbClr val="231F20">
                    <a:alpha val="100000"/>
                  </a:srgbClr>
                </a:solidFill>
                <a:latin typeface="Microsoft YaHei"/>
                <a:ea typeface="Microsoft YaHei"/>
                <a:cs typeface="Microsoft YaHei"/>
              </a:rPr>
              <a:t>。</a:t>
            </a:r>
            <a:endParaRPr lang="Microsoft YaHei" altLang="Microsoft YaHei" sz="1000" dirty="0"/>
          </a:p>
        </p:txBody>
      </p:sp>
      <p:sp>
        <p:nvSpPr>
          <p:cNvPr id="247" name="textbox 247"/>
          <p:cNvSpPr/>
          <p:nvPr/>
        </p:nvSpPr>
        <p:spPr>
          <a:xfrm>
            <a:off x="1182188" y="3706792"/>
            <a:ext cx="4643120" cy="2018664"/>
          </a:xfrm>
          <a:prstGeom prst="rect">
            <a:avLst/>
          </a:prstGeom>
        </p:spPr>
        <p:txBody>
          <a:bodyPr vert="horz" wrap="square" lIns="0" tIns="0" rIns="0" bIns="0"/>
          <a:lstStyle/>
          <a:p>
            <a:pPr algn="l" rtl="0" eaLnBrk="0">
              <a:lnSpc>
                <a:spcPct val="59801"/>
              </a:lnSpc>
              <a:tabLst/>
            </a:pPr>
            <a:endParaRPr lang="Arial" altLang="Arial" sz="100" dirty="0"/>
          </a:p>
          <a:p>
            <a:pPr marL="12700" indent="277436" algn="l" rtl="0" eaLnBrk="0">
              <a:lnSpc>
                <a:spcPct val="131000"/>
              </a:lnSpc>
              <a:tabLst/>
            </a:pPr>
            <a:r>
              <a:rPr sz="1000" spc="50" dirty="0">
                <a:solidFill>
                  <a:srgbClr val="231F20">
                    <a:alpha val="100000"/>
                  </a:srgbClr>
                </a:solidFill>
                <a:latin typeface="SimSun"/>
                <a:ea typeface="SimSun"/>
                <a:cs typeface="SimSun"/>
              </a:rPr>
              <a:t>李奶奶，安徽太和人，</a:t>
            </a:r>
            <a:r>
              <a:rPr sz="1000" spc="50" dirty="0">
                <a:solidFill>
                  <a:srgbClr val="231F20">
                    <a:alpha val="100000"/>
                  </a:srgbClr>
                </a:solidFill>
                <a:latin typeface="Times New Roman"/>
                <a:ea typeface="Times New Roman"/>
                <a:cs typeface="Times New Roman"/>
              </a:rPr>
              <a:t>1939</a:t>
            </a:r>
            <a:r>
              <a:rPr sz="1000" spc="50" dirty="0">
                <a:solidFill>
                  <a:srgbClr val="231F20">
                    <a:alpha val="100000"/>
                  </a:srgbClr>
                </a:solidFill>
                <a:latin typeface="Times New Roman"/>
                <a:ea typeface="Times New Roman"/>
                <a:cs typeface="Times New Roman"/>
              </a:rPr>
              <a:t> </a:t>
            </a:r>
            <a:r>
              <a:rPr sz="1000" spc="50" dirty="0">
                <a:solidFill>
                  <a:srgbClr val="231F20">
                    <a:alpha val="100000"/>
                  </a:srgbClr>
                </a:solidFill>
                <a:latin typeface="SimSun"/>
                <a:ea typeface="SimSun"/>
                <a:cs typeface="SimSun"/>
              </a:rPr>
              <a:t>年出生，和老伴一样都是退休职工。儿子和</a:t>
            </a:r>
            <a:r>
              <a:rPr sz="1000" spc="0" dirty="0">
                <a:solidFill>
                  <a:srgbClr val="231F20">
                    <a:alpha val="100000"/>
                  </a:srgbClr>
                </a:solidFill>
                <a:latin typeface="SimSun"/>
                <a:ea typeface="SimSun"/>
                <a:cs typeface="SimSun"/>
              </a:rPr>
              <a:t>女</a:t>
            </a:r>
            <a:r>
              <a:rPr sz="1000" spc="0" dirty="0">
                <a:solidFill>
                  <a:srgbClr val="231F20">
                    <a:alpha val="100000"/>
                  </a:srgbClr>
                </a:solidFill>
                <a:latin typeface="SimSun"/>
                <a:ea typeface="SimSun"/>
                <a:cs typeface="SimSun"/>
              </a:rPr>
              <a:t> </a:t>
            </a:r>
            <a:r>
              <a:rPr sz="1000" spc="80" dirty="0">
                <a:solidFill>
                  <a:srgbClr val="231F20">
                    <a:alpha val="100000"/>
                  </a:srgbClr>
                </a:solidFill>
                <a:latin typeface="SimSun"/>
                <a:ea typeface="SimSun"/>
                <a:cs typeface="SimSun"/>
              </a:rPr>
              <a:t>儿先后结婚，大女儿嫁到另一个城市，小儿子结婚后搬到单位分的新</a:t>
            </a:r>
            <a:r>
              <a:rPr sz="1000" spc="50" dirty="0">
                <a:solidFill>
                  <a:srgbClr val="231F20">
                    <a:alpha val="100000"/>
                  </a:srgbClr>
                </a:solidFill>
                <a:latin typeface="SimSun"/>
                <a:ea typeface="SimSun"/>
                <a:cs typeface="SimSun"/>
              </a:rPr>
              <a:t>房</a:t>
            </a:r>
            <a:r>
              <a:rPr sz="1000" spc="0" dirty="0">
                <a:solidFill>
                  <a:srgbClr val="231F20">
                    <a:alpha val="100000"/>
                  </a:srgbClr>
                </a:solidFill>
                <a:latin typeface="SimSun"/>
                <a:ea typeface="SimSun"/>
                <a:cs typeface="SimSun"/>
              </a:rPr>
              <a:t>居住。</a:t>
            </a:r>
            <a:r>
              <a:rPr sz="1000" spc="0" dirty="0">
                <a:solidFill>
                  <a:srgbClr val="231F20">
                    <a:alpha val="100000"/>
                  </a:srgbClr>
                </a:solidFill>
                <a:latin typeface="SimSun"/>
                <a:ea typeface="SimSun"/>
                <a:cs typeface="SimSun"/>
              </a:rPr>
              <a:t> </a:t>
            </a:r>
            <a:r>
              <a:rPr sz="1000" spc="70" dirty="0">
                <a:solidFill>
                  <a:srgbClr val="231F20">
                    <a:alpha val="100000"/>
                  </a:srgbClr>
                </a:solidFill>
                <a:latin typeface="SimSun"/>
                <a:ea typeface="SimSun"/>
                <a:cs typeface="SimSun"/>
              </a:rPr>
              <a:t>可自从女儿、儿子离开后，李奶奶便思维迟钝，郁郁寡欢，成天闭门</a:t>
            </a:r>
            <a:r>
              <a:rPr sz="1000" spc="0" dirty="0">
                <a:solidFill>
                  <a:srgbClr val="231F20">
                    <a:alpha val="100000"/>
                  </a:srgbClr>
                </a:solidFill>
                <a:latin typeface="SimSun"/>
                <a:ea typeface="SimSun"/>
                <a:cs typeface="SimSun"/>
              </a:rPr>
              <a:t>发呆，愁</a:t>
            </a:r>
            <a:r>
              <a:rPr sz="1000" spc="0" dirty="0">
                <a:solidFill>
                  <a:srgbClr val="231F20">
                    <a:alpha val="100000"/>
                  </a:srgbClr>
                </a:solidFill>
                <a:latin typeface="SimSun"/>
                <a:ea typeface="SimSun"/>
                <a:cs typeface="SimSun"/>
              </a:rPr>
              <a:t> </a:t>
            </a:r>
            <a:r>
              <a:rPr sz="1000" spc="70" dirty="0">
                <a:solidFill>
                  <a:srgbClr val="231F20">
                    <a:alpha val="100000"/>
                  </a:srgbClr>
                </a:solidFill>
                <a:latin typeface="SimSun"/>
                <a:ea typeface="SimSun"/>
                <a:cs typeface="SimSun"/>
              </a:rPr>
              <a:t>眉不展，不同亲友往来，连老伴找她说话，她也不太搭理。别人拉</a:t>
            </a:r>
            <a:r>
              <a:rPr sz="1000" spc="40" dirty="0">
                <a:solidFill>
                  <a:srgbClr val="231F20">
                    <a:alpha val="100000"/>
                  </a:srgbClr>
                </a:solidFill>
                <a:latin typeface="SimSun"/>
                <a:ea typeface="SimSun"/>
                <a:cs typeface="SimSun"/>
              </a:rPr>
              <a:t>她</a:t>
            </a:r>
            <a:r>
              <a:rPr sz="1000" spc="0" dirty="0">
                <a:solidFill>
                  <a:srgbClr val="231F20">
                    <a:alpha val="100000"/>
                  </a:srgbClr>
                </a:solidFill>
                <a:latin typeface="SimSun"/>
                <a:ea typeface="SimSun"/>
                <a:cs typeface="SimSun"/>
              </a:rPr>
              <a:t>出去参加</a:t>
            </a:r>
            <a:r>
              <a:rPr sz="1000" spc="0" dirty="0">
                <a:solidFill>
                  <a:srgbClr val="231F20">
                    <a:alpha val="100000"/>
                  </a:srgbClr>
                </a:solidFill>
                <a:latin typeface="SimSun"/>
                <a:ea typeface="SimSun"/>
                <a:cs typeface="SimSun"/>
              </a:rPr>
              <a:t> </a:t>
            </a:r>
            <a:r>
              <a:rPr sz="1000" spc="70" dirty="0">
                <a:solidFill>
                  <a:srgbClr val="231F20">
                    <a:alpha val="100000"/>
                  </a:srgbClr>
                </a:solidFill>
                <a:latin typeface="SimSun"/>
                <a:ea typeface="SimSun"/>
                <a:cs typeface="SimSun"/>
              </a:rPr>
              <a:t>老年活动，她也不去，时常唠叨说自己老了，没用啦。老伴去世后，</a:t>
            </a:r>
            <a:r>
              <a:rPr sz="1000" spc="50" dirty="0">
                <a:solidFill>
                  <a:srgbClr val="231F20">
                    <a:alpha val="100000"/>
                  </a:srgbClr>
                </a:solidFill>
                <a:latin typeface="SimSun"/>
                <a:ea typeface="SimSun"/>
                <a:cs typeface="SimSun"/>
              </a:rPr>
              <a:t>她</a:t>
            </a:r>
            <a:r>
              <a:rPr sz="1000" spc="0" dirty="0">
                <a:solidFill>
                  <a:srgbClr val="231F20">
                    <a:alpha val="100000"/>
                  </a:srgbClr>
                </a:solidFill>
                <a:latin typeface="SimSun"/>
                <a:ea typeface="SimSun"/>
                <a:cs typeface="SimSun"/>
              </a:rPr>
              <a:t>一个人</a:t>
            </a:r>
            <a:r>
              <a:rPr sz="1000" spc="0" dirty="0">
                <a:solidFill>
                  <a:srgbClr val="231F20">
                    <a:alpha val="100000"/>
                  </a:srgbClr>
                </a:solidFill>
                <a:latin typeface="SimSun"/>
                <a:ea typeface="SimSun"/>
                <a:cs typeface="SimSun"/>
              </a:rPr>
              <a:t> </a:t>
            </a:r>
            <a:r>
              <a:rPr sz="1000" spc="60" dirty="0">
                <a:solidFill>
                  <a:srgbClr val="231F20">
                    <a:alpha val="100000"/>
                  </a:srgbClr>
                </a:solidFill>
                <a:latin typeface="SimSun"/>
                <a:ea typeface="SimSun"/>
                <a:cs typeface="SimSun"/>
              </a:rPr>
              <a:t>居住，整日以泪洗面，饮食不规律，饱一顿，饥一顿，晚上辗转难眠，</a:t>
            </a:r>
            <a:r>
              <a:rPr sz="1000" spc="50" dirty="0">
                <a:solidFill>
                  <a:srgbClr val="231F20">
                    <a:alpha val="100000"/>
                  </a:srgbClr>
                </a:solidFill>
                <a:latin typeface="SimSun"/>
                <a:ea typeface="SimSun"/>
                <a:cs typeface="SimSun"/>
              </a:rPr>
              <a:t>认</a:t>
            </a:r>
            <a:r>
              <a:rPr sz="1000" spc="0" dirty="0">
                <a:solidFill>
                  <a:srgbClr val="231F20">
                    <a:alpha val="100000"/>
                  </a:srgbClr>
                </a:solidFill>
                <a:latin typeface="SimSun"/>
                <a:ea typeface="SimSun"/>
                <a:cs typeface="SimSun"/>
              </a:rPr>
              <a:t>为自</a:t>
            </a:r>
            <a:r>
              <a:rPr sz="1000" spc="0" dirty="0">
                <a:solidFill>
                  <a:srgbClr val="231F20">
                    <a:alpha val="100000"/>
                  </a:srgbClr>
                </a:solidFill>
                <a:latin typeface="SimSun"/>
                <a:ea typeface="SimSun"/>
                <a:cs typeface="SimSun"/>
              </a:rPr>
              <a:t> </a:t>
            </a:r>
            <a:r>
              <a:rPr sz="1000" spc="70" dirty="0">
                <a:solidFill>
                  <a:srgbClr val="231F20">
                    <a:alpha val="100000"/>
                  </a:srgbClr>
                </a:solidFill>
                <a:latin typeface="SimSun"/>
                <a:ea typeface="SimSun"/>
                <a:cs typeface="SimSun"/>
              </a:rPr>
              <a:t>己被子女抛弃了，常说别人对她冷淡。她认为，这个世界上人情淡薄</a:t>
            </a:r>
            <a:r>
              <a:rPr sz="1000" spc="50" dirty="0">
                <a:solidFill>
                  <a:srgbClr val="231F20">
                    <a:alpha val="100000"/>
                  </a:srgbClr>
                </a:solidFill>
                <a:latin typeface="SimSun"/>
                <a:ea typeface="SimSun"/>
                <a:cs typeface="SimSun"/>
              </a:rPr>
              <a:t>，</a:t>
            </a:r>
            <a:r>
              <a:rPr sz="1000" spc="0" dirty="0">
                <a:solidFill>
                  <a:srgbClr val="231F20">
                    <a:alpha val="100000"/>
                  </a:srgbClr>
                </a:solidFill>
                <a:latin typeface="SimSun"/>
                <a:ea typeface="SimSun"/>
                <a:cs typeface="SimSun"/>
              </a:rPr>
              <a:t>孤苦伶</a:t>
            </a:r>
            <a:r>
              <a:rPr sz="1000" spc="0" dirty="0">
                <a:solidFill>
                  <a:srgbClr val="231F20">
                    <a:alpha val="100000"/>
                  </a:srgbClr>
                </a:solidFill>
                <a:latin typeface="SimSun"/>
                <a:ea typeface="SimSun"/>
                <a:cs typeface="SimSun"/>
              </a:rPr>
              <a:t> </a:t>
            </a:r>
            <a:r>
              <a:rPr sz="1000" spc="60" dirty="0">
                <a:solidFill>
                  <a:srgbClr val="231F20">
                    <a:alpha val="100000"/>
                  </a:srgbClr>
                </a:solidFill>
                <a:latin typeface="SimSun"/>
                <a:ea typeface="SimSun"/>
                <a:cs typeface="SimSun"/>
              </a:rPr>
              <a:t>仃的活着没有什么意思。她感到孤单寂寞并常常自言自语：我是不是有病啊</a:t>
            </a:r>
            <a:r>
              <a:rPr sz="1000" spc="50" dirty="0">
                <a:solidFill>
                  <a:srgbClr val="231F20">
                    <a:alpha val="100000"/>
                  </a:srgbClr>
                </a:solidFill>
                <a:latin typeface="SimSun"/>
                <a:ea typeface="SimSun"/>
                <a:cs typeface="SimSun"/>
              </a:rPr>
              <a:t>？</a:t>
            </a:r>
            <a:r>
              <a:rPr sz="1000" spc="0" dirty="0">
                <a:solidFill>
                  <a:srgbClr val="231F20">
                    <a:alpha val="100000"/>
                  </a:srgbClr>
                </a:solidFill>
                <a:latin typeface="SimSun"/>
                <a:ea typeface="SimSun"/>
                <a:cs typeface="SimSun"/>
              </a:rPr>
              <a:t>  </a:t>
            </a:r>
            <a:r>
              <a:rPr sz="1000" spc="70" dirty="0">
                <a:solidFill>
                  <a:srgbClr val="231F20">
                    <a:alpha val="100000"/>
                  </a:srgbClr>
                </a:solidFill>
                <a:latin typeface="SimSun"/>
                <a:ea typeface="SimSun"/>
                <a:cs typeface="SimSun"/>
              </a:rPr>
              <a:t>这要是真的得了什么病，医药费谁承担啊？有时候像小孩子一样，</a:t>
            </a:r>
            <a:r>
              <a:rPr sz="1000" spc="50" dirty="0">
                <a:solidFill>
                  <a:srgbClr val="231F20">
                    <a:alpha val="100000"/>
                  </a:srgbClr>
                </a:solidFill>
                <a:latin typeface="SimSun"/>
                <a:ea typeface="SimSun"/>
                <a:cs typeface="SimSun"/>
              </a:rPr>
              <a:t>假</a:t>
            </a:r>
            <a:r>
              <a:rPr sz="1000" spc="0" dirty="0">
                <a:solidFill>
                  <a:srgbClr val="231F20">
                    <a:alpha val="100000"/>
                  </a:srgbClr>
                </a:solidFill>
                <a:latin typeface="SimSun"/>
                <a:ea typeface="SimSun"/>
                <a:cs typeface="SimSun"/>
              </a:rPr>
              <a:t>装自己生</a:t>
            </a:r>
            <a:r>
              <a:rPr sz="1000" spc="0" dirty="0">
                <a:solidFill>
                  <a:srgbClr val="231F20">
                    <a:alpha val="100000"/>
                  </a:srgbClr>
                </a:solidFill>
                <a:latin typeface="SimSun"/>
                <a:ea typeface="SimSun"/>
                <a:cs typeface="SimSun"/>
              </a:rPr>
              <a:t> </a:t>
            </a:r>
            <a:r>
              <a:rPr sz="1000" spc="40" dirty="0">
                <a:solidFill>
                  <a:srgbClr val="231F20">
                    <a:alpha val="100000"/>
                  </a:srgbClr>
                </a:solidFill>
                <a:latin typeface="SimSun"/>
                <a:ea typeface="SimSun"/>
                <a:cs typeface="SimSun"/>
              </a:rPr>
              <a:t>病，让儿子、儿媳回来看自</a:t>
            </a:r>
            <a:r>
              <a:rPr sz="1000" spc="0" dirty="0">
                <a:solidFill>
                  <a:srgbClr val="231F20">
                    <a:alpha val="100000"/>
                  </a:srgbClr>
                </a:solidFill>
                <a:latin typeface="SimSun"/>
                <a:ea typeface="SimSun"/>
                <a:cs typeface="SimSun"/>
              </a:rPr>
              <a:t>己。</a:t>
            </a:r>
            <a:endParaRPr lang="SimSun" altLang="SimSun" sz="1000" dirty="0"/>
          </a:p>
        </p:txBody>
      </p:sp>
      <p:sp>
        <p:nvSpPr>
          <p:cNvPr id="248" name="textbox 248"/>
          <p:cNvSpPr/>
          <p:nvPr/>
        </p:nvSpPr>
        <p:spPr>
          <a:xfrm>
            <a:off x="1160848" y="5896150"/>
            <a:ext cx="3087370" cy="826769"/>
          </a:xfrm>
          <a:prstGeom prst="rect">
            <a:avLst/>
          </a:prstGeom>
        </p:spPr>
        <p:txBody>
          <a:bodyPr vert="horz" wrap="square" lIns="0" tIns="0" rIns="0" bIns="0"/>
          <a:lstStyle/>
          <a:p>
            <a:pPr algn="l" rtl="0" eaLnBrk="0">
              <a:lnSpc>
                <a:spcPct val="83341"/>
              </a:lnSpc>
              <a:tabLst/>
            </a:pPr>
            <a:endParaRPr lang="Arial" altLang="Arial" sz="100" dirty="0"/>
          </a:p>
          <a:p>
            <a:pPr marL="14224" algn="l" rtl="0" eaLnBrk="0">
              <a:lnSpc>
                <a:spcPts val="1349"/>
              </a:lnSpc>
              <a:tabLst/>
            </a:pPr>
            <a:r>
              <a:rPr sz="1000" spc="40" dirty="0">
                <a:solidFill>
                  <a:srgbClr val="231F20">
                    <a:alpha val="100000"/>
                  </a:srgbClr>
                </a:solidFill>
                <a:latin typeface="Microsoft YaHei"/>
                <a:ea typeface="Microsoft YaHei"/>
                <a:cs typeface="Microsoft YaHei"/>
              </a:rPr>
              <a:t>针对以上案例，你需要完成的任</a:t>
            </a:r>
            <a:r>
              <a:rPr sz="1000" spc="20" dirty="0">
                <a:solidFill>
                  <a:srgbClr val="231F20">
                    <a:alpha val="100000"/>
                  </a:srgbClr>
                </a:solidFill>
                <a:latin typeface="Microsoft YaHei"/>
                <a:ea typeface="Microsoft YaHei"/>
                <a:cs typeface="Microsoft YaHei"/>
              </a:rPr>
              <a:t>务</a:t>
            </a:r>
            <a:r>
              <a:rPr sz="1000" spc="0" dirty="0">
                <a:solidFill>
                  <a:srgbClr val="231F20">
                    <a:alpha val="100000"/>
                  </a:srgbClr>
                </a:solidFill>
                <a:latin typeface="Microsoft YaHei"/>
                <a:ea typeface="Microsoft YaHei"/>
                <a:cs typeface="Microsoft YaHei"/>
              </a:rPr>
              <a:t>是：</a:t>
            </a:r>
            <a:endParaRPr lang="Microsoft YaHei" altLang="Microsoft YaHei" sz="1000" dirty="0"/>
          </a:p>
          <a:p>
            <a:pPr algn="l" rtl="0" eaLnBrk="0">
              <a:lnSpc>
                <a:spcPct val="146000"/>
              </a:lnSpc>
              <a:tabLst/>
            </a:pPr>
            <a:endParaRPr lang="Arial" altLang="Arial" sz="200" dirty="0"/>
          </a:p>
          <a:p>
            <a:pPr marL="12700" algn="l" rtl="0" eaLnBrk="0">
              <a:lnSpc>
                <a:spcPct val="128000"/>
              </a:lnSpc>
              <a:spcBef>
                <a:spcPts val="2"/>
              </a:spcBef>
              <a:tabLst/>
            </a:pPr>
            <a:r>
              <a:rPr sz="1000" spc="50" dirty="0">
                <a:solidFill>
                  <a:srgbClr val="231F20">
                    <a:alpha val="100000"/>
                  </a:srgbClr>
                </a:solidFill>
                <a:latin typeface="Microsoft YaHei"/>
                <a:ea typeface="Microsoft YaHei"/>
                <a:cs typeface="Microsoft YaHei"/>
              </a:rPr>
              <a:t>任务一：熟悉并掌握老年人离退休问题与心理护</a:t>
            </a:r>
            <a:r>
              <a:rPr sz="1000" spc="10" dirty="0">
                <a:solidFill>
                  <a:srgbClr val="231F20">
                    <a:alpha val="100000"/>
                  </a:srgbClr>
                </a:solidFill>
                <a:latin typeface="Microsoft YaHei"/>
                <a:ea typeface="Microsoft YaHei"/>
                <a:cs typeface="Microsoft YaHei"/>
              </a:rPr>
              <a:t>理</a:t>
            </a:r>
            <a:r>
              <a:rPr sz="1000" spc="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任务二：熟悉并掌握老年人婚姻家庭问题与心理护</a:t>
            </a:r>
            <a:r>
              <a:rPr sz="1000" spc="0" dirty="0">
                <a:solidFill>
                  <a:srgbClr val="231F20">
                    <a:alpha val="100000"/>
                  </a:srgbClr>
                </a:solidFill>
                <a:latin typeface="Microsoft YaHei"/>
                <a:ea typeface="Microsoft YaHei"/>
                <a:cs typeface="Microsoft YaHei"/>
              </a:rPr>
              <a:t>理</a:t>
            </a:r>
            <a:r>
              <a:rPr sz="1000" spc="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任务三：熟悉并掌握空巢老人心理问题与心理护</a:t>
            </a:r>
            <a:r>
              <a:rPr sz="1000" spc="10" dirty="0">
                <a:solidFill>
                  <a:srgbClr val="231F20">
                    <a:alpha val="100000"/>
                  </a:srgbClr>
                </a:solidFill>
                <a:latin typeface="Microsoft YaHei"/>
                <a:ea typeface="Microsoft YaHei"/>
                <a:cs typeface="Microsoft YaHei"/>
              </a:rPr>
              <a:t>理</a:t>
            </a:r>
            <a:endParaRPr lang="Microsoft YaHei" altLang="Microsoft YaHei" sz="1000" dirty="0"/>
          </a:p>
        </p:txBody>
      </p:sp>
      <p:sp>
        <p:nvSpPr>
          <p:cNvPr id="249" name="textbox 249"/>
          <p:cNvSpPr/>
          <p:nvPr/>
        </p:nvSpPr>
        <p:spPr>
          <a:xfrm>
            <a:off x="825654" y="7912127"/>
            <a:ext cx="4210050" cy="515619"/>
          </a:xfrm>
          <a:prstGeom prst="rect">
            <a:avLst/>
          </a:prstGeom>
        </p:spPr>
        <p:txBody>
          <a:bodyPr vert="horz" wrap="square" lIns="0" tIns="0" rIns="0" bIns="0"/>
          <a:lstStyle/>
          <a:p>
            <a:pPr algn="l" rtl="0" eaLnBrk="0">
              <a:lnSpc>
                <a:spcPct val="83341"/>
              </a:lnSpc>
              <a:tabLst/>
            </a:pPr>
            <a:endParaRPr lang="Arial" altLang="Arial" sz="100" dirty="0"/>
          </a:p>
          <a:p>
            <a:pPr marL="82550" algn="l" rtl="0" eaLnBrk="0">
              <a:lnSpc>
                <a:spcPts val="1426"/>
              </a:lnSpc>
              <a:tabLst/>
            </a:pPr>
            <a:r>
              <a:rPr sz="1000" spc="-10" dirty="0">
                <a:solidFill>
                  <a:srgbClr val="B00D15">
                    <a:alpha val="100000"/>
                  </a:srgbClr>
                </a:solidFill>
                <a:latin typeface="Microsoft YaHei"/>
                <a:ea typeface="Microsoft YaHei"/>
                <a:cs typeface="Microsoft YaHei"/>
              </a:rPr>
              <a:t>【知</a:t>
            </a:r>
            <a:r>
              <a:rPr sz="1000" spc="0" dirty="0">
                <a:solidFill>
                  <a:srgbClr val="B00D15">
                    <a:alpha val="100000"/>
                  </a:srgbClr>
                </a:solidFill>
                <a:latin typeface="Microsoft YaHei"/>
                <a:ea typeface="Microsoft YaHei"/>
                <a:cs typeface="Microsoft YaHei"/>
              </a:rPr>
              <a:t>识目标】</a:t>
            </a:r>
            <a:endParaRPr lang="Microsoft YaHei" altLang="Microsoft YaHei" sz="1000" dirty="0"/>
          </a:p>
          <a:p>
            <a:pPr algn="l" rtl="0" eaLnBrk="0">
              <a:lnSpc>
                <a:spcPct val="100000"/>
              </a:lnSpc>
              <a:tabLst/>
            </a:pPr>
            <a:endParaRPr lang="Arial" altLang="Arial" sz="900" dirty="0"/>
          </a:p>
          <a:p>
            <a:pPr marL="96378" algn="l" rtl="0" eaLnBrk="0">
              <a:lnSpc>
                <a:spcPts val="1349"/>
              </a:lnSpc>
              <a:spcBef>
                <a:spcPts val="4"/>
              </a:spcBef>
              <a:tabLst/>
            </a:pPr>
            <a:r>
              <a:rPr sz="1000" spc="30" dirty="0">
                <a:solidFill>
                  <a:srgbClr val="231F20">
                    <a:alpha val="100000"/>
                  </a:srgbClr>
                </a:solidFill>
                <a:latin typeface="Microsoft YaHei"/>
                <a:ea typeface="Microsoft YaHei"/>
                <a:cs typeface="Microsoft YaHei"/>
              </a:rPr>
              <a:t>◇</a:t>
            </a:r>
            <a:r>
              <a:rPr sz="1000" spc="30" dirty="0">
                <a:solidFill>
                  <a:srgbClr val="231F20">
                    <a:alpha val="100000"/>
                  </a:srgbClr>
                </a:solidFill>
                <a:latin typeface="Microsoft YaHei"/>
                <a:ea typeface="Microsoft YaHei"/>
                <a:cs typeface="Microsoft YaHei"/>
              </a:rPr>
              <a:t> </a:t>
            </a:r>
            <a:r>
              <a:rPr sz="1000" spc="30" dirty="0">
                <a:solidFill>
                  <a:srgbClr val="231F20">
                    <a:alpha val="100000"/>
                  </a:srgbClr>
                </a:solidFill>
                <a:latin typeface="Microsoft YaHei"/>
                <a:ea typeface="Microsoft YaHei"/>
                <a:cs typeface="Microsoft YaHei"/>
              </a:rPr>
              <a:t>掌握离退休老年人的心理变化阶段和特点、离退休老人的心理</a:t>
            </a:r>
            <a:r>
              <a:rPr sz="1000" spc="20" dirty="0">
                <a:solidFill>
                  <a:srgbClr val="231F20">
                    <a:alpha val="100000"/>
                  </a:srgbClr>
                </a:solidFill>
                <a:latin typeface="Microsoft YaHei"/>
                <a:ea typeface="Microsoft YaHei"/>
                <a:cs typeface="Microsoft YaHei"/>
              </a:rPr>
              <a:t>调</a:t>
            </a:r>
            <a:r>
              <a:rPr sz="1000" spc="0" dirty="0">
                <a:solidFill>
                  <a:srgbClr val="231F20">
                    <a:alpha val="100000"/>
                  </a:srgbClr>
                </a:solidFill>
                <a:latin typeface="Microsoft YaHei"/>
                <a:ea typeface="Microsoft YaHei"/>
                <a:cs typeface="Microsoft YaHei"/>
              </a:rPr>
              <a:t>适。</a:t>
            </a:r>
            <a:endParaRPr lang="Microsoft YaHei" altLang="Microsoft YaHei" sz="1000" dirty="0"/>
          </a:p>
        </p:txBody>
      </p:sp>
      <p:pic>
        <p:nvPicPr>
          <p:cNvPr id="250" name="picture 250"/>
          <p:cNvPicPr>
            <a:picLocks noChangeAspect="1"/>
          </p:cNvPicPr>
          <p:nvPr/>
        </p:nvPicPr>
        <p:blipFill>
          <a:blip r:embed="rId2"/>
          <a:stretch>
            <a:fillRect/>
          </a:stretch>
        </p:blipFill>
        <p:spPr>
          <a:xfrm rot="21600000">
            <a:off x="2501404" y="7227557"/>
            <a:ext cx="2712072" cy="235242"/>
          </a:xfrm>
          <a:prstGeom prst="rect">
            <a:avLst/>
          </a:prstGeom>
        </p:spPr>
      </p:pic>
      <p:sp>
        <p:nvSpPr>
          <p:cNvPr id="251" name="rect"/>
          <p:cNvSpPr/>
          <p:nvPr/>
        </p:nvSpPr>
        <p:spPr>
          <a:xfrm>
            <a:off x="1169669" y="3487420"/>
            <a:ext cx="4680584" cy="26670"/>
          </a:xfrm>
          <a:prstGeom prst="rect">
            <a:avLst/>
          </a:prstGeom>
          <a:solidFill>
            <a:srgbClr val="B00D15">
              <a:alpha val="100000"/>
            </a:srgbClr>
          </a:solidFill>
          <a:ln cap="flat">
            <a:miter lim="0"/>
            <a:noFill/>
            <a:prstDash val="solid"/>
          </a:ln>
        </p:spPr>
        <p:txBody>
          <a:bodyPr rtlCol="0"/>
          <a:lstStyle/>
          <a:p>
            <a:pPr algn="ctr"/>
            <a:endParaRPr lang="zh-CN" altLang="en-US"/>
          </a:p>
        </p:txBody>
      </p:sp>
      <p:pic>
        <p:nvPicPr>
          <p:cNvPr id="252" name="picture 252"/>
          <p:cNvPicPr>
            <a:picLocks noChangeAspect="1"/>
          </p:cNvPicPr>
          <p:nvPr/>
        </p:nvPicPr>
        <p:blipFill>
          <a:blip r:embed="rId3"/>
          <a:stretch>
            <a:fillRect/>
          </a:stretch>
        </p:blipFill>
        <p:spPr>
          <a:xfrm rot="21600000">
            <a:off x="1513331" y="3410711"/>
            <a:ext cx="826008" cy="195071"/>
          </a:xfrm>
          <a:prstGeom prst="rect">
            <a:avLst/>
          </a:prstGeom>
        </p:spPr>
      </p:pic>
      <p:pic>
        <p:nvPicPr>
          <p:cNvPr id="253" name="picture 253"/>
          <p:cNvPicPr>
            <a:picLocks noChangeAspect="1"/>
          </p:cNvPicPr>
          <p:nvPr/>
        </p:nvPicPr>
        <p:blipFill>
          <a:blip r:embed="rId4"/>
          <a:stretch>
            <a:fillRect/>
          </a:stretch>
        </p:blipFill>
        <p:spPr>
          <a:xfrm rot="21600000">
            <a:off x="1661795" y="7228649"/>
            <a:ext cx="648969" cy="235800"/>
          </a:xfrm>
          <a:prstGeom prst="rect">
            <a:avLst/>
          </a:prstGeom>
        </p:spPr>
      </p:pic>
      <p:pic>
        <p:nvPicPr>
          <p:cNvPr id="254" name="picture 254"/>
          <p:cNvPicPr>
            <a:picLocks noChangeAspect="1"/>
          </p:cNvPicPr>
          <p:nvPr/>
        </p:nvPicPr>
        <p:blipFill>
          <a:blip r:embed="rId5"/>
          <a:stretch>
            <a:fillRect/>
          </a:stretch>
        </p:blipFill>
        <p:spPr>
          <a:xfrm rot="21600000">
            <a:off x="1175385" y="5744209"/>
            <a:ext cx="4680584" cy="26670"/>
          </a:xfrm>
          <a:prstGeom prst="rect">
            <a:avLst/>
          </a:prstGeom>
        </p:spPr>
      </p:pic>
      <p:sp>
        <p:nvSpPr>
          <p:cNvPr id="255" name="textbox 255"/>
          <p:cNvSpPr/>
          <p:nvPr/>
        </p:nvSpPr>
        <p:spPr>
          <a:xfrm>
            <a:off x="5904469" y="9041149"/>
            <a:ext cx="167004" cy="153035"/>
          </a:xfrm>
          <a:prstGeom prst="rect">
            <a:avLst/>
          </a:prstGeom>
        </p:spPr>
        <p:txBody>
          <a:bodyPr vert="horz" wrap="square" lIns="0" tIns="0" rIns="0" bIns="0"/>
          <a:lstStyle/>
          <a:p>
            <a:pPr algn="l" rtl="0" eaLnBrk="0">
              <a:lnSpc>
                <a:spcPct val="78980"/>
              </a:lnSpc>
              <a:tabLst/>
            </a:pPr>
            <a:endParaRPr lang="Arial" altLang="Arial" sz="100" dirty="0"/>
          </a:p>
          <a:p>
            <a:pPr marL="12700" algn="l" rtl="0" eaLnBrk="0">
              <a:lnSpc>
                <a:spcPct val="84000"/>
              </a:lnSpc>
              <a:tabLst/>
            </a:pPr>
            <a:r>
              <a:rPr sz="1000" b="1" spc="0" dirty="0">
                <a:solidFill>
                  <a:srgbClr val="231F20">
                    <a:alpha val="100000"/>
                  </a:srgbClr>
                </a:solidFill>
                <a:latin typeface="Arial"/>
                <a:ea typeface="Arial"/>
                <a:cs typeface="Arial"/>
              </a:rPr>
              <a:t>69</a:t>
            </a:r>
            <a:endParaRPr lang="Arial" altLang="Arial" sz="1000" dirty="0"/>
          </a:p>
        </p:txBody>
      </p:sp>
      <p:sp>
        <p:nvSpPr>
          <p:cNvPr id="256" name="rect"/>
          <p:cNvSpPr/>
          <p:nvPr/>
        </p:nvSpPr>
        <p:spPr>
          <a:xfrm>
            <a:off x="1647189" y="7002780"/>
            <a:ext cx="4445" cy="263525"/>
          </a:xfrm>
          <a:prstGeom prst="rect">
            <a:avLst/>
          </a:prstGeom>
          <a:solidFill>
            <a:srgbClr val="FFFFFE">
              <a:alpha val="100000"/>
            </a:srgbClr>
          </a:solidFill>
          <a:ln cap="flat">
            <a:miter lim="0"/>
            <a:noFill/>
            <a:prstDash val="solid"/>
          </a:ln>
        </p:spPr>
        <p:txBody>
          <a:bodyPr rtlCol="0"/>
          <a:lstStyle/>
          <a:p>
            <a:pPr algn="ctr"/>
            <a:endParaRPr lang="zh-CN" alt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 name="textbox 257"/>
          <p:cNvSpPr/>
          <p:nvPr/>
        </p:nvSpPr>
        <p:spPr>
          <a:xfrm>
            <a:off x="680874" y="1101646"/>
            <a:ext cx="5298440" cy="3001645"/>
          </a:xfrm>
          <a:prstGeom prst="rect">
            <a:avLst/>
          </a:prstGeom>
        </p:spPr>
        <p:txBody>
          <a:bodyPr vert="horz" wrap="square" lIns="0" tIns="0" rIns="0" bIns="0"/>
          <a:lstStyle/>
          <a:p>
            <a:pPr algn="l" rtl="0" eaLnBrk="0">
              <a:lnSpc>
                <a:spcPct val="83341"/>
              </a:lnSpc>
              <a:tabLst/>
            </a:pPr>
            <a:endParaRPr lang="Arial" altLang="Arial" sz="100" dirty="0"/>
          </a:p>
          <a:p>
            <a:pPr marL="97902" algn="l" rtl="0" eaLnBrk="0">
              <a:lnSpc>
                <a:spcPts val="1349"/>
              </a:lnSpc>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熟悉离退休综合征的含义、表现和影响老年人离退休社会适应的因素</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97902" algn="l" rtl="0" eaLnBrk="0">
              <a:lnSpc>
                <a:spcPts val="1349"/>
              </a:lnSpc>
              <a:spcBef>
                <a:spcPts val="259"/>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了解离退休老年人的性格类型、离退休综合征的含</a:t>
            </a:r>
            <a:r>
              <a:rPr sz="1000" spc="40" dirty="0">
                <a:solidFill>
                  <a:srgbClr val="231F20">
                    <a:alpha val="100000"/>
                  </a:srgbClr>
                </a:solidFill>
                <a:latin typeface="Microsoft YaHei"/>
                <a:ea typeface="Microsoft YaHei"/>
                <a:cs typeface="Microsoft YaHei"/>
              </a:rPr>
              <a:t>义</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82550" algn="l" rtl="0" eaLnBrk="0">
              <a:lnSpc>
                <a:spcPts val="1426"/>
              </a:lnSpc>
              <a:spcBef>
                <a:spcPts val="1085"/>
              </a:spcBef>
              <a:tabLst/>
            </a:pPr>
            <a:r>
              <a:rPr sz="1000" spc="-10" dirty="0">
                <a:solidFill>
                  <a:srgbClr val="B00D15">
                    <a:alpha val="100000"/>
                  </a:srgbClr>
                </a:solidFill>
                <a:latin typeface="Microsoft YaHei"/>
                <a:ea typeface="Microsoft YaHei"/>
                <a:cs typeface="Microsoft YaHei"/>
              </a:rPr>
              <a:t>【能</a:t>
            </a:r>
            <a:r>
              <a:rPr sz="1000" spc="0" dirty="0">
                <a:solidFill>
                  <a:srgbClr val="B00D15">
                    <a:alpha val="100000"/>
                  </a:srgbClr>
                </a:solidFill>
                <a:latin typeface="Microsoft YaHei"/>
                <a:ea typeface="Microsoft YaHei"/>
                <a:cs typeface="Microsoft YaHei"/>
              </a:rPr>
              <a:t>力目标】</a:t>
            </a:r>
            <a:endParaRPr lang="Microsoft YaHei" altLang="Microsoft YaHei" sz="1000" dirty="0"/>
          </a:p>
          <a:p>
            <a:pPr marL="97902" algn="l" rtl="0" eaLnBrk="0">
              <a:lnSpc>
                <a:spcPts val="1349"/>
              </a:lnSpc>
              <a:spcBef>
                <a:spcPts val="1072"/>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培养学生自觉地尊重离退休老年人，关注离退休老年人的心理世界和态度</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97902" algn="l" rtl="0" eaLnBrk="0">
              <a:lnSpc>
                <a:spcPts val="1349"/>
              </a:lnSpc>
              <a:spcBef>
                <a:spcPts val="271"/>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培养学生良好的观察能力和换位思考能力，真正地理解、体谅老年人</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97902" algn="l" rtl="0" eaLnBrk="0">
              <a:lnSpc>
                <a:spcPts val="1349"/>
              </a:lnSpc>
              <a:spcBef>
                <a:spcPts val="259"/>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培养学生的迁移意识和灵活处理离退休老年人心理问题的能力</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82550" algn="l" rtl="0" eaLnBrk="0">
              <a:lnSpc>
                <a:spcPts val="1426"/>
              </a:lnSpc>
              <a:spcBef>
                <a:spcPts val="1085"/>
              </a:spcBef>
              <a:tabLst/>
            </a:pPr>
            <a:r>
              <a:rPr sz="1000" spc="-10" dirty="0">
                <a:solidFill>
                  <a:srgbClr val="B00D15">
                    <a:alpha val="100000"/>
                  </a:srgbClr>
                </a:solidFill>
                <a:latin typeface="Microsoft YaHei"/>
                <a:ea typeface="Microsoft YaHei"/>
                <a:cs typeface="Microsoft YaHei"/>
              </a:rPr>
              <a:t>【素</a:t>
            </a:r>
            <a:r>
              <a:rPr sz="1000" spc="0" dirty="0">
                <a:solidFill>
                  <a:srgbClr val="B00D15">
                    <a:alpha val="100000"/>
                  </a:srgbClr>
                </a:solidFill>
                <a:latin typeface="Microsoft YaHei"/>
                <a:ea typeface="Microsoft YaHei"/>
                <a:cs typeface="Microsoft YaHei"/>
              </a:rPr>
              <a:t>质目标】</a:t>
            </a:r>
            <a:endParaRPr lang="Microsoft YaHei" altLang="Microsoft YaHei" sz="1000" dirty="0"/>
          </a:p>
          <a:p>
            <a:pPr marL="97902" algn="l" rtl="0" eaLnBrk="0">
              <a:lnSpc>
                <a:spcPts val="1349"/>
              </a:lnSpc>
              <a:spcBef>
                <a:spcPts val="1084"/>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培养学生良好的观察力和换位思考能力，积极关注老年</a:t>
            </a:r>
            <a:r>
              <a:rPr sz="1000" spc="40" dirty="0">
                <a:solidFill>
                  <a:srgbClr val="231F20">
                    <a:alpha val="100000"/>
                  </a:srgbClr>
                </a:solidFill>
                <a:latin typeface="Microsoft YaHei"/>
                <a:ea typeface="Microsoft YaHei"/>
                <a:cs typeface="Microsoft YaHei"/>
              </a:rPr>
              <a:t>人</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97902" algn="l" rtl="0" eaLnBrk="0">
              <a:lnSpc>
                <a:spcPts val="1349"/>
              </a:lnSpc>
              <a:spcBef>
                <a:spcPts val="271"/>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树立为老年人服务光荣的服务理念并培养爱心、细心、耐心的服务态</a:t>
            </a:r>
            <a:r>
              <a:rPr sz="1000" spc="40" dirty="0">
                <a:solidFill>
                  <a:srgbClr val="231F20">
                    <a:alpha val="100000"/>
                  </a:srgbClr>
                </a:solidFill>
                <a:latin typeface="Microsoft YaHei"/>
                <a:ea typeface="Microsoft YaHei"/>
                <a:cs typeface="Microsoft YaHei"/>
              </a:rPr>
              <a:t>度</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261821" indent="-163919" algn="l" rtl="0" eaLnBrk="0">
              <a:lnSpc>
                <a:spcPct val="120000"/>
              </a:lnSpc>
              <a:spcBef>
                <a:spcPts val="315"/>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培养学生灵活的思维能力</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，积极关注空巢老人的心理健康</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，灵活处理其心理问题</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a:t>
            </a:r>
            <a:r>
              <a:rPr sz="1000" spc="10" dirty="0">
                <a:solidFill>
                  <a:srgbClr val="231F20">
                    <a:alpha val="100000"/>
                  </a:srgbClr>
                </a:solidFill>
                <a:latin typeface="Microsoft YaHei"/>
                <a:ea typeface="Microsoft YaHei"/>
                <a:cs typeface="Microsoft YaHei"/>
              </a:rPr>
              <a:t>做</a:t>
            </a:r>
            <a:r>
              <a:rPr sz="1000" spc="0" dirty="0">
                <a:solidFill>
                  <a:srgbClr val="231F20">
                    <a:alpha val="100000"/>
                  </a:srgbClr>
                </a:solidFill>
                <a:latin typeface="Microsoft YaHei"/>
                <a:ea typeface="Microsoft YaHei"/>
                <a:cs typeface="Microsoft YaHei"/>
              </a:rPr>
              <a:t> </a:t>
            </a:r>
            <a:r>
              <a:rPr sz="1000" spc="30" dirty="0">
                <a:solidFill>
                  <a:srgbClr val="231F20">
                    <a:alpha val="100000"/>
                  </a:srgbClr>
                </a:solidFill>
                <a:latin typeface="Microsoft YaHei"/>
                <a:ea typeface="Microsoft YaHei"/>
                <a:cs typeface="Microsoft YaHei"/>
              </a:rPr>
              <a:t>好其心理预防工</a:t>
            </a:r>
            <a:r>
              <a:rPr sz="1000" spc="10" dirty="0">
                <a:solidFill>
                  <a:srgbClr val="231F20">
                    <a:alpha val="100000"/>
                  </a:srgbClr>
                </a:solidFill>
                <a:latin typeface="Microsoft YaHei"/>
                <a:ea typeface="Microsoft YaHei"/>
                <a:cs typeface="Microsoft YaHei"/>
              </a:rPr>
              <a:t>作</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algn="l" rtl="0" eaLnBrk="0">
              <a:lnSpc>
                <a:spcPct val="104000"/>
              </a:lnSpc>
              <a:tabLst/>
            </a:pPr>
            <a:endParaRPr lang="Arial" altLang="Arial" sz="900" dirty="0"/>
          </a:p>
          <a:p>
            <a:pPr marL="82550" algn="l" rtl="0" eaLnBrk="0">
              <a:lnSpc>
                <a:spcPts val="1426"/>
              </a:lnSpc>
              <a:spcBef>
                <a:spcPts val="7"/>
              </a:spcBef>
              <a:tabLst/>
            </a:pPr>
            <a:r>
              <a:rPr sz="1000" spc="-10" dirty="0">
                <a:solidFill>
                  <a:srgbClr val="B00D15">
                    <a:alpha val="100000"/>
                  </a:srgbClr>
                </a:solidFill>
                <a:latin typeface="Microsoft YaHei"/>
                <a:ea typeface="Microsoft YaHei"/>
                <a:cs typeface="Microsoft YaHei"/>
              </a:rPr>
              <a:t>【思</a:t>
            </a:r>
            <a:r>
              <a:rPr sz="1000" spc="0" dirty="0">
                <a:solidFill>
                  <a:srgbClr val="B00D15">
                    <a:alpha val="100000"/>
                  </a:srgbClr>
                </a:solidFill>
                <a:latin typeface="Microsoft YaHei"/>
                <a:ea typeface="Microsoft YaHei"/>
                <a:cs typeface="Microsoft YaHei"/>
              </a:rPr>
              <a:t>维导图】</a:t>
            </a:r>
            <a:endParaRPr lang="Microsoft YaHei" altLang="Microsoft YaHei" sz="1000" dirty="0"/>
          </a:p>
        </p:txBody>
      </p:sp>
      <p:sp>
        <p:nvSpPr>
          <p:cNvPr id="258" name="textbox 258"/>
          <p:cNvSpPr/>
          <p:nvPr/>
        </p:nvSpPr>
        <p:spPr>
          <a:xfrm>
            <a:off x="1036878" y="6093376"/>
            <a:ext cx="4633595" cy="2244725"/>
          </a:xfrm>
          <a:prstGeom prst="rect">
            <a:avLst/>
          </a:prstGeom>
        </p:spPr>
        <p:txBody>
          <a:bodyPr vert="horz" wrap="square" lIns="0" tIns="0" rIns="0" bIns="0"/>
          <a:lstStyle/>
          <a:p>
            <a:pPr algn="l" rtl="0" eaLnBrk="0">
              <a:lnSpc>
                <a:spcPct val="123000"/>
              </a:lnSpc>
              <a:tabLst/>
            </a:pPr>
            <a:endParaRPr lang="Arial" altLang="Arial" sz="100" dirty="0"/>
          </a:p>
          <a:p>
            <a:pPr marL="12700" indent="271802" algn="l" rtl="0" eaLnBrk="0">
              <a:lnSpc>
                <a:spcPct val="132000"/>
              </a:lnSpc>
              <a:spcBef>
                <a:spcPts val="1"/>
              </a:spcBef>
              <a:tabLst/>
            </a:pPr>
            <a:r>
              <a:rPr sz="1000" spc="-10" dirty="0">
                <a:solidFill>
                  <a:srgbClr val="231F20">
                    <a:alpha val="100000"/>
                  </a:srgbClr>
                </a:solidFill>
                <a:latin typeface="SimSun"/>
                <a:ea typeface="SimSun"/>
                <a:cs typeface="SimSun"/>
              </a:rPr>
              <a:t>赵某，</a:t>
            </a:r>
            <a:r>
              <a:rPr sz="1000" spc="-10" dirty="0">
                <a:solidFill>
                  <a:srgbClr val="231F20">
                    <a:alpha val="100000"/>
                  </a:srgbClr>
                </a:solidFill>
                <a:latin typeface="SimSun"/>
                <a:ea typeface="SimSun"/>
                <a:cs typeface="SimSun"/>
              </a:rPr>
              <a:t>  </a:t>
            </a:r>
            <a:r>
              <a:rPr sz="1000" spc="-10" dirty="0">
                <a:solidFill>
                  <a:srgbClr val="231F20">
                    <a:alpha val="100000"/>
                  </a:srgbClr>
                </a:solidFill>
                <a:latin typeface="SimSun"/>
                <a:ea typeface="SimSun"/>
                <a:cs typeface="SimSun"/>
              </a:rPr>
              <a:t>男，</a:t>
            </a:r>
            <a:r>
              <a:rPr sz="1000" spc="-10" dirty="0">
                <a:solidFill>
                  <a:srgbClr val="231F20">
                    <a:alpha val="100000"/>
                  </a:srgbClr>
                </a:solidFill>
                <a:latin typeface="SimSun"/>
                <a:ea typeface="SimSun"/>
                <a:cs typeface="SimSun"/>
              </a:rPr>
              <a:t>  </a:t>
            </a:r>
            <a:r>
              <a:rPr sz="1000" spc="-10" dirty="0">
                <a:solidFill>
                  <a:srgbClr val="231F20">
                    <a:alpha val="100000"/>
                  </a:srgbClr>
                </a:solidFill>
                <a:latin typeface="Times New Roman"/>
                <a:ea typeface="Times New Roman"/>
                <a:cs typeface="Times New Roman"/>
              </a:rPr>
              <a:t>68</a:t>
            </a:r>
            <a:r>
              <a:rPr sz="1000" spc="-10" dirty="0">
                <a:solidFill>
                  <a:srgbClr val="231F20">
                    <a:alpha val="100000"/>
                  </a:srgbClr>
                </a:solidFill>
                <a:latin typeface="Times New Roman"/>
                <a:ea typeface="Times New Roman"/>
                <a:cs typeface="Times New Roman"/>
              </a:rPr>
              <a:t> </a:t>
            </a:r>
            <a:r>
              <a:rPr sz="1000" spc="-10" dirty="0">
                <a:solidFill>
                  <a:srgbClr val="231F20">
                    <a:alpha val="100000"/>
                  </a:srgbClr>
                </a:solidFill>
                <a:latin typeface="SimSun"/>
                <a:ea typeface="SimSun"/>
                <a:cs typeface="SimSun"/>
              </a:rPr>
              <a:t>岁，退休在家。以前从事企业管理</a:t>
            </a:r>
            <a:r>
              <a:rPr sz="1000" spc="0" dirty="0">
                <a:solidFill>
                  <a:srgbClr val="231F20">
                    <a:alpha val="100000"/>
                  </a:srgbClr>
                </a:solidFill>
                <a:latin typeface="SimSun"/>
                <a:ea typeface="SimSun"/>
                <a:cs typeface="SimSun"/>
              </a:rPr>
              <a:t>工作，家中有老伴、两个</a:t>
            </a:r>
            <a:r>
              <a:rPr sz="1000" spc="0" dirty="0">
                <a:solidFill>
                  <a:srgbClr val="231F20">
                    <a:alpha val="100000"/>
                  </a:srgbClr>
                </a:solidFill>
                <a:latin typeface="SimSun"/>
                <a:ea typeface="SimSun"/>
                <a:cs typeface="SimSun"/>
              </a:rPr>
              <a:t> </a:t>
            </a:r>
            <a:r>
              <a:rPr sz="1000" spc="40" dirty="0">
                <a:solidFill>
                  <a:srgbClr val="231F20">
                    <a:alpha val="100000"/>
                  </a:srgbClr>
                </a:solidFill>
                <a:latin typeface="SimSun"/>
                <a:ea typeface="SimSun"/>
                <a:cs typeface="SimSun"/>
              </a:rPr>
              <a:t>儿子、一个孙子和一个孙女，经济条件很好，家庭关系也很融洽。</a:t>
            </a:r>
            <a:r>
              <a:rPr sz="1000" spc="40" dirty="0">
                <a:solidFill>
                  <a:srgbClr val="231F20">
                    <a:alpha val="100000"/>
                  </a:srgbClr>
                </a:solidFill>
                <a:latin typeface="SimSun"/>
                <a:ea typeface="SimSun"/>
                <a:cs typeface="SimSun"/>
              </a:rPr>
              <a:t> </a:t>
            </a:r>
            <a:r>
              <a:rPr sz="1000" spc="40" dirty="0">
                <a:solidFill>
                  <a:srgbClr val="231F20">
                    <a:alpha val="100000"/>
                  </a:srgbClr>
                </a:solidFill>
                <a:latin typeface="SimSun"/>
                <a:ea typeface="SimSun"/>
                <a:cs typeface="SimSun"/>
              </a:rPr>
              <a:t>自从</a:t>
            </a:r>
            <a:r>
              <a:rPr sz="1000" spc="40" dirty="0">
                <a:solidFill>
                  <a:srgbClr val="231F20">
                    <a:alpha val="100000"/>
                  </a:srgbClr>
                </a:solidFill>
                <a:latin typeface="SimSun"/>
                <a:ea typeface="SimSun"/>
                <a:cs typeface="SimSun"/>
              </a:rPr>
              <a:t> </a:t>
            </a:r>
            <a:r>
              <a:rPr sz="1000" spc="40" dirty="0">
                <a:solidFill>
                  <a:srgbClr val="231F20">
                    <a:alpha val="100000"/>
                  </a:srgbClr>
                </a:solidFill>
                <a:latin typeface="Times New Roman"/>
                <a:ea typeface="Times New Roman"/>
                <a:cs typeface="Times New Roman"/>
              </a:rPr>
              <a:t>8</a:t>
            </a:r>
            <a:r>
              <a:rPr sz="1000" spc="40" dirty="0">
                <a:solidFill>
                  <a:srgbClr val="231F20">
                    <a:alpha val="100000"/>
                  </a:srgbClr>
                </a:solidFill>
                <a:latin typeface="Times New Roman"/>
                <a:ea typeface="Times New Roman"/>
                <a:cs typeface="Times New Roman"/>
              </a:rPr>
              <a:t> </a:t>
            </a:r>
            <a:r>
              <a:rPr sz="1000" spc="10" dirty="0">
                <a:solidFill>
                  <a:srgbClr val="231F20">
                    <a:alpha val="100000"/>
                  </a:srgbClr>
                </a:solidFill>
                <a:latin typeface="SimSun"/>
                <a:ea typeface="SimSun"/>
                <a:cs typeface="SimSun"/>
              </a:rPr>
              <a:t>年</a:t>
            </a:r>
            <a:r>
              <a:rPr sz="1000" spc="0" dirty="0">
                <a:solidFill>
                  <a:srgbClr val="231F20">
                    <a:alpha val="100000"/>
                  </a:srgbClr>
                </a:solidFill>
                <a:latin typeface="SimSun"/>
                <a:ea typeface="SimSun"/>
                <a:cs typeface="SimSun"/>
              </a:rPr>
              <a:t>前</a:t>
            </a:r>
            <a:r>
              <a:rPr sz="1000" spc="0" dirty="0">
                <a:solidFill>
                  <a:srgbClr val="231F20">
                    <a:alpha val="100000"/>
                  </a:srgbClr>
                </a:solidFill>
                <a:latin typeface="SimSun"/>
                <a:ea typeface="SimSun"/>
                <a:cs typeface="SimSun"/>
              </a:rPr>
              <a:t> </a:t>
            </a:r>
            <a:r>
              <a:rPr sz="1000" spc="70" dirty="0">
                <a:solidFill>
                  <a:srgbClr val="231F20">
                    <a:alpha val="100000"/>
                  </a:srgbClr>
                </a:solidFill>
                <a:latin typeface="SimSun"/>
                <a:ea typeface="SimSun"/>
                <a:cs typeface="SimSun"/>
              </a:rPr>
              <a:t>退休后，赵某每天早起打太极，和老友一起下棋、聊天，照顾孙子</a:t>
            </a:r>
            <a:r>
              <a:rPr sz="1000" spc="40" dirty="0">
                <a:solidFill>
                  <a:srgbClr val="231F20">
                    <a:alpha val="100000"/>
                  </a:srgbClr>
                </a:solidFill>
                <a:latin typeface="SimSun"/>
                <a:ea typeface="SimSun"/>
                <a:cs typeface="SimSun"/>
              </a:rPr>
              <a:t>、</a:t>
            </a:r>
            <a:r>
              <a:rPr sz="1000" spc="0" dirty="0">
                <a:solidFill>
                  <a:srgbClr val="231F20">
                    <a:alpha val="100000"/>
                  </a:srgbClr>
                </a:solidFill>
                <a:latin typeface="SimSun"/>
                <a:ea typeface="SimSun"/>
                <a:cs typeface="SimSun"/>
              </a:rPr>
              <a:t>孙女，帮</a:t>
            </a:r>
            <a:r>
              <a:rPr sz="1000" spc="0" dirty="0">
                <a:solidFill>
                  <a:srgbClr val="231F20">
                    <a:alpha val="100000"/>
                  </a:srgbClr>
                </a:solidFill>
                <a:latin typeface="SimSun"/>
                <a:ea typeface="SimSun"/>
                <a:cs typeface="SimSun"/>
              </a:rPr>
              <a:t> </a:t>
            </a:r>
            <a:r>
              <a:rPr sz="1000" spc="70" dirty="0">
                <a:solidFill>
                  <a:srgbClr val="231F20">
                    <a:alpha val="100000"/>
                  </a:srgbClr>
                </a:solidFill>
                <a:latin typeface="SimSun"/>
                <a:ea typeface="SimSun"/>
                <a:cs typeface="SimSun"/>
              </a:rPr>
              <a:t>家里修理各种电器，生活充实。但一年前，老伴身体不舒服，经医</a:t>
            </a:r>
            <a:r>
              <a:rPr sz="1000" spc="50" dirty="0">
                <a:solidFill>
                  <a:srgbClr val="231F20">
                    <a:alpha val="100000"/>
                  </a:srgbClr>
                </a:solidFill>
                <a:latin typeface="SimSun"/>
                <a:ea typeface="SimSun"/>
                <a:cs typeface="SimSun"/>
              </a:rPr>
              <a:t>院</a:t>
            </a:r>
            <a:r>
              <a:rPr sz="1000" spc="0" dirty="0">
                <a:solidFill>
                  <a:srgbClr val="231F20">
                    <a:alpha val="100000"/>
                  </a:srgbClr>
                </a:solidFill>
                <a:latin typeface="SimSun"/>
                <a:ea typeface="SimSun"/>
                <a:cs typeface="SimSun"/>
              </a:rPr>
              <a:t>检查是乳</a:t>
            </a:r>
            <a:r>
              <a:rPr sz="1000" spc="0" dirty="0">
                <a:solidFill>
                  <a:srgbClr val="231F20">
                    <a:alpha val="100000"/>
                  </a:srgbClr>
                </a:solidFill>
                <a:latin typeface="SimSun"/>
                <a:ea typeface="SimSun"/>
                <a:cs typeface="SimSun"/>
              </a:rPr>
              <a:t> </a:t>
            </a:r>
            <a:r>
              <a:rPr sz="1000" spc="70" dirty="0">
                <a:solidFill>
                  <a:srgbClr val="231F20">
                    <a:alpha val="100000"/>
                  </a:srgbClr>
                </a:solidFill>
                <a:latin typeface="SimSun"/>
                <a:ea typeface="SimSun"/>
                <a:cs typeface="SimSun"/>
              </a:rPr>
              <a:t>腺癌，经过手术和化疗后，老伴暂时没有生命危险。没过多久，赵某</a:t>
            </a:r>
            <a:r>
              <a:rPr sz="1000" spc="10" dirty="0">
                <a:solidFill>
                  <a:srgbClr val="231F20">
                    <a:alpha val="100000"/>
                  </a:srgbClr>
                </a:solidFill>
                <a:latin typeface="SimSun"/>
                <a:ea typeface="SimSun"/>
                <a:cs typeface="SimSun"/>
              </a:rPr>
              <a:t>的</a:t>
            </a:r>
            <a:r>
              <a:rPr sz="1000" spc="0" dirty="0">
                <a:solidFill>
                  <a:srgbClr val="231F20">
                    <a:alpha val="100000"/>
                  </a:srgbClr>
                </a:solidFill>
                <a:latin typeface="SimSun"/>
                <a:ea typeface="SimSun"/>
                <a:cs typeface="SimSun"/>
              </a:rPr>
              <a:t>一位故</a:t>
            </a:r>
            <a:r>
              <a:rPr sz="1000" spc="0" dirty="0">
                <a:solidFill>
                  <a:srgbClr val="231F20">
                    <a:alpha val="100000"/>
                  </a:srgbClr>
                </a:solidFill>
                <a:latin typeface="SimSun"/>
                <a:ea typeface="SimSun"/>
                <a:cs typeface="SimSun"/>
              </a:rPr>
              <a:t> </a:t>
            </a:r>
            <a:r>
              <a:rPr sz="1000" spc="70" dirty="0">
                <a:solidFill>
                  <a:srgbClr val="231F20">
                    <a:alpha val="100000"/>
                  </a:srgbClr>
                </a:solidFill>
                <a:latin typeface="SimSun"/>
                <a:ea typeface="SimSun"/>
                <a:cs typeface="SimSun"/>
              </a:rPr>
              <a:t>交因车祸去世，孙女前段时间又因病住院，这些让赵某感到生命的</a:t>
            </a:r>
            <a:r>
              <a:rPr sz="1000" spc="40" dirty="0">
                <a:solidFill>
                  <a:srgbClr val="231F20">
                    <a:alpha val="100000"/>
                  </a:srgbClr>
                </a:solidFill>
                <a:latin typeface="SimSun"/>
                <a:ea typeface="SimSun"/>
                <a:cs typeface="SimSun"/>
              </a:rPr>
              <a:t>重</a:t>
            </a:r>
            <a:r>
              <a:rPr sz="1000" spc="0" dirty="0">
                <a:solidFill>
                  <a:srgbClr val="231F20">
                    <a:alpha val="100000"/>
                  </a:srgbClr>
                </a:solidFill>
                <a:latin typeface="SimSun"/>
                <a:ea typeface="SimSun"/>
                <a:cs typeface="SimSun"/>
              </a:rPr>
              <a:t>要，也感</a:t>
            </a:r>
            <a:r>
              <a:rPr sz="1000" spc="0" dirty="0">
                <a:solidFill>
                  <a:srgbClr val="231F20">
                    <a:alpha val="100000"/>
                  </a:srgbClr>
                </a:solidFill>
                <a:latin typeface="SimSun"/>
                <a:ea typeface="SimSun"/>
                <a:cs typeface="SimSun"/>
              </a:rPr>
              <a:t> </a:t>
            </a:r>
            <a:r>
              <a:rPr sz="1000" spc="60" dirty="0">
                <a:solidFill>
                  <a:srgbClr val="231F20">
                    <a:alpha val="100000"/>
                  </a:srgbClr>
                </a:solidFill>
                <a:latin typeface="SimSun"/>
                <a:ea typeface="SimSun"/>
                <a:cs typeface="SimSun"/>
              </a:rPr>
              <a:t>慨生命的脆弱。于是</a:t>
            </a:r>
            <a:r>
              <a:rPr sz="1000" spc="60" dirty="0">
                <a:solidFill>
                  <a:srgbClr val="231F20">
                    <a:alpha val="100000"/>
                  </a:srgbClr>
                </a:solidFill>
                <a:latin typeface="SimSun"/>
                <a:ea typeface="SimSun"/>
                <a:cs typeface="SimSun"/>
              </a:rPr>
              <a:t> </a:t>
            </a:r>
            <a:r>
              <a:rPr sz="1000" spc="60" dirty="0">
                <a:solidFill>
                  <a:srgbClr val="231F20">
                    <a:alpha val="100000"/>
                  </a:srgbClr>
                </a:solidFill>
                <a:latin typeface="Times New Roman"/>
                <a:ea typeface="Times New Roman"/>
                <a:cs typeface="Times New Roman"/>
              </a:rPr>
              <a:t>,</a:t>
            </a:r>
            <a:r>
              <a:rPr sz="1000" spc="60" dirty="0">
                <a:solidFill>
                  <a:srgbClr val="231F20">
                    <a:alpha val="100000"/>
                  </a:srgbClr>
                </a:solidFill>
                <a:latin typeface="Times New Roman"/>
                <a:ea typeface="Times New Roman"/>
                <a:cs typeface="Times New Roman"/>
              </a:rPr>
              <a:t> </a:t>
            </a:r>
            <a:r>
              <a:rPr sz="1000" spc="60" dirty="0">
                <a:solidFill>
                  <a:srgbClr val="231F20">
                    <a:alpha val="100000"/>
                  </a:srgbClr>
                </a:solidFill>
                <a:latin typeface="SimSun"/>
                <a:ea typeface="SimSun"/>
                <a:cs typeface="SimSun"/>
              </a:rPr>
              <a:t>赵某近半年来经常心慌气喘、睡眠不佳，担心</a:t>
            </a:r>
            <a:r>
              <a:rPr sz="1000" spc="20" dirty="0">
                <a:solidFill>
                  <a:srgbClr val="231F20">
                    <a:alpha val="100000"/>
                  </a:srgbClr>
                </a:solidFill>
                <a:latin typeface="SimSun"/>
                <a:ea typeface="SimSun"/>
                <a:cs typeface="SimSun"/>
              </a:rPr>
              <a:t>自</a:t>
            </a:r>
            <a:r>
              <a:rPr sz="1000" spc="0" dirty="0">
                <a:solidFill>
                  <a:srgbClr val="231F20">
                    <a:alpha val="100000"/>
                  </a:srgbClr>
                </a:solidFill>
                <a:latin typeface="SimSun"/>
                <a:ea typeface="SimSun"/>
                <a:cs typeface="SimSun"/>
              </a:rPr>
              <a:t>己得了</a:t>
            </a:r>
            <a:r>
              <a:rPr sz="1000" spc="0" dirty="0">
                <a:solidFill>
                  <a:srgbClr val="231F20">
                    <a:alpha val="100000"/>
                  </a:srgbClr>
                </a:solidFill>
                <a:latin typeface="SimSun"/>
                <a:ea typeface="SimSun"/>
                <a:cs typeface="SimSun"/>
              </a:rPr>
              <a:t> </a:t>
            </a:r>
            <a:r>
              <a:rPr sz="1000" spc="40" dirty="0">
                <a:solidFill>
                  <a:srgbClr val="231F20">
                    <a:alpha val="100000"/>
                  </a:srgbClr>
                </a:solidFill>
                <a:latin typeface="SimSun"/>
                <a:ea typeface="SimSun"/>
                <a:cs typeface="SimSun"/>
              </a:rPr>
              <a:t>大病，到医院让医生开药。而且赵某经常打电话给两个儿子，让他们回来陪他</a:t>
            </a:r>
            <a:r>
              <a:rPr sz="1000" spc="20" dirty="0">
                <a:solidFill>
                  <a:srgbClr val="231F20">
                    <a:alpha val="100000"/>
                  </a:srgbClr>
                </a:solidFill>
                <a:latin typeface="SimSun"/>
                <a:ea typeface="SimSun"/>
                <a:cs typeface="SimSun"/>
              </a:rPr>
              <a:t>，</a:t>
            </a:r>
            <a:r>
              <a:rPr sz="1000" spc="0" dirty="0">
                <a:solidFill>
                  <a:srgbClr val="231F20">
                    <a:alpha val="100000"/>
                  </a:srgbClr>
                </a:solidFill>
                <a:latin typeface="SimSun"/>
                <a:ea typeface="SimSun"/>
                <a:cs typeface="SimSun"/>
              </a:rPr>
              <a:t> </a:t>
            </a:r>
            <a:r>
              <a:rPr sz="1000" spc="60" dirty="0">
                <a:solidFill>
                  <a:srgbClr val="231F20">
                    <a:alpha val="100000"/>
                  </a:srgbClr>
                </a:solidFill>
                <a:latin typeface="SimSun"/>
                <a:ea typeface="SimSun"/>
                <a:cs typeface="SimSun"/>
              </a:rPr>
              <a:t>还说如果不回来可能就见不到他了。赵某整天不是担心老伴的病，就是</a:t>
            </a:r>
            <a:r>
              <a:rPr sz="1000" spc="50" dirty="0">
                <a:solidFill>
                  <a:srgbClr val="231F20">
                    <a:alpha val="100000"/>
                  </a:srgbClr>
                </a:solidFill>
                <a:latin typeface="SimSun"/>
                <a:ea typeface="SimSun"/>
                <a:cs typeface="SimSun"/>
              </a:rPr>
              <a:t>担</a:t>
            </a:r>
            <a:r>
              <a:rPr sz="1000" spc="0" dirty="0">
                <a:solidFill>
                  <a:srgbClr val="231F20">
                    <a:alpha val="100000"/>
                  </a:srgbClr>
                </a:solidFill>
                <a:latin typeface="SimSun"/>
                <a:ea typeface="SimSun"/>
                <a:cs typeface="SimSun"/>
              </a:rPr>
              <a:t>心自</a:t>
            </a:r>
            <a:r>
              <a:rPr sz="1000" spc="0" dirty="0">
                <a:solidFill>
                  <a:srgbClr val="231F20">
                    <a:alpha val="100000"/>
                  </a:srgbClr>
                </a:solidFill>
                <a:latin typeface="SimSun"/>
                <a:ea typeface="SimSun"/>
                <a:cs typeface="SimSun"/>
              </a:rPr>
              <a:t> </a:t>
            </a:r>
            <a:r>
              <a:rPr sz="1000" spc="70" dirty="0">
                <a:solidFill>
                  <a:srgbClr val="231F20">
                    <a:alpha val="100000"/>
                  </a:srgbClr>
                </a:solidFill>
                <a:latin typeface="SimSun"/>
                <a:ea typeface="SimSun"/>
                <a:cs typeface="SimSun"/>
              </a:rPr>
              <a:t>己的身体，担心儿子、儿媳、孙子、孙女，一天操不完的心。虽然</a:t>
            </a:r>
            <a:r>
              <a:rPr sz="1000" spc="60" dirty="0">
                <a:solidFill>
                  <a:srgbClr val="231F20">
                    <a:alpha val="100000"/>
                  </a:srgbClr>
                </a:solidFill>
                <a:latin typeface="SimSun"/>
                <a:ea typeface="SimSun"/>
                <a:cs typeface="SimSun"/>
              </a:rPr>
              <a:t>儿</a:t>
            </a:r>
            <a:r>
              <a:rPr sz="1000" spc="0" dirty="0">
                <a:solidFill>
                  <a:srgbClr val="231F20">
                    <a:alpha val="100000"/>
                  </a:srgbClr>
                </a:solidFill>
                <a:latin typeface="SimSun"/>
                <a:ea typeface="SimSun"/>
                <a:cs typeface="SimSun"/>
              </a:rPr>
              <a:t>子、儿媳</a:t>
            </a:r>
            <a:r>
              <a:rPr sz="1000" spc="0" dirty="0">
                <a:solidFill>
                  <a:srgbClr val="231F20">
                    <a:alpha val="100000"/>
                  </a:srgbClr>
                </a:solidFill>
                <a:latin typeface="SimSun"/>
                <a:ea typeface="SimSun"/>
                <a:cs typeface="SimSun"/>
              </a:rPr>
              <a:t> </a:t>
            </a:r>
            <a:r>
              <a:rPr sz="1000" spc="50" dirty="0">
                <a:solidFill>
                  <a:srgbClr val="231F20">
                    <a:alpha val="100000"/>
                  </a:srgbClr>
                </a:solidFill>
                <a:latin typeface="SimSun"/>
                <a:ea typeface="SimSun"/>
                <a:cs typeface="SimSun"/>
              </a:rPr>
              <a:t>多次劝导赵某，但赵某仍然无法平复情绪，一直在担心</a:t>
            </a:r>
            <a:r>
              <a:rPr sz="1000" spc="20" dirty="0">
                <a:solidFill>
                  <a:srgbClr val="231F20">
                    <a:alpha val="100000"/>
                  </a:srgbClr>
                </a:solidFill>
                <a:latin typeface="SimSun"/>
                <a:ea typeface="SimSun"/>
                <a:cs typeface="SimSun"/>
              </a:rPr>
              <a:t>中</a:t>
            </a:r>
            <a:r>
              <a:rPr sz="1000" spc="0" dirty="0">
                <a:solidFill>
                  <a:srgbClr val="231F20">
                    <a:alpha val="100000"/>
                  </a:srgbClr>
                </a:solidFill>
                <a:latin typeface="SimSun"/>
                <a:ea typeface="SimSun"/>
                <a:cs typeface="SimSun"/>
              </a:rPr>
              <a:t>过日子。</a:t>
            </a:r>
            <a:endParaRPr lang="SimSun" altLang="SimSun" sz="1000" dirty="0"/>
          </a:p>
        </p:txBody>
      </p:sp>
      <p:pic>
        <p:nvPicPr>
          <p:cNvPr id="259" name="picture 259"/>
          <p:cNvPicPr>
            <a:picLocks noChangeAspect="1"/>
          </p:cNvPicPr>
          <p:nvPr/>
        </p:nvPicPr>
        <p:blipFill>
          <a:blip r:embed="rId2"/>
          <a:stretch>
            <a:fillRect/>
          </a:stretch>
        </p:blipFill>
        <p:spPr>
          <a:xfrm rot="21600000">
            <a:off x="1261872" y="4405883"/>
            <a:ext cx="4207764" cy="1078610"/>
          </a:xfrm>
          <a:prstGeom prst="rect">
            <a:avLst/>
          </a:prstGeom>
        </p:spPr>
      </p:pic>
      <p:grpSp>
        <p:nvGrpSpPr>
          <p:cNvPr id="16" name="group 16"/>
          <p:cNvGrpSpPr/>
          <p:nvPr/>
        </p:nvGrpSpPr>
        <p:grpSpPr>
          <a:xfrm rot="21600000">
            <a:off x="626363" y="393192"/>
            <a:ext cx="2167127" cy="515111"/>
            <a:chOff x="0" y="0"/>
            <a:chExt cx="2167127" cy="515111"/>
          </a:xfrm>
        </p:grpSpPr>
        <p:pic>
          <p:nvPicPr>
            <p:cNvPr id="260" name="picture 260"/>
            <p:cNvPicPr>
              <a:picLocks noChangeAspect="1"/>
            </p:cNvPicPr>
            <p:nvPr/>
          </p:nvPicPr>
          <p:blipFill>
            <a:blip r:embed="rId3"/>
            <a:stretch>
              <a:fillRect/>
            </a:stretch>
          </p:blipFill>
          <p:spPr>
            <a:xfrm rot="21600000">
              <a:off x="0" y="0"/>
              <a:ext cx="2167127" cy="515111"/>
            </a:xfrm>
            <a:prstGeom prst="rect">
              <a:avLst/>
            </a:prstGeom>
          </p:spPr>
        </p:pic>
        <p:sp>
          <p:nvSpPr>
            <p:cNvPr id="261" name="textbox 261"/>
            <p:cNvSpPr/>
            <p:nvPr/>
          </p:nvSpPr>
          <p:spPr>
            <a:xfrm>
              <a:off x="-12700" y="-12700"/>
              <a:ext cx="2192654" cy="558800"/>
            </a:xfrm>
            <a:prstGeom prst="rect">
              <a:avLst/>
            </a:prstGeom>
          </p:spPr>
          <p:txBody>
            <a:bodyPr vert="horz" wrap="square" lIns="0" tIns="0" rIns="0" bIns="0"/>
            <a:lstStyle/>
            <a:p>
              <a:pPr algn="l" rtl="0" eaLnBrk="0">
                <a:lnSpc>
                  <a:spcPct val="159000"/>
                </a:lnSpc>
                <a:tabLst/>
              </a:pPr>
              <a:endParaRPr lang="Arial" altLang="Arial" sz="1000" dirty="0"/>
            </a:p>
            <a:p>
              <a:pPr algn="l" rtl="0" eaLnBrk="0">
                <a:lnSpc>
                  <a:spcPct val="8652"/>
                </a:lnSpc>
                <a:tabLst/>
              </a:pPr>
              <a:endParaRPr lang="Arial" altLang="Arial" sz="100" dirty="0"/>
            </a:p>
            <a:p>
              <a:pPr marL="793750" algn="l" rtl="0" eaLnBrk="0">
                <a:lnSpc>
                  <a:spcPts val="1389"/>
                </a:lnSpc>
                <a:tabLst/>
              </a:pPr>
              <a:r>
                <a:rPr sz="1100" spc="80" dirty="0">
                  <a:solidFill>
                    <a:srgbClr val="231F20">
                      <a:alpha val="100000"/>
                    </a:srgbClr>
                  </a:solidFill>
                  <a:latin typeface="KaiTi"/>
                  <a:ea typeface="KaiTi"/>
                  <a:cs typeface="KaiTi"/>
                </a:rPr>
                <a:t>老年心理护</a:t>
              </a:r>
              <a:r>
                <a:rPr sz="1100" spc="60" dirty="0">
                  <a:solidFill>
                    <a:srgbClr val="231F20">
                      <a:alpha val="100000"/>
                    </a:srgbClr>
                  </a:solidFill>
                  <a:latin typeface="KaiTi"/>
                  <a:ea typeface="KaiTi"/>
                  <a:cs typeface="KaiTi"/>
                </a:rPr>
                <a:t>理</a:t>
              </a:r>
              <a:endParaRPr lang="KaiTi" altLang="KaiTi" sz="1100" dirty="0"/>
            </a:p>
          </p:txBody>
        </p:sp>
      </p:grpSp>
      <p:sp>
        <p:nvSpPr>
          <p:cNvPr id="262" name="textbox 262"/>
          <p:cNvSpPr/>
          <p:nvPr/>
        </p:nvSpPr>
        <p:spPr>
          <a:xfrm>
            <a:off x="1017592" y="8511320"/>
            <a:ext cx="2270125" cy="391159"/>
          </a:xfrm>
          <a:prstGeom prst="rect">
            <a:avLst/>
          </a:prstGeom>
        </p:spPr>
        <p:txBody>
          <a:bodyPr vert="horz" wrap="square" lIns="0" tIns="0" rIns="0" bIns="0"/>
          <a:lstStyle/>
          <a:p>
            <a:pPr algn="l" rtl="0" eaLnBrk="0">
              <a:lnSpc>
                <a:spcPct val="21104"/>
              </a:lnSpc>
              <a:tabLst/>
            </a:pPr>
            <a:endParaRPr lang="Arial" altLang="Arial" sz="100" dirty="0"/>
          </a:p>
          <a:p>
            <a:pPr marL="13761" indent="-1061" algn="l" rtl="0" eaLnBrk="0">
              <a:lnSpc>
                <a:spcPct val="123000"/>
              </a:lnSpc>
              <a:tabLst/>
            </a:pPr>
            <a:r>
              <a:rPr sz="1000" spc="40" dirty="0">
                <a:solidFill>
                  <a:srgbClr val="231F20">
                    <a:alpha val="100000"/>
                  </a:srgbClr>
                </a:solidFill>
                <a:latin typeface="Microsoft YaHei"/>
                <a:ea typeface="Microsoft YaHei"/>
                <a:cs typeface="Microsoft YaHei"/>
              </a:rPr>
              <a:t>针对以上案例，你需要完成的任务</a:t>
            </a:r>
            <a:r>
              <a:rPr sz="1000" spc="0" dirty="0">
                <a:solidFill>
                  <a:srgbClr val="231F20">
                    <a:alpha val="100000"/>
                  </a:srgbClr>
                </a:solidFill>
                <a:latin typeface="Microsoft YaHei"/>
                <a:ea typeface="Microsoft YaHei"/>
                <a:cs typeface="Microsoft YaHei"/>
              </a:rPr>
              <a:t>是：</a:t>
            </a:r>
            <a:r>
              <a:rPr sz="1000" spc="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子任务一：了解老年人离退休</a:t>
            </a:r>
            <a:r>
              <a:rPr sz="1000" spc="30" dirty="0">
                <a:solidFill>
                  <a:srgbClr val="231F20">
                    <a:alpha val="100000"/>
                  </a:srgbClr>
                </a:solidFill>
                <a:latin typeface="Microsoft YaHei"/>
                <a:ea typeface="Microsoft YaHei"/>
                <a:cs typeface="Microsoft YaHei"/>
              </a:rPr>
              <a:t>问</a:t>
            </a:r>
            <a:r>
              <a:rPr sz="1000" spc="0" dirty="0">
                <a:solidFill>
                  <a:srgbClr val="231F20">
                    <a:alpha val="100000"/>
                  </a:srgbClr>
                </a:solidFill>
                <a:latin typeface="Microsoft YaHei"/>
                <a:ea typeface="Microsoft YaHei"/>
                <a:cs typeface="Microsoft YaHei"/>
              </a:rPr>
              <a:t>题</a:t>
            </a:r>
            <a:endParaRPr lang="Microsoft YaHei" altLang="Microsoft YaHei" sz="1000" dirty="0"/>
          </a:p>
        </p:txBody>
      </p:sp>
      <p:sp>
        <p:nvSpPr>
          <p:cNvPr id="263" name="rect"/>
          <p:cNvSpPr/>
          <p:nvPr/>
        </p:nvSpPr>
        <p:spPr>
          <a:xfrm>
            <a:off x="1025525" y="5878194"/>
            <a:ext cx="4680584" cy="26670"/>
          </a:xfrm>
          <a:prstGeom prst="rect">
            <a:avLst/>
          </a:prstGeom>
          <a:solidFill>
            <a:srgbClr val="B00D15">
              <a:alpha val="100000"/>
            </a:srgbClr>
          </a:solidFill>
          <a:ln cap="flat">
            <a:miter lim="0"/>
            <a:noFill/>
            <a:prstDash val="solid"/>
          </a:ln>
        </p:spPr>
        <p:txBody>
          <a:bodyPr rtlCol="0"/>
          <a:lstStyle/>
          <a:p>
            <a:pPr algn="ctr"/>
            <a:endParaRPr lang="zh-CN" altLang="en-US"/>
          </a:p>
        </p:txBody>
      </p:sp>
      <p:pic>
        <p:nvPicPr>
          <p:cNvPr id="264" name="picture 264"/>
          <p:cNvPicPr>
            <a:picLocks noChangeAspect="1"/>
          </p:cNvPicPr>
          <p:nvPr/>
        </p:nvPicPr>
        <p:blipFill>
          <a:blip r:embed="rId4"/>
          <a:stretch>
            <a:fillRect/>
          </a:stretch>
        </p:blipFill>
        <p:spPr>
          <a:xfrm rot="21600000">
            <a:off x="1368551" y="5800343"/>
            <a:ext cx="826007" cy="195072"/>
          </a:xfrm>
          <a:prstGeom prst="rect">
            <a:avLst/>
          </a:prstGeom>
        </p:spPr>
      </p:pic>
      <p:pic>
        <p:nvPicPr>
          <p:cNvPr id="265" name="picture 265"/>
          <p:cNvPicPr>
            <a:picLocks noChangeAspect="1"/>
          </p:cNvPicPr>
          <p:nvPr/>
        </p:nvPicPr>
        <p:blipFill>
          <a:blip r:embed="rId5"/>
          <a:stretch>
            <a:fillRect/>
          </a:stretch>
        </p:blipFill>
        <p:spPr>
          <a:xfrm rot="21600000">
            <a:off x="3878579" y="4264152"/>
            <a:ext cx="1331976" cy="98297"/>
          </a:xfrm>
          <a:prstGeom prst="rect">
            <a:avLst/>
          </a:prstGeom>
        </p:spPr>
      </p:pic>
      <p:pic>
        <p:nvPicPr>
          <p:cNvPr id="266" name="picture 266"/>
          <p:cNvPicPr>
            <a:picLocks noChangeAspect="1"/>
          </p:cNvPicPr>
          <p:nvPr/>
        </p:nvPicPr>
        <p:blipFill>
          <a:blip r:embed="rId6"/>
          <a:stretch>
            <a:fillRect/>
          </a:stretch>
        </p:blipFill>
        <p:spPr>
          <a:xfrm rot="21600000">
            <a:off x="1031875" y="8423275"/>
            <a:ext cx="4680584" cy="27305"/>
          </a:xfrm>
          <a:prstGeom prst="rect">
            <a:avLst/>
          </a:prstGeom>
        </p:spPr>
      </p:pic>
      <p:sp>
        <p:nvSpPr>
          <p:cNvPr id="267" name="textbox 267"/>
          <p:cNvSpPr/>
          <p:nvPr/>
        </p:nvSpPr>
        <p:spPr>
          <a:xfrm>
            <a:off x="818881" y="9041149"/>
            <a:ext cx="167004" cy="153035"/>
          </a:xfrm>
          <a:prstGeom prst="rect">
            <a:avLst/>
          </a:prstGeom>
        </p:spPr>
        <p:txBody>
          <a:bodyPr vert="horz" wrap="square" lIns="0" tIns="0" rIns="0" bIns="0"/>
          <a:lstStyle/>
          <a:p>
            <a:pPr algn="l" rtl="0" eaLnBrk="0">
              <a:lnSpc>
                <a:spcPct val="78516"/>
              </a:lnSpc>
              <a:tabLst/>
            </a:pPr>
            <a:endParaRPr lang="Arial" altLang="Arial" sz="100" dirty="0"/>
          </a:p>
          <a:p>
            <a:pPr marL="12700" algn="l" rtl="0" eaLnBrk="0">
              <a:lnSpc>
                <a:spcPct val="84000"/>
              </a:lnSpc>
              <a:tabLst/>
            </a:pPr>
            <a:r>
              <a:rPr sz="1000" b="1" spc="0" dirty="0">
                <a:solidFill>
                  <a:srgbClr val="231F20">
                    <a:alpha val="100000"/>
                  </a:srgbClr>
                </a:solidFill>
                <a:latin typeface="Arial"/>
                <a:ea typeface="Arial"/>
                <a:cs typeface="Arial"/>
              </a:rPr>
              <a:t>70</a:t>
            </a:r>
            <a:endParaRPr lang="Arial" altLang="Arial" sz="10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 name="textbox 268"/>
          <p:cNvSpPr/>
          <p:nvPr/>
        </p:nvSpPr>
        <p:spPr>
          <a:xfrm>
            <a:off x="961457" y="6435358"/>
            <a:ext cx="5099050" cy="1236980"/>
          </a:xfrm>
          <a:prstGeom prst="rect">
            <a:avLst/>
          </a:prstGeom>
        </p:spPr>
        <p:txBody>
          <a:bodyPr vert="horz" wrap="square" lIns="0" tIns="0" rIns="0" bIns="0"/>
          <a:lstStyle/>
          <a:p>
            <a:pPr algn="l" rtl="0" eaLnBrk="0">
              <a:lnSpc>
                <a:spcPct val="83341"/>
              </a:lnSpc>
              <a:tabLst/>
            </a:pPr>
            <a:endParaRPr lang="Arial" altLang="Arial" sz="100" dirty="0"/>
          </a:p>
          <a:p>
            <a:pPr marL="298747" algn="l" rtl="0" eaLnBrk="0">
              <a:lnSpc>
                <a:spcPts val="1426"/>
              </a:lnSpc>
              <a:tabLst/>
            </a:pPr>
            <a:r>
              <a:rPr sz="1100" spc="60" dirty="0">
                <a:solidFill>
                  <a:srgbClr val="B00D15">
                    <a:alpha val="100000"/>
                  </a:srgbClr>
                </a:solidFill>
                <a:latin typeface="Microsoft YaHei"/>
                <a:ea typeface="Microsoft YaHei"/>
                <a:cs typeface="Microsoft YaHei"/>
              </a:rPr>
              <a:t>(一)离退休综合征的</a:t>
            </a:r>
            <a:r>
              <a:rPr sz="1100" spc="30" dirty="0">
                <a:solidFill>
                  <a:srgbClr val="B00D15">
                    <a:alpha val="100000"/>
                  </a:srgbClr>
                </a:solidFill>
                <a:latin typeface="Microsoft YaHei"/>
                <a:ea typeface="Microsoft YaHei"/>
                <a:cs typeface="Microsoft YaHei"/>
              </a:rPr>
              <a:t>含</a:t>
            </a:r>
            <a:r>
              <a:rPr sz="1100" spc="0" dirty="0">
                <a:solidFill>
                  <a:srgbClr val="B00D15">
                    <a:alpha val="100000"/>
                  </a:srgbClr>
                </a:solidFill>
                <a:latin typeface="Microsoft YaHei"/>
                <a:ea typeface="Microsoft YaHei"/>
                <a:cs typeface="Microsoft YaHei"/>
              </a:rPr>
              <a:t>义</a:t>
            </a:r>
            <a:endParaRPr lang="Microsoft YaHei" altLang="Microsoft YaHei" sz="1100" dirty="0"/>
          </a:p>
          <a:p>
            <a:pPr marL="12700" indent="273540" algn="l" rtl="0" eaLnBrk="0">
              <a:lnSpc>
                <a:spcPct val="143000"/>
              </a:lnSpc>
              <a:spcBef>
                <a:spcPts val="948"/>
              </a:spcBef>
              <a:tabLst/>
            </a:pPr>
            <a:r>
              <a:rPr sz="1000" spc="50" dirty="0">
                <a:solidFill>
                  <a:srgbClr val="231F20">
                    <a:alpha val="100000"/>
                  </a:srgbClr>
                </a:solidFill>
                <a:latin typeface="Microsoft YaHei"/>
                <a:ea typeface="Microsoft YaHei"/>
                <a:cs typeface="Microsoft YaHei"/>
              </a:rPr>
              <a:t>离退休后，</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由于工作环境和生活习惯的突变产生的各种心理不适</a:t>
            </a:r>
            <a:r>
              <a:rPr sz="1000" spc="40" dirty="0">
                <a:solidFill>
                  <a:srgbClr val="231F20">
                    <a:alpha val="100000"/>
                  </a:srgbClr>
                </a:solidFill>
                <a:latin typeface="Microsoft YaHei"/>
                <a:ea typeface="Microsoft YaHei"/>
                <a:cs typeface="Microsoft YaHei"/>
              </a:rPr>
              <a:t>应</a:t>
            </a:r>
            <a:r>
              <a:rPr sz="1000" spc="0" dirty="0">
                <a:solidFill>
                  <a:srgbClr val="231F20">
                    <a:alpha val="100000"/>
                  </a:srgbClr>
                </a:solidFill>
                <a:latin typeface="Microsoft YaHei"/>
                <a:ea typeface="Microsoft YaHei"/>
                <a:cs typeface="Microsoft YaHei"/>
              </a:rPr>
              <a:t>症状叫作离退休</a:t>
            </a:r>
            <a:r>
              <a:rPr sz="1000" spc="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Microsoft YaHei"/>
                <a:ea typeface="Microsoft YaHei"/>
                <a:cs typeface="Microsoft YaHei"/>
              </a:rPr>
              <a:t>综</a:t>
            </a:r>
            <a:r>
              <a:rPr sz="1000" spc="6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Microsoft YaHei"/>
                <a:ea typeface="Microsoft YaHei"/>
                <a:cs typeface="Microsoft YaHei"/>
              </a:rPr>
              <a:t>合征。这种心理变化和身体的不适应交织在一起，直接损害离退休</a:t>
            </a:r>
            <a:r>
              <a:rPr sz="1000" spc="40" dirty="0">
                <a:solidFill>
                  <a:srgbClr val="231F20">
                    <a:alpha val="100000"/>
                  </a:srgbClr>
                </a:solidFill>
                <a:latin typeface="Microsoft YaHei"/>
                <a:ea typeface="Microsoft YaHei"/>
                <a:cs typeface="Microsoft YaHei"/>
              </a:rPr>
              <a:t>老</a:t>
            </a:r>
            <a:r>
              <a:rPr sz="1000" spc="0" dirty="0">
                <a:solidFill>
                  <a:srgbClr val="231F20">
                    <a:alpha val="100000"/>
                  </a:srgbClr>
                </a:solidFill>
                <a:latin typeface="Microsoft YaHei"/>
                <a:ea typeface="Microsoft YaHei"/>
                <a:cs typeface="Microsoft YaHei"/>
              </a:rPr>
              <a:t>年人的心身健</a:t>
            </a:r>
            <a:r>
              <a:rPr sz="1000" spc="0" dirty="0">
                <a:solidFill>
                  <a:srgbClr val="231F20">
                    <a:alpha val="100000"/>
                  </a:srgbClr>
                </a:solidFill>
                <a:latin typeface="Microsoft YaHei"/>
                <a:ea typeface="Microsoft YaHei"/>
                <a:cs typeface="Microsoft YaHei"/>
              </a:rPr>
              <a:t>   </a:t>
            </a:r>
            <a:r>
              <a:rPr sz="1000" spc="40" dirty="0">
                <a:solidFill>
                  <a:srgbClr val="231F20">
                    <a:alpha val="100000"/>
                  </a:srgbClr>
                </a:solidFill>
                <a:latin typeface="Microsoft YaHei"/>
                <a:ea typeface="Microsoft YaHei"/>
                <a:cs typeface="Microsoft YaHei"/>
              </a:rPr>
              <a:t>康，加</a:t>
            </a:r>
            <a:r>
              <a:rPr sz="1000" spc="40" dirty="0">
                <a:solidFill>
                  <a:srgbClr val="231F20">
                    <a:alpha val="100000"/>
                  </a:srgbClr>
                </a:solidFill>
                <a:latin typeface="Microsoft YaHei"/>
                <a:ea typeface="Microsoft YaHei"/>
                <a:cs typeface="Microsoft YaHei"/>
              </a:rPr>
              <a:t> </a:t>
            </a:r>
            <a:r>
              <a:rPr sz="1000" spc="40" dirty="0">
                <a:solidFill>
                  <a:srgbClr val="231F20">
                    <a:alpha val="100000"/>
                  </a:srgbClr>
                </a:solidFill>
                <a:latin typeface="Microsoft YaHei"/>
                <a:ea typeface="Microsoft YaHei"/>
                <a:cs typeface="Microsoft YaHei"/>
              </a:rPr>
              <a:t>速衰老</a:t>
            </a:r>
            <a:r>
              <a:rPr sz="1000" spc="30" dirty="0">
                <a:solidFill>
                  <a:srgbClr val="231F20">
                    <a:alpha val="100000"/>
                  </a:srgbClr>
                </a:solidFill>
                <a:latin typeface="Microsoft YaHei"/>
                <a:ea typeface="Microsoft YaHei"/>
                <a:cs typeface="Microsoft YaHei"/>
              </a:rPr>
              <a:t>过</a:t>
            </a:r>
            <a:r>
              <a:rPr sz="1000" spc="0" dirty="0">
                <a:solidFill>
                  <a:srgbClr val="231F20">
                    <a:alpha val="100000"/>
                  </a:srgbClr>
                </a:solidFill>
                <a:latin typeface="Microsoft YaHei"/>
                <a:ea typeface="Microsoft YaHei"/>
                <a:cs typeface="Microsoft YaHei"/>
              </a:rPr>
              <a:t>程。</a:t>
            </a:r>
            <a:endParaRPr lang="Microsoft YaHei" altLang="Microsoft YaHei" sz="1000" dirty="0"/>
          </a:p>
          <a:p>
            <a:pPr algn="l" rtl="0" eaLnBrk="0">
              <a:lnSpc>
                <a:spcPct val="122000"/>
              </a:lnSpc>
              <a:tabLst/>
            </a:pPr>
            <a:endParaRPr lang="Arial" altLang="Arial" sz="400" dirty="0"/>
          </a:p>
          <a:p>
            <a:pPr marL="298747" algn="l" rtl="0" eaLnBrk="0">
              <a:lnSpc>
                <a:spcPts val="1426"/>
              </a:lnSpc>
              <a:spcBef>
                <a:spcPts val="5"/>
              </a:spcBef>
              <a:tabLst/>
            </a:pPr>
            <a:r>
              <a:rPr sz="1100" spc="50" dirty="0">
                <a:solidFill>
                  <a:srgbClr val="B00D15">
                    <a:alpha val="100000"/>
                  </a:srgbClr>
                </a:solidFill>
                <a:latin typeface="Microsoft YaHei"/>
                <a:ea typeface="Microsoft YaHei"/>
                <a:cs typeface="Microsoft YaHei"/>
              </a:rPr>
              <a:t>(二)离退休综合征的主要表</a:t>
            </a:r>
            <a:r>
              <a:rPr sz="1100" spc="0" dirty="0">
                <a:solidFill>
                  <a:srgbClr val="B00D15">
                    <a:alpha val="100000"/>
                  </a:srgbClr>
                </a:solidFill>
                <a:latin typeface="Microsoft YaHei"/>
                <a:ea typeface="Microsoft YaHei"/>
                <a:cs typeface="Microsoft YaHei"/>
              </a:rPr>
              <a:t>现</a:t>
            </a:r>
            <a:endParaRPr lang="Microsoft YaHei" altLang="Microsoft YaHei" sz="1100" dirty="0"/>
          </a:p>
        </p:txBody>
      </p:sp>
      <p:sp>
        <p:nvSpPr>
          <p:cNvPr id="269" name="textbox 269"/>
          <p:cNvSpPr/>
          <p:nvPr/>
        </p:nvSpPr>
        <p:spPr>
          <a:xfrm>
            <a:off x="1090149" y="4047264"/>
            <a:ext cx="3926204" cy="1579244"/>
          </a:xfrm>
          <a:prstGeom prst="rect">
            <a:avLst/>
          </a:prstGeom>
        </p:spPr>
        <p:txBody>
          <a:bodyPr vert="horz" wrap="square" lIns="0" tIns="0" rIns="0" bIns="0"/>
          <a:lstStyle/>
          <a:p>
            <a:pPr algn="l" rtl="0" eaLnBrk="0">
              <a:lnSpc>
                <a:spcPct val="83341"/>
              </a:lnSpc>
              <a:tabLst/>
            </a:pPr>
            <a:endParaRPr lang="Arial" altLang="Arial" sz="100" dirty="0"/>
          </a:p>
          <a:p>
            <a:pPr marL="26799" algn="l" rtl="0" eaLnBrk="0">
              <a:lnSpc>
                <a:spcPts val="1426"/>
              </a:lnSpc>
              <a:tabLst/>
            </a:pPr>
            <a:r>
              <a:rPr sz="1100" spc="40" dirty="0">
                <a:solidFill>
                  <a:srgbClr val="B00D15">
                    <a:alpha val="100000"/>
                  </a:srgbClr>
                </a:solidFill>
                <a:latin typeface="Microsoft YaHei"/>
                <a:ea typeface="Microsoft YaHei"/>
                <a:cs typeface="Microsoft YaHei"/>
              </a:rPr>
              <a:t>(</a:t>
            </a:r>
            <a:r>
              <a:rPr sz="1100" spc="40" dirty="0">
                <a:solidFill>
                  <a:srgbClr val="B00D15">
                    <a:alpha val="100000"/>
                  </a:srgbClr>
                </a:solidFill>
                <a:latin typeface="Microsoft YaHei"/>
                <a:ea typeface="Microsoft YaHei"/>
                <a:cs typeface="Microsoft YaHei"/>
              </a:rPr>
              <a:t> </a:t>
            </a:r>
            <a:r>
              <a:rPr sz="1100" spc="40" dirty="0">
                <a:solidFill>
                  <a:srgbClr val="B00D15">
                    <a:alpha val="100000"/>
                  </a:srgbClr>
                </a:solidFill>
                <a:latin typeface="Microsoft YaHei"/>
                <a:ea typeface="Microsoft YaHei"/>
                <a:cs typeface="Microsoft YaHei"/>
              </a:rPr>
              <a:t>一)主观</a:t>
            </a:r>
            <a:r>
              <a:rPr sz="1100" spc="10" dirty="0">
                <a:solidFill>
                  <a:srgbClr val="B00D15">
                    <a:alpha val="100000"/>
                  </a:srgbClr>
                </a:solidFill>
                <a:latin typeface="Microsoft YaHei"/>
                <a:ea typeface="Microsoft YaHei"/>
                <a:cs typeface="Microsoft YaHei"/>
              </a:rPr>
              <a:t>因</a:t>
            </a:r>
            <a:r>
              <a:rPr sz="1100" spc="0" dirty="0">
                <a:solidFill>
                  <a:srgbClr val="B00D15">
                    <a:alpha val="100000"/>
                  </a:srgbClr>
                </a:solidFill>
                <a:latin typeface="Microsoft YaHei"/>
                <a:ea typeface="Microsoft YaHei"/>
                <a:cs typeface="Microsoft YaHei"/>
              </a:rPr>
              <a:t>素</a:t>
            </a:r>
            <a:endParaRPr lang="Microsoft YaHei" altLang="Microsoft YaHei" sz="1100" dirty="0"/>
          </a:p>
          <a:p>
            <a:pPr marL="26758" algn="l" rtl="0" eaLnBrk="0">
              <a:lnSpc>
                <a:spcPct val="98000"/>
              </a:lnSpc>
              <a:spcBef>
                <a:spcPts val="1209"/>
              </a:spcBef>
              <a:tabLst/>
            </a:pPr>
            <a:r>
              <a:rPr sz="1000" b="1" spc="30" dirty="0">
                <a:solidFill>
                  <a:srgbClr val="231F20">
                    <a:alpha val="100000"/>
                  </a:srgbClr>
                </a:solidFill>
                <a:latin typeface="Arial"/>
                <a:ea typeface="Arial"/>
                <a:cs typeface="Arial"/>
              </a:rPr>
              <a:t>1.</a:t>
            </a:r>
            <a:r>
              <a:rPr sz="1000" spc="30" dirty="0">
                <a:solidFill>
                  <a:srgbClr val="231F20">
                    <a:alpha val="100000"/>
                  </a:srgbClr>
                </a:solidFill>
                <a:latin typeface="Arial"/>
                <a:ea typeface="Arial"/>
                <a:cs typeface="Arial"/>
              </a:rPr>
              <a:t> </a:t>
            </a:r>
            <a:r>
              <a:rPr sz="1000" spc="30" dirty="0">
                <a:solidFill>
                  <a:srgbClr val="231F20">
                    <a:alpha val="100000"/>
                  </a:srgbClr>
                </a:solidFill>
                <a:latin typeface="SimSun"/>
                <a:ea typeface="SimSun"/>
                <a:cs typeface="SimSun"/>
              </a:rPr>
              <a:t>离退休前后生活境遇反差</a:t>
            </a:r>
            <a:r>
              <a:rPr sz="1000" spc="10" dirty="0">
                <a:solidFill>
                  <a:srgbClr val="231F20">
                    <a:alpha val="100000"/>
                  </a:srgbClr>
                </a:solidFill>
                <a:latin typeface="SimSun"/>
                <a:ea typeface="SimSun"/>
                <a:cs typeface="SimSun"/>
              </a:rPr>
              <a:t>很</a:t>
            </a:r>
            <a:r>
              <a:rPr sz="1000" spc="0" dirty="0">
                <a:solidFill>
                  <a:srgbClr val="231F20">
                    <a:alpha val="100000"/>
                  </a:srgbClr>
                </a:solidFill>
                <a:latin typeface="SimSun"/>
                <a:ea typeface="SimSun"/>
                <a:cs typeface="SimSun"/>
              </a:rPr>
              <a:t>大</a:t>
            </a:r>
            <a:endParaRPr lang="SimSun" altLang="SimSun" sz="1000" dirty="0"/>
          </a:p>
          <a:p>
            <a:pPr marL="13496" algn="l" rtl="0" eaLnBrk="0">
              <a:lnSpc>
                <a:spcPct val="98000"/>
              </a:lnSpc>
              <a:spcBef>
                <a:spcPts val="11"/>
              </a:spcBef>
              <a:tabLst/>
            </a:pPr>
            <a:r>
              <a:rPr sz="1000" b="1" spc="40" dirty="0">
                <a:solidFill>
                  <a:srgbClr val="231F20">
                    <a:alpha val="100000"/>
                  </a:srgbClr>
                </a:solidFill>
                <a:latin typeface="Arial"/>
                <a:ea typeface="Arial"/>
                <a:cs typeface="Arial"/>
              </a:rPr>
              <a:t>2.</a:t>
            </a:r>
            <a:r>
              <a:rPr sz="1000" spc="40" dirty="0">
                <a:solidFill>
                  <a:srgbClr val="231F20">
                    <a:alpha val="100000"/>
                  </a:srgbClr>
                </a:solidFill>
                <a:latin typeface="Arial"/>
                <a:ea typeface="Arial"/>
                <a:cs typeface="Arial"/>
              </a:rPr>
              <a:t> </a:t>
            </a:r>
            <a:r>
              <a:rPr sz="1000" spc="40" dirty="0">
                <a:solidFill>
                  <a:srgbClr val="231F20">
                    <a:alpha val="100000"/>
                  </a:srgbClr>
                </a:solidFill>
                <a:latin typeface="SimSun"/>
                <a:ea typeface="SimSun"/>
                <a:cs typeface="SimSun"/>
              </a:rPr>
              <a:t>离退休前缺乏足够的心</a:t>
            </a:r>
            <a:r>
              <a:rPr sz="1000" spc="10" dirty="0">
                <a:solidFill>
                  <a:srgbClr val="231F20">
                    <a:alpha val="100000"/>
                  </a:srgbClr>
                </a:solidFill>
                <a:latin typeface="SimSun"/>
                <a:ea typeface="SimSun"/>
                <a:cs typeface="SimSun"/>
              </a:rPr>
              <a:t>理</a:t>
            </a:r>
            <a:r>
              <a:rPr sz="1000" spc="0" dirty="0">
                <a:solidFill>
                  <a:srgbClr val="231F20">
                    <a:alpha val="100000"/>
                  </a:srgbClr>
                </a:solidFill>
                <a:latin typeface="SimSun"/>
                <a:ea typeface="SimSun"/>
                <a:cs typeface="SimSun"/>
              </a:rPr>
              <a:t>准备</a:t>
            </a:r>
            <a:endParaRPr lang="SimSun" altLang="SimSun" sz="1000" dirty="0"/>
          </a:p>
          <a:p>
            <a:pPr marL="13697" algn="l" rtl="0" eaLnBrk="0">
              <a:lnSpc>
                <a:spcPct val="99000"/>
              </a:lnSpc>
              <a:spcBef>
                <a:spcPts val="36"/>
              </a:spcBef>
              <a:tabLst/>
            </a:pPr>
            <a:r>
              <a:rPr sz="1000" b="1" spc="70" dirty="0">
                <a:solidFill>
                  <a:srgbClr val="231F20">
                    <a:alpha val="100000"/>
                  </a:srgbClr>
                </a:solidFill>
                <a:latin typeface="Arial"/>
                <a:ea typeface="Arial"/>
                <a:cs typeface="Arial"/>
              </a:rPr>
              <a:t>3.</a:t>
            </a:r>
            <a:r>
              <a:rPr sz="1000" spc="70" dirty="0">
                <a:solidFill>
                  <a:srgbClr val="231F20">
                    <a:alpha val="100000"/>
                  </a:srgbClr>
                </a:solidFill>
                <a:latin typeface="Arial"/>
                <a:ea typeface="Arial"/>
                <a:cs typeface="Arial"/>
              </a:rPr>
              <a:t> </a:t>
            </a:r>
            <a:r>
              <a:rPr sz="1000" spc="70" dirty="0">
                <a:solidFill>
                  <a:srgbClr val="231F20">
                    <a:alpha val="100000"/>
                  </a:srgbClr>
                </a:solidFill>
                <a:latin typeface="SimSun"/>
                <a:ea typeface="SimSun"/>
                <a:cs typeface="SimSun"/>
              </a:rPr>
              <a:t>离退休后缺乏“个人支撑</a:t>
            </a:r>
            <a:r>
              <a:rPr sz="1000" spc="60" dirty="0">
                <a:solidFill>
                  <a:srgbClr val="231F20">
                    <a:alpha val="100000"/>
                  </a:srgbClr>
                </a:solidFill>
                <a:latin typeface="SimSun"/>
                <a:ea typeface="SimSun"/>
                <a:cs typeface="SimSun"/>
              </a:rPr>
              <a:t>点</a:t>
            </a:r>
            <a:r>
              <a:rPr sz="1000" spc="0" dirty="0">
                <a:solidFill>
                  <a:srgbClr val="231F20">
                    <a:alpha val="100000"/>
                  </a:srgbClr>
                </a:solidFill>
                <a:latin typeface="SimSun"/>
                <a:ea typeface="SimSun"/>
                <a:cs typeface="SimSun"/>
              </a:rPr>
              <a:t>”</a:t>
            </a:r>
            <a:endParaRPr lang="SimSun" altLang="SimSun" sz="1000" dirty="0"/>
          </a:p>
          <a:p>
            <a:pPr marL="12700" algn="l" rtl="0" eaLnBrk="0">
              <a:lnSpc>
                <a:spcPct val="99000"/>
              </a:lnSpc>
              <a:tabLst/>
            </a:pPr>
            <a:r>
              <a:rPr sz="1000" b="1" spc="20" dirty="0">
                <a:solidFill>
                  <a:srgbClr val="231F20">
                    <a:alpha val="100000"/>
                  </a:srgbClr>
                </a:solidFill>
                <a:latin typeface="Arial"/>
                <a:ea typeface="Arial"/>
                <a:cs typeface="Arial"/>
              </a:rPr>
              <a:t>4.</a:t>
            </a:r>
            <a:r>
              <a:rPr sz="1000" spc="20" dirty="0">
                <a:solidFill>
                  <a:srgbClr val="231F20">
                    <a:alpha val="100000"/>
                  </a:srgbClr>
                </a:solidFill>
                <a:latin typeface="Arial"/>
                <a:ea typeface="Arial"/>
                <a:cs typeface="Arial"/>
              </a:rPr>
              <a:t> </a:t>
            </a:r>
            <a:r>
              <a:rPr sz="1000" spc="20" dirty="0">
                <a:solidFill>
                  <a:srgbClr val="231F20">
                    <a:alpha val="100000"/>
                  </a:srgbClr>
                </a:solidFill>
                <a:latin typeface="SimSun"/>
                <a:ea typeface="SimSun"/>
                <a:cs typeface="SimSun"/>
              </a:rPr>
              <a:t>适应能力</a:t>
            </a:r>
            <a:r>
              <a:rPr sz="1000" spc="10" dirty="0">
                <a:solidFill>
                  <a:srgbClr val="231F20">
                    <a:alpha val="100000"/>
                  </a:srgbClr>
                </a:solidFill>
                <a:latin typeface="SimSun"/>
                <a:ea typeface="SimSun"/>
                <a:cs typeface="SimSun"/>
              </a:rPr>
              <a:t>差</a:t>
            </a:r>
            <a:endParaRPr lang="SimSun" altLang="SimSun" sz="1000" dirty="0"/>
          </a:p>
          <a:p>
            <a:pPr marL="26799" algn="l" rtl="0" eaLnBrk="0">
              <a:lnSpc>
                <a:spcPts val="1426"/>
              </a:lnSpc>
              <a:spcBef>
                <a:spcPts val="342"/>
              </a:spcBef>
              <a:tabLst/>
            </a:pPr>
            <a:r>
              <a:rPr sz="1100" spc="40" dirty="0">
                <a:solidFill>
                  <a:srgbClr val="B00D15">
                    <a:alpha val="100000"/>
                  </a:srgbClr>
                </a:solidFill>
                <a:latin typeface="Microsoft YaHei"/>
                <a:ea typeface="Microsoft YaHei"/>
                <a:cs typeface="Microsoft YaHei"/>
              </a:rPr>
              <a:t>(</a:t>
            </a:r>
            <a:r>
              <a:rPr sz="1100" spc="40" dirty="0">
                <a:solidFill>
                  <a:srgbClr val="B00D15">
                    <a:alpha val="100000"/>
                  </a:srgbClr>
                </a:solidFill>
                <a:latin typeface="Microsoft YaHei"/>
                <a:ea typeface="Microsoft YaHei"/>
                <a:cs typeface="Microsoft YaHei"/>
              </a:rPr>
              <a:t> </a:t>
            </a:r>
            <a:r>
              <a:rPr sz="1100" spc="40" dirty="0">
                <a:solidFill>
                  <a:srgbClr val="B00D15">
                    <a:alpha val="100000"/>
                  </a:srgbClr>
                </a:solidFill>
                <a:latin typeface="Microsoft YaHei"/>
                <a:ea typeface="Microsoft YaHei"/>
                <a:cs typeface="Microsoft YaHei"/>
              </a:rPr>
              <a:t>二)客观</a:t>
            </a:r>
            <a:r>
              <a:rPr sz="1100" spc="10" dirty="0">
                <a:solidFill>
                  <a:srgbClr val="B00D15">
                    <a:alpha val="100000"/>
                  </a:srgbClr>
                </a:solidFill>
                <a:latin typeface="Microsoft YaHei"/>
                <a:ea typeface="Microsoft YaHei"/>
                <a:cs typeface="Microsoft YaHei"/>
              </a:rPr>
              <a:t>因</a:t>
            </a:r>
            <a:r>
              <a:rPr sz="1100" spc="0" dirty="0">
                <a:solidFill>
                  <a:srgbClr val="B00D15">
                    <a:alpha val="100000"/>
                  </a:srgbClr>
                </a:solidFill>
                <a:latin typeface="Microsoft YaHei"/>
                <a:ea typeface="Microsoft YaHei"/>
                <a:cs typeface="Microsoft YaHei"/>
              </a:rPr>
              <a:t>素</a:t>
            </a:r>
            <a:endParaRPr lang="Microsoft YaHei" altLang="Microsoft YaHei" sz="1100" dirty="0"/>
          </a:p>
          <a:p>
            <a:pPr algn="l" rtl="0" eaLnBrk="0">
              <a:lnSpc>
                <a:spcPct val="105000"/>
              </a:lnSpc>
              <a:tabLst/>
            </a:pPr>
            <a:endParaRPr lang="Arial" altLang="Arial" sz="1200" dirty="0"/>
          </a:p>
          <a:p>
            <a:pPr algn="l" rtl="0" eaLnBrk="0">
              <a:lnSpc>
                <a:spcPct val="10655"/>
              </a:lnSpc>
              <a:tabLst/>
            </a:pPr>
            <a:endParaRPr lang="Arial" altLang="Arial" sz="100" dirty="0"/>
          </a:p>
          <a:p>
            <a:pPr algn="r" rtl="0" eaLnBrk="0">
              <a:lnSpc>
                <a:spcPct val="91000"/>
              </a:lnSpc>
              <a:tabLst/>
            </a:pPr>
            <a:r>
              <a:rPr sz="1400" spc="10" dirty="0">
                <a:solidFill>
                  <a:srgbClr val="231F20">
                    <a:alpha val="100000"/>
                  </a:srgbClr>
                </a:solidFill>
                <a:latin typeface="Microsoft YaHei"/>
                <a:ea typeface="Microsoft YaHei"/>
                <a:cs typeface="Microsoft YaHei"/>
              </a:rPr>
              <a:t>子任务二</a:t>
            </a:r>
            <a:r>
              <a:rPr sz="1400" spc="10" dirty="0">
                <a:solidFill>
                  <a:srgbClr val="231F20">
                    <a:alpha val="100000"/>
                  </a:srgbClr>
                </a:solidFill>
                <a:latin typeface="Microsoft YaHei"/>
                <a:ea typeface="Microsoft YaHei"/>
                <a:cs typeface="Microsoft YaHei"/>
              </a:rPr>
              <a:t>   </a:t>
            </a:r>
            <a:r>
              <a:rPr sz="1400" spc="0" dirty="0">
                <a:solidFill>
                  <a:srgbClr val="231F20">
                    <a:alpha val="100000"/>
                  </a:srgbClr>
                </a:solidFill>
                <a:latin typeface="Microsoft YaHei"/>
                <a:ea typeface="Microsoft YaHei"/>
                <a:cs typeface="Microsoft YaHei"/>
              </a:rPr>
              <a:t>离退休老年人的心理护理</a:t>
            </a:r>
            <a:endParaRPr lang="Microsoft YaHei" altLang="Microsoft YaHei" sz="1400" dirty="0"/>
          </a:p>
        </p:txBody>
      </p:sp>
      <p:sp>
        <p:nvSpPr>
          <p:cNvPr id="270" name="textbox 270"/>
          <p:cNvSpPr/>
          <p:nvPr/>
        </p:nvSpPr>
        <p:spPr>
          <a:xfrm>
            <a:off x="1104249" y="2009675"/>
            <a:ext cx="891539" cy="946150"/>
          </a:xfrm>
          <a:prstGeom prst="rect">
            <a:avLst/>
          </a:prstGeom>
        </p:spPr>
        <p:txBody>
          <a:bodyPr vert="horz" wrap="square" lIns="0" tIns="0" rIns="0" bIns="0"/>
          <a:lstStyle/>
          <a:p>
            <a:pPr algn="l" rtl="0" eaLnBrk="0">
              <a:lnSpc>
                <a:spcPct val="83341"/>
              </a:lnSpc>
              <a:tabLst/>
            </a:pPr>
            <a:endParaRPr lang="Arial" altLang="Arial" sz="100" dirty="0"/>
          </a:p>
          <a:p>
            <a:pPr marL="12700" algn="l" rtl="0" eaLnBrk="0">
              <a:lnSpc>
                <a:spcPts val="1426"/>
              </a:lnSpc>
              <a:tabLst/>
            </a:pPr>
            <a:r>
              <a:rPr sz="1100" spc="-20" dirty="0">
                <a:solidFill>
                  <a:srgbClr val="B00D15">
                    <a:alpha val="100000"/>
                  </a:srgbClr>
                </a:solidFill>
                <a:latin typeface="Microsoft YaHei"/>
                <a:ea typeface="Microsoft YaHei"/>
                <a:cs typeface="Microsoft YaHei"/>
              </a:rPr>
              <a:t>(</a:t>
            </a:r>
            <a:r>
              <a:rPr sz="1100" spc="-20" dirty="0">
                <a:solidFill>
                  <a:srgbClr val="B00D15">
                    <a:alpha val="100000"/>
                  </a:srgbClr>
                </a:solidFill>
                <a:latin typeface="Microsoft YaHei"/>
                <a:ea typeface="Microsoft YaHei"/>
                <a:cs typeface="Microsoft YaHei"/>
              </a:rPr>
              <a:t> </a:t>
            </a:r>
            <a:r>
              <a:rPr sz="1100" spc="-20" dirty="0">
                <a:solidFill>
                  <a:srgbClr val="B00D15">
                    <a:alpha val="100000"/>
                  </a:srgbClr>
                </a:solidFill>
                <a:latin typeface="Microsoft YaHei"/>
                <a:ea typeface="Microsoft YaHei"/>
                <a:cs typeface="Microsoft YaHei"/>
              </a:rPr>
              <a:t>一</a:t>
            </a:r>
            <a:r>
              <a:rPr sz="1100" spc="-20" dirty="0">
                <a:solidFill>
                  <a:srgbClr val="B00D15">
                    <a:alpha val="100000"/>
                  </a:srgbClr>
                </a:solidFill>
                <a:latin typeface="Microsoft YaHei"/>
                <a:ea typeface="Microsoft YaHei"/>
                <a:cs typeface="Microsoft YaHei"/>
              </a:rPr>
              <a:t> </a:t>
            </a:r>
            <a:r>
              <a:rPr sz="1100" spc="-20" dirty="0">
                <a:solidFill>
                  <a:srgbClr val="B00D15">
                    <a:alpha val="100000"/>
                  </a:srgbClr>
                </a:solidFill>
                <a:latin typeface="Microsoft YaHei"/>
                <a:ea typeface="Microsoft YaHei"/>
                <a:cs typeface="Microsoft YaHei"/>
              </a:rPr>
              <a:t>)</a:t>
            </a:r>
            <a:r>
              <a:rPr sz="1100" spc="0" dirty="0">
                <a:solidFill>
                  <a:srgbClr val="B00D15">
                    <a:alpha val="100000"/>
                  </a:srgbClr>
                </a:solidFill>
                <a:latin typeface="Microsoft YaHei"/>
                <a:ea typeface="Microsoft YaHei"/>
                <a:cs typeface="Microsoft YaHei"/>
              </a:rPr>
              <a:t>期待期</a:t>
            </a:r>
            <a:endParaRPr lang="Microsoft YaHei" altLang="Microsoft YaHei" sz="1100" dirty="0"/>
          </a:p>
          <a:p>
            <a:pPr marL="87376" indent="-74676" algn="l" rtl="0" eaLnBrk="0">
              <a:lnSpc>
                <a:spcPct val="134000"/>
              </a:lnSpc>
              <a:spcBef>
                <a:spcPts val="366"/>
              </a:spcBef>
              <a:tabLst/>
            </a:pPr>
            <a:r>
              <a:rPr sz="1100" spc="-20" dirty="0">
                <a:solidFill>
                  <a:srgbClr val="B00D15">
                    <a:alpha val="100000"/>
                  </a:srgbClr>
                </a:solidFill>
                <a:latin typeface="Microsoft YaHei"/>
                <a:ea typeface="Microsoft YaHei"/>
                <a:cs typeface="Microsoft YaHei"/>
              </a:rPr>
              <a:t>(</a:t>
            </a:r>
            <a:r>
              <a:rPr sz="1100" spc="-20" dirty="0">
                <a:solidFill>
                  <a:srgbClr val="B00D15">
                    <a:alpha val="100000"/>
                  </a:srgbClr>
                </a:solidFill>
                <a:latin typeface="Microsoft YaHei"/>
                <a:ea typeface="Microsoft YaHei"/>
                <a:cs typeface="Microsoft YaHei"/>
              </a:rPr>
              <a:t> </a:t>
            </a:r>
            <a:r>
              <a:rPr sz="1100" spc="-20" dirty="0">
                <a:solidFill>
                  <a:srgbClr val="B00D15">
                    <a:alpha val="100000"/>
                  </a:srgbClr>
                </a:solidFill>
                <a:latin typeface="Microsoft YaHei"/>
                <a:ea typeface="Microsoft YaHei"/>
                <a:cs typeface="Microsoft YaHei"/>
              </a:rPr>
              <a:t>二</a:t>
            </a:r>
            <a:r>
              <a:rPr sz="1100" spc="-20" dirty="0">
                <a:solidFill>
                  <a:srgbClr val="B00D15">
                    <a:alpha val="100000"/>
                  </a:srgbClr>
                </a:solidFill>
                <a:latin typeface="Microsoft YaHei"/>
                <a:ea typeface="Microsoft YaHei"/>
                <a:cs typeface="Microsoft YaHei"/>
              </a:rPr>
              <a:t> </a:t>
            </a:r>
            <a:r>
              <a:rPr sz="1100" spc="-20" dirty="0">
                <a:solidFill>
                  <a:srgbClr val="B00D15">
                    <a:alpha val="100000"/>
                  </a:srgbClr>
                </a:solidFill>
                <a:latin typeface="Microsoft YaHei"/>
                <a:ea typeface="Microsoft YaHei"/>
                <a:cs typeface="Microsoft YaHei"/>
              </a:rPr>
              <a:t>)</a:t>
            </a:r>
            <a:r>
              <a:rPr sz="1100" spc="0" dirty="0">
                <a:solidFill>
                  <a:srgbClr val="B00D15">
                    <a:alpha val="100000"/>
                  </a:srgbClr>
                </a:solidFill>
                <a:latin typeface="Microsoft YaHei"/>
                <a:ea typeface="Microsoft YaHei"/>
                <a:cs typeface="Microsoft YaHei"/>
              </a:rPr>
              <a:t>退休期</a:t>
            </a:r>
            <a:r>
              <a:rPr sz="1100" spc="0" dirty="0">
                <a:solidFill>
                  <a:srgbClr val="B00D15">
                    <a:alpha val="100000"/>
                  </a:srgbClr>
                </a:solidFill>
                <a:latin typeface="Microsoft YaHei"/>
                <a:ea typeface="Microsoft YaHei"/>
                <a:cs typeface="Microsoft YaHei"/>
              </a:rPr>
              <a:t>    </a:t>
            </a:r>
            <a:r>
              <a:rPr sz="1100" spc="-20" dirty="0">
                <a:solidFill>
                  <a:srgbClr val="B00D15">
                    <a:alpha val="100000"/>
                  </a:srgbClr>
                </a:solidFill>
                <a:latin typeface="Microsoft YaHei"/>
                <a:ea typeface="Microsoft YaHei"/>
                <a:cs typeface="Microsoft YaHei"/>
              </a:rPr>
              <a:t>(</a:t>
            </a:r>
            <a:r>
              <a:rPr sz="1100" spc="-20" dirty="0">
                <a:solidFill>
                  <a:srgbClr val="B00D15">
                    <a:alpha val="100000"/>
                  </a:srgbClr>
                </a:solidFill>
                <a:latin typeface="Microsoft YaHei"/>
                <a:ea typeface="Microsoft YaHei"/>
                <a:cs typeface="Microsoft YaHei"/>
              </a:rPr>
              <a:t> </a:t>
            </a:r>
            <a:r>
              <a:rPr sz="1100" spc="-20" dirty="0">
                <a:solidFill>
                  <a:srgbClr val="B00D15">
                    <a:alpha val="100000"/>
                  </a:srgbClr>
                </a:solidFill>
                <a:latin typeface="Microsoft YaHei"/>
                <a:ea typeface="Microsoft YaHei"/>
                <a:cs typeface="Microsoft YaHei"/>
              </a:rPr>
              <a:t>三</a:t>
            </a:r>
            <a:r>
              <a:rPr sz="1100" spc="-20" dirty="0">
                <a:solidFill>
                  <a:srgbClr val="B00D15">
                    <a:alpha val="100000"/>
                  </a:srgbClr>
                </a:solidFill>
                <a:latin typeface="Microsoft YaHei"/>
                <a:ea typeface="Microsoft YaHei"/>
                <a:cs typeface="Microsoft YaHei"/>
              </a:rPr>
              <a:t> </a:t>
            </a:r>
            <a:r>
              <a:rPr sz="1100" spc="-10" dirty="0">
                <a:solidFill>
                  <a:srgbClr val="B00D15">
                    <a:alpha val="100000"/>
                  </a:srgbClr>
                </a:solidFill>
                <a:latin typeface="Microsoft YaHei"/>
                <a:ea typeface="Microsoft YaHei"/>
                <a:cs typeface="Microsoft YaHei"/>
              </a:rPr>
              <a:t>)</a:t>
            </a:r>
            <a:r>
              <a:rPr sz="1100" spc="0" dirty="0">
                <a:solidFill>
                  <a:srgbClr val="B00D15">
                    <a:alpha val="100000"/>
                  </a:srgbClr>
                </a:solidFill>
                <a:latin typeface="Microsoft YaHei"/>
                <a:ea typeface="Microsoft YaHei"/>
                <a:cs typeface="Microsoft YaHei"/>
              </a:rPr>
              <a:t>适应期</a:t>
            </a:r>
            <a:endParaRPr lang="Microsoft YaHei" altLang="Microsoft YaHei" sz="1100" dirty="0"/>
          </a:p>
          <a:p>
            <a:pPr algn="l" rtl="0" eaLnBrk="0">
              <a:lnSpc>
                <a:spcPct val="102000"/>
              </a:lnSpc>
              <a:tabLst/>
            </a:pPr>
            <a:endParaRPr lang="Arial" altLang="Arial" sz="400" dirty="0"/>
          </a:p>
          <a:p>
            <a:pPr marL="155956" algn="l" rtl="0" eaLnBrk="0">
              <a:lnSpc>
                <a:spcPts val="1426"/>
              </a:lnSpc>
              <a:spcBef>
                <a:spcPts val="1"/>
              </a:spcBef>
              <a:tabLst/>
            </a:pPr>
            <a:r>
              <a:rPr sz="1100" spc="100" dirty="0">
                <a:solidFill>
                  <a:srgbClr val="B00D15">
                    <a:alpha val="100000"/>
                  </a:srgbClr>
                </a:solidFill>
                <a:latin typeface="Microsoft YaHei"/>
                <a:ea typeface="Microsoft YaHei"/>
                <a:cs typeface="Microsoft YaHei"/>
              </a:rPr>
              <a:t>(四)稳定</a:t>
            </a:r>
            <a:r>
              <a:rPr sz="1100" spc="50" dirty="0">
                <a:solidFill>
                  <a:srgbClr val="B00D15">
                    <a:alpha val="100000"/>
                  </a:srgbClr>
                </a:solidFill>
                <a:latin typeface="Microsoft YaHei"/>
                <a:ea typeface="Microsoft YaHei"/>
                <a:cs typeface="Microsoft YaHei"/>
              </a:rPr>
              <a:t>期</a:t>
            </a:r>
            <a:endParaRPr lang="Microsoft YaHei" altLang="Microsoft YaHei" sz="1100" dirty="0"/>
          </a:p>
        </p:txBody>
      </p:sp>
      <p:pic>
        <p:nvPicPr>
          <p:cNvPr id="271" name="picture 271"/>
          <p:cNvPicPr>
            <a:picLocks noChangeAspect="1"/>
          </p:cNvPicPr>
          <p:nvPr/>
        </p:nvPicPr>
        <p:blipFill>
          <a:blip r:embed="rId2"/>
          <a:stretch>
            <a:fillRect/>
          </a:stretch>
        </p:blipFill>
        <p:spPr>
          <a:xfrm rot="21600000">
            <a:off x="1086535" y="3635959"/>
            <a:ext cx="2616911" cy="188557"/>
          </a:xfrm>
          <a:prstGeom prst="rect">
            <a:avLst/>
          </a:prstGeom>
        </p:spPr>
      </p:pic>
      <p:pic>
        <p:nvPicPr>
          <p:cNvPr id="272" name="picture 272"/>
          <p:cNvPicPr>
            <a:picLocks noChangeAspect="1"/>
          </p:cNvPicPr>
          <p:nvPr/>
        </p:nvPicPr>
        <p:blipFill>
          <a:blip r:embed="rId3"/>
          <a:stretch>
            <a:fillRect/>
          </a:stretch>
        </p:blipFill>
        <p:spPr>
          <a:xfrm rot="21600000">
            <a:off x="1234960" y="3106356"/>
            <a:ext cx="2460587" cy="188569"/>
          </a:xfrm>
          <a:prstGeom prst="rect">
            <a:avLst/>
          </a:prstGeom>
        </p:spPr>
      </p:pic>
      <p:sp>
        <p:nvSpPr>
          <p:cNvPr id="273" name="textbox 273"/>
          <p:cNvSpPr/>
          <p:nvPr/>
        </p:nvSpPr>
        <p:spPr>
          <a:xfrm>
            <a:off x="1090282" y="620062"/>
            <a:ext cx="2685414" cy="196850"/>
          </a:xfrm>
          <a:prstGeom prst="rect">
            <a:avLst/>
          </a:prstGeom>
        </p:spPr>
        <p:txBody>
          <a:bodyPr vert="horz" wrap="square" lIns="0" tIns="0" rIns="0" bIns="0"/>
          <a:lstStyle/>
          <a:p>
            <a:pPr algn="l" rtl="0" eaLnBrk="0">
              <a:lnSpc>
                <a:spcPct val="83341"/>
              </a:lnSpc>
              <a:tabLst/>
            </a:pPr>
            <a:endParaRPr lang="Arial" altLang="Arial" sz="100" dirty="0"/>
          </a:p>
          <a:p>
            <a:pPr marL="12700" algn="l" rtl="0" eaLnBrk="0">
              <a:lnSpc>
                <a:spcPts val="1349"/>
              </a:lnSpc>
              <a:tabLst/>
            </a:pPr>
            <a:r>
              <a:rPr sz="1000" spc="50" dirty="0">
                <a:solidFill>
                  <a:srgbClr val="231F20">
                    <a:alpha val="100000"/>
                  </a:srgbClr>
                </a:solidFill>
                <a:latin typeface="Microsoft YaHei"/>
                <a:ea typeface="Microsoft YaHei"/>
                <a:cs typeface="Microsoft YaHei"/>
              </a:rPr>
              <a:t>子任务二：熟悉并掌握离退休老年人心理</a:t>
            </a:r>
            <a:r>
              <a:rPr sz="1000" spc="40" dirty="0">
                <a:solidFill>
                  <a:srgbClr val="231F20">
                    <a:alpha val="100000"/>
                  </a:srgbClr>
                </a:solidFill>
                <a:latin typeface="Microsoft YaHei"/>
                <a:ea typeface="Microsoft YaHei"/>
                <a:cs typeface="Microsoft YaHei"/>
              </a:rPr>
              <a:t>护</a:t>
            </a:r>
            <a:r>
              <a:rPr sz="1000" spc="0" dirty="0">
                <a:solidFill>
                  <a:srgbClr val="231F20">
                    <a:alpha val="100000"/>
                  </a:srgbClr>
                </a:solidFill>
                <a:latin typeface="Microsoft YaHei"/>
                <a:ea typeface="Microsoft YaHei"/>
                <a:cs typeface="Microsoft YaHei"/>
              </a:rPr>
              <a:t>理</a:t>
            </a:r>
            <a:endParaRPr lang="Microsoft YaHei" altLang="Microsoft YaHei" sz="1000" dirty="0"/>
          </a:p>
        </p:txBody>
      </p:sp>
      <p:pic>
        <p:nvPicPr>
          <p:cNvPr id="274" name="picture 274"/>
          <p:cNvPicPr>
            <a:picLocks noChangeAspect="1"/>
          </p:cNvPicPr>
          <p:nvPr/>
        </p:nvPicPr>
        <p:blipFill>
          <a:blip r:embed="rId4"/>
          <a:stretch>
            <a:fillRect/>
          </a:stretch>
        </p:blipFill>
        <p:spPr>
          <a:xfrm rot="21600000">
            <a:off x="1091450" y="1631886"/>
            <a:ext cx="2309685" cy="188214"/>
          </a:xfrm>
          <a:prstGeom prst="rect">
            <a:avLst/>
          </a:prstGeom>
        </p:spPr>
      </p:pic>
      <p:sp>
        <p:nvSpPr>
          <p:cNvPr id="275" name="textbox 275"/>
          <p:cNvSpPr/>
          <p:nvPr/>
        </p:nvSpPr>
        <p:spPr>
          <a:xfrm>
            <a:off x="2279916" y="1251168"/>
            <a:ext cx="2326639" cy="220979"/>
          </a:xfrm>
          <a:prstGeom prst="rect">
            <a:avLst/>
          </a:prstGeom>
        </p:spPr>
        <p:txBody>
          <a:bodyPr vert="horz" wrap="square" lIns="0" tIns="0" rIns="0" bIns="0"/>
          <a:lstStyle/>
          <a:p>
            <a:pPr algn="l" rtl="0" eaLnBrk="0">
              <a:lnSpc>
                <a:spcPct val="89751"/>
              </a:lnSpc>
              <a:tabLst/>
            </a:pPr>
            <a:endParaRPr lang="Arial" altLang="Arial" sz="100" dirty="0"/>
          </a:p>
          <a:p>
            <a:pPr marL="12700" algn="l" rtl="0" eaLnBrk="0">
              <a:lnSpc>
                <a:spcPct val="91000"/>
              </a:lnSpc>
              <a:tabLst/>
            </a:pPr>
            <a:r>
              <a:rPr sz="1400" spc="10" dirty="0">
                <a:solidFill>
                  <a:srgbClr val="231F20">
                    <a:alpha val="100000"/>
                  </a:srgbClr>
                </a:solidFill>
                <a:latin typeface="Microsoft YaHei"/>
                <a:ea typeface="Microsoft YaHei"/>
                <a:cs typeface="Microsoft YaHei"/>
              </a:rPr>
              <a:t>子任务一</a:t>
            </a:r>
            <a:r>
              <a:rPr sz="1400" spc="10" dirty="0">
                <a:solidFill>
                  <a:srgbClr val="231F20">
                    <a:alpha val="100000"/>
                  </a:srgbClr>
                </a:solidFill>
                <a:latin typeface="Microsoft YaHei"/>
                <a:ea typeface="Microsoft YaHei"/>
                <a:cs typeface="Microsoft YaHei"/>
              </a:rPr>
              <a:t>   </a:t>
            </a:r>
            <a:r>
              <a:rPr sz="1400" spc="0" dirty="0">
                <a:solidFill>
                  <a:srgbClr val="231F20">
                    <a:alpha val="100000"/>
                  </a:srgbClr>
                </a:solidFill>
                <a:latin typeface="Microsoft YaHei"/>
                <a:ea typeface="Microsoft YaHei"/>
                <a:cs typeface="Microsoft YaHei"/>
              </a:rPr>
              <a:t>老年人离退休问题</a:t>
            </a:r>
            <a:endParaRPr lang="Microsoft YaHei" altLang="Microsoft YaHei" sz="1400" dirty="0"/>
          </a:p>
        </p:txBody>
      </p:sp>
      <p:pic>
        <p:nvPicPr>
          <p:cNvPr id="276" name="picture 276"/>
          <p:cNvPicPr>
            <a:picLocks noChangeAspect="1"/>
          </p:cNvPicPr>
          <p:nvPr/>
        </p:nvPicPr>
        <p:blipFill>
          <a:blip r:embed="rId5"/>
          <a:stretch>
            <a:fillRect/>
          </a:stretch>
        </p:blipFill>
        <p:spPr>
          <a:xfrm rot="21600000">
            <a:off x="1234960" y="7825054"/>
            <a:ext cx="2156574" cy="188214"/>
          </a:xfrm>
          <a:prstGeom prst="rect">
            <a:avLst/>
          </a:prstGeom>
        </p:spPr>
      </p:pic>
      <p:sp>
        <p:nvSpPr>
          <p:cNvPr id="277" name="textbox 277"/>
          <p:cNvSpPr/>
          <p:nvPr/>
        </p:nvSpPr>
        <p:spPr>
          <a:xfrm>
            <a:off x="1247505" y="8233678"/>
            <a:ext cx="2159635" cy="207009"/>
          </a:xfrm>
          <a:prstGeom prst="rect">
            <a:avLst/>
          </a:prstGeom>
        </p:spPr>
        <p:txBody>
          <a:bodyPr vert="horz" wrap="square" lIns="0" tIns="0" rIns="0" bIns="0"/>
          <a:lstStyle/>
          <a:p>
            <a:pPr algn="l" rtl="0" eaLnBrk="0">
              <a:lnSpc>
                <a:spcPct val="83341"/>
              </a:lnSpc>
              <a:tabLst/>
            </a:pPr>
            <a:endParaRPr lang="Arial" altLang="Arial" sz="100" dirty="0"/>
          </a:p>
          <a:p>
            <a:pPr marL="12700" algn="l" rtl="0" eaLnBrk="0">
              <a:lnSpc>
                <a:spcPts val="1426"/>
              </a:lnSpc>
              <a:tabLst/>
            </a:pPr>
            <a:r>
              <a:rPr sz="1100" spc="50" dirty="0">
                <a:solidFill>
                  <a:srgbClr val="B00D15">
                    <a:alpha val="100000"/>
                  </a:srgbClr>
                </a:solidFill>
                <a:latin typeface="Microsoft YaHei"/>
                <a:ea typeface="Microsoft YaHei"/>
                <a:cs typeface="Microsoft YaHei"/>
              </a:rPr>
              <a:t>(一)离退休前做好充分的心</a:t>
            </a:r>
            <a:r>
              <a:rPr sz="1100" spc="10" dirty="0">
                <a:solidFill>
                  <a:srgbClr val="B00D15">
                    <a:alpha val="100000"/>
                  </a:srgbClr>
                </a:solidFill>
                <a:latin typeface="Microsoft YaHei"/>
                <a:ea typeface="Microsoft YaHei"/>
                <a:cs typeface="Microsoft YaHei"/>
              </a:rPr>
              <a:t>理</a:t>
            </a:r>
            <a:r>
              <a:rPr sz="1100" spc="0" dirty="0">
                <a:solidFill>
                  <a:srgbClr val="B00D15">
                    <a:alpha val="100000"/>
                  </a:srgbClr>
                </a:solidFill>
                <a:latin typeface="Microsoft YaHei"/>
                <a:ea typeface="Microsoft YaHei"/>
                <a:cs typeface="Microsoft YaHei"/>
              </a:rPr>
              <a:t>准备</a:t>
            </a:r>
            <a:endParaRPr lang="Microsoft YaHei" altLang="Microsoft YaHei" sz="1100" dirty="0"/>
          </a:p>
        </p:txBody>
      </p:sp>
      <p:sp>
        <p:nvSpPr>
          <p:cNvPr id="278" name="textbox 278"/>
          <p:cNvSpPr/>
          <p:nvPr/>
        </p:nvSpPr>
        <p:spPr>
          <a:xfrm>
            <a:off x="1111869" y="8658887"/>
            <a:ext cx="1878964" cy="207009"/>
          </a:xfrm>
          <a:prstGeom prst="rect">
            <a:avLst/>
          </a:prstGeom>
        </p:spPr>
        <p:txBody>
          <a:bodyPr vert="horz" wrap="square" lIns="0" tIns="0" rIns="0" bIns="0"/>
          <a:lstStyle/>
          <a:p>
            <a:pPr algn="l" rtl="0" eaLnBrk="0">
              <a:lnSpc>
                <a:spcPct val="83341"/>
              </a:lnSpc>
              <a:tabLst/>
            </a:pPr>
            <a:endParaRPr lang="Arial" altLang="Arial" sz="100" dirty="0"/>
          </a:p>
          <a:p>
            <a:pPr marL="12700" algn="l" rtl="0" eaLnBrk="0">
              <a:lnSpc>
                <a:spcPts val="1426"/>
              </a:lnSpc>
              <a:tabLst/>
            </a:pPr>
            <a:r>
              <a:rPr sz="1100" spc="50" dirty="0">
                <a:solidFill>
                  <a:srgbClr val="B00D15">
                    <a:alpha val="100000"/>
                  </a:srgbClr>
                </a:solidFill>
                <a:latin typeface="Microsoft YaHei"/>
                <a:ea typeface="Microsoft YaHei"/>
                <a:cs typeface="Microsoft YaHei"/>
              </a:rPr>
              <a:t>(二)离退休后保持充实的生</a:t>
            </a:r>
            <a:r>
              <a:rPr sz="1100" spc="0" dirty="0">
                <a:solidFill>
                  <a:srgbClr val="B00D15">
                    <a:alpha val="100000"/>
                  </a:srgbClr>
                </a:solidFill>
                <a:latin typeface="Microsoft YaHei"/>
                <a:ea typeface="Microsoft YaHei"/>
                <a:cs typeface="Microsoft YaHei"/>
              </a:rPr>
              <a:t>活</a:t>
            </a:r>
            <a:endParaRPr lang="Microsoft YaHei" altLang="Microsoft YaHei" sz="1100" dirty="0"/>
          </a:p>
        </p:txBody>
      </p:sp>
      <p:pic>
        <p:nvPicPr>
          <p:cNvPr id="279" name="picture 279"/>
          <p:cNvPicPr>
            <a:picLocks noChangeAspect="1"/>
          </p:cNvPicPr>
          <p:nvPr/>
        </p:nvPicPr>
        <p:blipFill>
          <a:blip r:embed="rId6"/>
          <a:stretch>
            <a:fillRect/>
          </a:stretch>
        </p:blipFill>
        <p:spPr>
          <a:xfrm rot="21600000">
            <a:off x="1234960" y="5934024"/>
            <a:ext cx="1240307" cy="188124"/>
          </a:xfrm>
          <a:prstGeom prst="rect">
            <a:avLst/>
          </a:prstGeom>
        </p:spPr>
      </p:pic>
      <p:sp>
        <p:nvSpPr>
          <p:cNvPr id="280" name="textbox 280"/>
          <p:cNvSpPr/>
          <p:nvPr/>
        </p:nvSpPr>
        <p:spPr>
          <a:xfrm>
            <a:off x="5904469" y="9042874"/>
            <a:ext cx="167004" cy="151129"/>
          </a:xfrm>
          <a:prstGeom prst="rect">
            <a:avLst/>
          </a:prstGeom>
        </p:spPr>
        <p:txBody>
          <a:bodyPr vert="horz" wrap="square" lIns="0" tIns="0" rIns="0" bIns="0"/>
          <a:lstStyle/>
          <a:p>
            <a:pPr algn="l" rtl="0" eaLnBrk="0">
              <a:lnSpc>
                <a:spcPct val="87788"/>
              </a:lnSpc>
              <a:tabLst/>
            </a:pPr>
            <a:endParaRPr lang="Arial" altLang="Arial" sz="100" dirty="0"/>
          </a:p>
          <a:p>
            <a:pPr marL="12700" algn="l" rtl="0" eaLnBrk="0">
              <a:lnSpc>
                <a:spcPct val="82000"/>
              </a:lnSpc>
              <a:tabLst/>
            </a:pPr>
            <a:r>
              <a:rPr sz="1000" b="1" spc="0" dirty="0">
                <a:solidFill>
                  <a:srgbClr val="231F20">
                    <a:alpha val="100000"/>
                  </a:srgbClr>
                </a:solidFill>
                <a:latin typeface="Arial"/>
                <a:ea typeface="Arial"/>
                <a:cs typeface="Arial"/>
              </a:rPr>
              <a:t>77</a:t>
            </a:r>
            <a:endParaRPr lang="Arial" altLang="Arial" sz="10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 name="textbox 281"/>
          <p:cNvSpPr/>
          <p:nvPr/>
        </p:nvSpPr>
        <p:spPr>
          <a:xfrm>
            <a:off x="825654" y="1921283"/>
            <a:ext cx="5301615" cy="3731895"/>
          </a:xfrm>
          <a:prstGeom prst="rect">
            <a:avLst/>
          </a:prstGeom>
        </p:spPr>
        <p:txBody>
          <a:bodyPr vert="horz" wrap="square" lIns="0" tIns="0" rIns="0" bIns="0"/>
          <a:lstStyle/>
          <a:p>
            <a:pPr algn="l" rtl="0" eaLnBrk="0">
              <a:lnSpc>
                <a:spcPct val="83341"/>
              </a:lnSpc>
              <a:tabLst/>
            </a:pPr>
            <a:endParaRPr lang="Arial" altLang="Arial" sz="100" dirty="0"/>
          </a:p>
          <a:p>
            <a:pPr marL="82550" algn="l" rtl="0" eaLnBrk="0">
              <a:lnSpc>
                <a:spcPts val="1426"/>
              </a:lnSpc>
              <a:tabLst/>
            </a:pPr>
            <a:r>
              <a:rPr sz="1000" spc="-10" dirty="0">
                <a:solidFill>
                  <a:srgbClr val="B00D15">
                    <a:alpha val="100000"/>
                  </a:srgbClr>
                </a:solidFill>
                <a:latin typeface="Microsoft YaHei"/>
                <a:ea typeface="Microsoft YaHei"/>
                <a:cs typeface="Microsoft YaHei"/>
              </a:rPr>
              <a:t>【知</a:t>
            </a:r>
            <a:r>
              <a:rPr sz="1000" spc="0" dirty="0">
                <a:solidFill>
                  <a:srgbClr val="B00D15">
                    <a:alpha val="100000"/>
                  </a:srgbClr>
                </a:solidFill>
                <a:latin typeface="Microsoft YaHei"/>
                <a:ea typeface="Microsoft YaHei"/>
                <a:cs typeface="Microsoft YaHei"/>
              </a:rPr>
              <a:t>识目标】</a:t>
            </a:r>
            <a:endParaRPr lang="Microsoft YaHei" altLang="Microsoft YaHei" sz="1000" dirty="0"/>
          </a:p>
          <a:p>
            <a:pPr marL="260362" indent="-163983" algn="l" rtl="0" eaLnBrk="0">
              <a:lnSpc>
                <a:spcPct val="118000"/>
              </a:lnSpc>
              <a:spcBef>
                <a:spcPts val="1043"/>
              </a:spcBef>
              <a:tabLst/>
            </a:pPr>
            <a:r>
              <a:rPr sz="1000" spc="80" dirty="0">
                <a:solidFill>
                  <a:srgbClr val="231F20">
                    <a:alpha val="100000"/>
                  </a:srgbClr>
                </a:solidFill>
                <a:latin typeface="Microsoft YaHei"/>
                <a:ea typeface="Microsoft YaHei"/>
                <a:cs typeface="Microsoft YaHei"/>
              </a:rPr>
              <a:t>◇</a:t>
            </a:r>
            <a:r>
              <a:rPr sz="1000" spc="80" dirty="0">
                <a:solidFill>
                  <a:srgbClr val="231F20">
                    <a:alpha val="100000"/>
                  </a:srgbClr>
                </a:solidFill>
                <a:latin typeface="Microsoft YaHei"/>
                <a:ea typeface="Microsoft YaHei"/>
                <a:cs typeface="Microsoft YaHei"/>
              </a:rPr>
              <a:t> </a:t>
            </a:r>
            <a:r>
              <a:rPr sz="1000" spc="80" dirty="0">
                <a:solidFill>
                  <a:srgbClr val="231F20">
                    <a:alpha val="100000"/>
                  </a:srgbClr>
                </a:solidFill>
                <a:latin typeface="Microsoft YaHei"/>
                <a:ea typeface="Microsoft YaHei"/>
                <a:cs typeface="Microsoft YaHei"/>
              </a:rPr>
              <a:t>掌握老年人丧偶心理及心理应对、老年人离婚心理及心理应对和老年人再婚心理</a:t>
            </a:r>
            <a:r>
              <a:rPr sz="1000" spc="20" dirty="0">
                <a:solidFill>
                  <a:srgbClr val="231F20">
                    <a:alpha val="100000"/>
                  </a:srgbClr>
                </a:solidFill>
                <a:latin typeface="Microsoft YaHei"/>
                <a:ea typeface="Microsoft YaHei"/>
                <a:cs typeface="Microsoft YaHei"/>
              </a:rPr>
              <a:t>及</a:t>
            </a:r>
            <a:r>
              <a:rPr sz="1000" spc="0" dirty="0">
                <a:solidFill>
                  <a:srgbClr val="231F20">
                    <a:alpha val="100000"/>
                  </a:srgbClr>
                </a:solidFill>
                <a:latin typeface="Microsoft YaHei"/>
                <a:ea typeface="Microsoft YaHei"/>
                <a:cs typeface="Microsoft YaHei"/>
              </a:rPr>
              <a:t>心</a:t>
            </a:r>
            <a:r>
              <a:rPr sz="1000" spc="0" dirty="0">
                <a:solidFill>
                  <a:srgbClr val="231F20">
                    <a:alpha val="100000"/>
                  </a:srgbClr>
                </a:solidFill>
                <a:latin typeface="Microsoft YaHei"/>
                <a:ea typeface="Microsoft YaHei"/>
                <a:cs typeface="Microsoft YaHei"/>
              </a:rPr>
              <a:t> </a:t>
            </a:r>
            <a:r>
              <a:rPr sz="1000" spc="20" dirty="0">
                <a:solidFill>
                  <a:srgbClr val="231F20">
                    <a:alpha val="100000"/>
                  </a:srgbClr>
                </a:solidFill>
                <a:latin typeface="Microsoft YaHei"/>
                <a:ea typeface="Microsoft YaHei"/>
                <a:cs typeface="Microsoft YaHei"/>
              </a:rPr>
              <a:t>理应对</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96378" algn="l" rtl="0" eaLnBrk="0">
              <a:lnSpc>
                <a:spcPts val="1349"/>
              </a:lnSpc>
              <a:spcBef>
                <a:spcPts val="437"/>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熟悉老年夫妻适应问题和代际关系适应问题</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96378" algn="l" rtl="0" eaLnBrk="0">
              <a:lnSpc>
                <a:spcPts val="1349"/>
              </a:lnSpc>
              <a:spcBef>
                <a:spcPts val="271"/>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了解婚姻对老年人的意义和老年婚姻潜在的危机</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82550" algn="l" rtl="0" eaLnBrk="0">
              <a:lnSpc>
                <a:spcPts val="1426"/>
              </a:lnSpc>
              <a:spcBef>
                <a:spcPts val="1085"/>
              </a:spcBef>
              <a:tabLst/>
            </a:pPr>
            <a:r>
              <a:rPr sz="1000" spc="-10" dirty="0">
                <a:solidFill>
                  <a:srgbClr val="B00D15">
                    <a:alpha val="100000"/>
                  </a:srgbClr>
                </a:solidFill>
                <a:latin typeface="Microsoft YaHei"/>
                <a:ea typeface="Microsoft YaHei"/>
                <a:cs typeface="Microsoft YaHei"/>
              </a:rPr>
              <a:t>【能</a:t>
            </a:r>
            <a:r>
              <a:rPr sz="1000" spc="0" dirty="0">
                <a:solidFill>
                  <a:srgbClr val="B00D15">
                    <a:alpha val="100000"/>
                  </a:srgbClr>
                </a:solidFill>
                <a:latin typeface="Microsoft YaHei"/>
                <a:ea typeface="Microsoft YaHei"/>
                <a:cs typeface="Microsoft YaHei"/>
              </a:rPr>
              <a:t>力目标】</a:t>
            </a:r>
            <a:endParaRPr lang="Microsoft YaHei" altLang="Microsoft YaHei" sz="1000" dirty="0"/>
          </a:p>
          <a:p>
            <a:pPr marL="96378" algn="l" rtl="0" eaLnBrk="0">
              <a:lnSpc>
                <a:spcPts val="1349"/>
              </a:lnSpc>
              <a:spcBef>
                <a:spcPts val="1060"/>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能够分析老年人婚姻家庭中常见的心理问题及深层原</a:t>
            </a:r>
            <a:r>
              <a:rPr sz="1000" spc="40" dirty="0">
                <a:solidFill>
                  <a:srgbClr val="231F20">
                    <a:alpha val="100000"/>
                  </a:srgbClr>
                </a:solidFill>
                <a:latin typeface="Microsoft YaHei"/>
                <a:ea typeface="Microsoft YaHei"/>
                <a:cs typeface="Microsoft YaHei"/>
              </a:rPr>
              <a:t>因</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96378" algn="l" rtl="0" eaLnBrk="0">
              <a:lnSpc>
                <a:spcPts val="1349"/>
              </a:lnSpc>
              <a:spcBef>
                <a:spcPts val="271"/>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能够帮助老年人进行婚姻家庭问题的心理护理</a:t>
            </a:r>
            <a:r>
              <a:rPr sz="1000" spc="10" dirty="0">
                <a:solidFill>
                  <a:srgbClr val="231F20">
                    <a:alpha val="100000"/>
                  </a:srgbClr>
                </a:solidFill>
                <a:latin typeface="Microsoft YaHei"/>
                <a:ea typeface="Microsoft YaHei"/>
                <a:cs typeface="Microsoft YaHei"/>
              </a:rPr>
              <a:t>。</a:t>
            </a:r>
            <a:endParaRPr lang="Microsoft YaHei" altLang="Microsoft YaHei" sz="1000" dirty="0"/>
          </a:p>
          <a:p>
            <a:pPr marL="260362" indent="-163983" algn="l" rtl="0" eaLnBrk="0">
              <a:lnSpc>
                <a:spcPct val="121000"/>
              </a:lnSpc>
              <a:spcBef>
                <a:spcPts val="315"/>
              </a:spcBef>
              <a:tabLst/>
            </a:pPr>
            <a:r>
              <a:rPr sz="1000" spc="60" dirty="0">
                <a:solidFill>
                  <a:srgbClr val="231F20">
                    <a:alpha val="100000"/>
                  </a:srgbClr>
                </a:solidFill>
                <a:latin typeface="Microsoft YaHei"/>
                <a:ea typeface="Microsoft YaHei"/>
                <a:cs typeface="Microsoft YaHei"/>
              </a:rPr>
              <a:t>◇</a:t>
            </a:r>
            <a:r>
              <a:rPr sz="1000" spc="6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Microsoft YaHei"/>
                <a:ea typeface="Microsoft YaHei"/>
                <a:cs typeface="Microsoft YaHei"/>
              </a:rPr>
              <a:t>能够举一反三</a:t>
            </a:r>
            <a:r>
              <a:rPr sz="1000" spc="6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Microsoft YaHei"/>
                <a:ea typeface="Microsoft YaHei"/>
                <a:cs typeface="Microsoft YaHei"/>
              </a:rPr>
              <a:t>，灵活运用所学知识</a:t>
            </a:r>
            <a:r>
              <a:rPr sz="1000" spc="6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Microsoft YaHei"/>
                <a:ea typeface="Microsoft YaHei"/>
                <a:cs typeface="Microsoft YaHei"/>
              </a:rPr>
              <a:t>，并针对老年人的心理状况提出切实可行的</a:t>
            </a:r>
            <a:r>
              <a:rPr sz="1000" spc="40" dirty="0">
                <a:solidFill>
                  <a:srgbClr val="231F20">
                    <a:alpha val="100000"/>
                  </a:srgbClr>
                </a:solidFill>
                <a:latin typeface="Microsoft YaHei"/>
                <a:ea typeface="Microsoft YaHei"/>
                <a:cs typeface="Microsoft YaHei"/>
              </a:rPr>
              <a:t>心</a:t>
            </a:r>
            <a:r>
              <a:rPr sz="1000" spc="0" dirty="0">
                <a:solidFill>
                  <a:srgbClr val="231F20">
                    <a:alpha val="100000"/>
                  </a:srgbClr>
                </a:solidFill>
                <a:latin typeface="Microsoft YaHei"/>
                <a:ea typeface="Microsoft YaHei"/>
                <a:cs typeface="Microsoft YaHei"/>
              </a:rPr>
              <a:t>理护</a:t>
            </a:r>
            <a:r>
              <a:rPr sz="1000" spc="0" dirty="0">
                <a:solidFill>
                  <a:srgbClr val="231F20">
                    <a:alpha val="100000"/>
                  </a:srgbClr>
                </a:solidFill>
                <a:latin typeface="Microsoft YaHei"/>
                <a:ea typeface="Microsoft YaHei"/>
                <a:cs typeface="Microsoft YaHei"/>
              </a:rPr>
              <a:t> </a:t>
            </a:r>
            <a:r>
              <a:rPr sz="1000" spc="20" dirty="0">
                <a:solidFill>
                  <a:srgbClr val="231F20">
                    <a:alpha val="100000"/>
                  </a:srgbClr>
                </a:solidFill>
                <a:latin typeface="Microsoft YaHei"/>
                <a:ea typeface="Microsoft YaHei"/>
                <a:cs typeface="Microsoft YaHei"/>
              </a:rPr>
              <a:t>理方案</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82550" algn="l" rtl="0" eaLnBrk="0">
              <a:lnSpc>
                <a:spcPts val="1426"/>
              </a:lnSpc>
              <a:spcBef>
                <a:spcPts val="1106"/>
              </a:spcBef>
              <a:tabLst/>
            </a:pPr>
            <a:r>
              <a:rPr sz="1000" spc="-10" dirty="0">
                <a:solidFill>
                  <a:srgbClr val="B00D15">
                    <a:alpha val="100000"/>
                  </a:srgbClr>
                </a:solidFill>
                <a:latin typeface="Microsoft YaHei"/>
                <a:ea typeface="Microsoft YaHei"/>
                <a:cs typeface="Microsoft YaHei"/>
              </a:rPr>
              <a:t>【素</a:t>
            </a:r>
            <a:r>
              <a:rPr sz="1000" spc="0" dirty="0">
                <a:solidFill>
                  <a:srgbClr val="B00D15">
                    <a:alpha val="100000"/>
                  </a:srgbClr>
                </a:solidFill>
                <a:latin typeface="Microsoft YaHei"/>
                <a:ea typeface="Microsoft YaHei"/>
                <a:cs typeface="Microsoft YaHei"/>
              </a:rPr>
              <a:t>质目标】</a:t>
            </a:r>
            <a:endParaRPr lang="Microsoft YaHei" altLang="Microsoft YaHei" sz="1000" dirty="0"/>
          </a:p>
          <a:p>
            <a:pPr marL="96378" algn="l" rtl="0" eaLnBrk="0">
              <a:lnSpc>
                <a:spcPts val="1349"/>
              </a:lnSpc>
              <a:spcBef>
                <a:spcPts val="1084"/>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培养学生良好的观察力，积极关注老年人的婚姻家庭状况，树立正确的态度和理念</a:t>
            </a:r>
            <a:r>
              <a:rPr sz="1000" spc="10" dirty="0">
                <a:solidFill>
                  <a:srgbClr val="231F20">
                    <a:alpha val="100000"/>
                  </a:srgbClr>
                </a:solidFill>
                <a:latin typeface="Microsoft YaHei"/>
                <a:ea typeface="Microsoft YaHei"/>
                <a:cs typeface="Microsoft YaHei"/>
              </a:rPr>
              <a:t>。</a:t>
            </a:r>
            <a:endParaRPr lang="Microsoft YaHei" altLang="Microsoft YaHei" sz="1000" dirty="0"/>
          </a:p>
          <a:p>
            <a:pPr marL="96378" algn="l" rtl="0" eaLnBrk="0">
              <a:lnSpc>
                <a:spcPts val="1349"/>
              </a:lnSpc>
              <a:spcBef>
                <a:spcPts val="259"/>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培养学生尊重老年人的婚姻自由的意识，使老年人感受到支持和关心</a:t>
            </a:r>
            <a:r>
              <a:rPr sz="1000" spc="10" dirty="0">
                <a:solidFill>
                  <a:srgbClr val="231F20">
                    <a:alpha val="100000"/>
                  </a:srgbClr>
                </a:solidFill>
                <a:latin typeface="Microsoft YaHei"/>
                <a:ea typeface="Microsoft YaHei"/>
                <a:cs typeface="Microsoft YaHei"/>
              </a:rPr>
              <a:t>。</a:t>
            </a:r>
            <a:endParaRPr lang="Microsoft YaHei" altLang="Microsoft YaHei" sz="1000" dirty="0"/>
          </a:p>
          <a:p>
            <a:pPr marL="96378" algn="l" rtl="0" eaLnBrk="0">
              <a:lnSpc>
                <a:spcPts val="1349"/>
              </a:lnSpc>
              <a:spcBef>
                <a:spcPts val="271"/>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培养学生灵活的思维能力，初步应对处理老年人婚姻家庭的心理问题</a:t>
            </a:r>
            <a:r>
              <a:rPr sz="1000" spc="10" dirty="0">
                <a:solidFill>
                  <a:srgbClr val="231F20">
                    <a:alpha val="100000"/>
                  </a:srgbClr>
                </a:solidFill>
                <a:latin typeface="Microsoft YaHei"/>
                <a:ea typeface="Microsoft YaHei"/>
                <a:cs typeface="Microsoft YaHei"/>
              </a:rPr>
              <a:t>。</a:t>
            </a:r>
            <a:endParaRPr lang="Microsoft YaHei" altLang="Microsoft YaHei" sz="1000" dirty="0"/>
          </a:p>
          <a:p>
            <a:pPr algn="l" rtl="0" eaLnBrk="0">
              <a:lnSpc>
                <a:spcPct val="101000"/>
              </a:lnSpc>
              <a:tabLst/>
            </a:pPr>
            <a:endParaRPr lang="Arial" altLang="Arial" sz="900" dirty="0"/>
          </a:p>
          <a:p>
            <a:pPr marL="82550" algn="l" rtl="0" eaLnBrk="0">
              <a:lnSpc>
                <a:spcPts val="1426"/>
              </a:lnSpc>
              <a:spcBef>
                <a:spcPts val="6"/>
              </a:spcBef>
              <a:tabLst/>
            </a:pPr>
            <a:r>
              <a:rPr sz="1000" spc="-10" dirty="0">
                <a:solidFill>
                  <a:srgbClr val="B00D15">
                    <a:alpha val="100000"/>
                  </a:srgbClr>
                </a:solidFill>
                <a:latin typeface="Microsoft YaHei"/>
                <a:ea typeface="Microsoft YaHei"/>
                <a:cs typeface="Microsoft YaHei"/>
              </a:rPr>
              <a:t>【思</a:t>
            </a:r>
            <a:r>
              <a:rPr sz="1000" spc="0" dirty="0">
                <a:solidFill>
                  <a:srgbClr val="B00D15">
                    <a:alpha val="100000"/>
                  </a:srgbClr>
                </a:solidFill>
                <a:latin typeface="Microsoft YaHei"/>
                <a:ea typeface="Microsoft YaHei"/>
                <a:cs typeface="Microsoft YaHei"/>
              </a:rPr>
              <a:t>维导图】</a:t>
            </a:r>
            <a:endParaRPr lang="Microsoft YaHei" altLang="Microsoft YaHei" sz="1000" dirty="0"/>
          </a:p>
        </p:txBody>
      </p:sp>
      <p:pic>
        <p:nvPicPr>
          <p:cNvPr id="282" name="picture 282"/>
          <p:cNvPicPr>
            <a:picLocks noChangeAspect="1"/>
          </p:cNvPicPr>
          <p:nvPr/>
        </p:nvPicPr>
        <p:blipFill>
          <a:blip r:embed="rId2"/>
          <a:stretch>
            <a:fillRect/>
          </a:stretch>
        </p:blipFill>
        <p:spPr>
          <a:xfrm rot="21600000">
            <a:off x="4130040" y="6871969"/>
            <a:ext cx="629919" cy="1397634"/>
          </a:xfrm>
          <a:prstGeom prst="rect">
            <a:avLst/>
          </a:prstGeom>
        </p:spPr>
      </p:pic>
      <p:pic>
        <p:nvPicPr>
          <p:cNvPr id="283" name="picture 283"/>
          <p:cNvPicPr>
            <a:picLocks noChangeAspect="1"/>
          </p:cNvPicPr>
          <p:nvPr/>
        </p:nvPicPr>
        <p:blipFill>
          <a:blip r:embed="rId3"/>
          <a:stretch>
            <a:fillRect/>
          </a:stretch>
        </p:blipFill>
        <p:spPr>
          <a:xfrm rot="21600000">
            <a:off x="1339596" y="6041135"/>
            <a:ext cx="4326635" cy="1757933"/>
          </a:xfrm>
          <a:prstGeom prst="rect">
            <a:avLst/>
          </a:prstGeom>
        </p:spPr>
      </p:pic>
      <p:pic>
        <p:nvPicPr>
          <p:cNvPr id="284" name="picture 284"/>
          <p:cNvPicPr>
            <a:picLocks noChangeAspect="1"/>
          </p:cNvPicPr>
          <p:nvPr/>
        </p:nvPicPr>
        <p:blipFill>
          <a:blip r:embed="rId4"/>
          <a:stretch>
            <a:fillRect/>
          </a:stretch>
        </p:blipFill>
        <p:spPr>
          <a:xfrm rot="21600000">
            <a:off x="2488069" y="1252448"/>
            <a:ext cx="2712072" cy="235001"/>
          </a:xfrm>
          <a:prstGeom prst="rect">
            <a:avLst/>
          </a:prstGeom>
        </p:spPr>
      </p:pic>
      <p:pic>
        <p:nvPicPr>
          <p:cNvPr id="285" name="picture 285"/>
          <p:cNvPicPr>
            <a:picLocks noChangeAspect="1"/>
          </p:cNvPicPr>
          <p:nvPr/>
        </p:nvPicPr>
        <p:blipFill>
          <a:blip r:embed="rId5"/>
          <a:stretch>
            <a:fillRect/>
          </a:stretch>
        </p:blipFill>
        <p:spPr>
          <a:xfrm rot="21600000">
            <a:off x="841247" y="239268"/>
            <a:ext cx="1054608" cy="309371"/>
          </a:xfrm>
          <a:prstGeom prst="rect">
            <a:avLst/>
          </a:prstGeom>
        </p:spPr>
      </p:pic>
      <p:pic>
        <p:nvPicPr>
          <p:cNvPr id="286" name="picture 286"/>
          <p:cNvPicPr>
            <a:picLocks noChangeAspect="1"/>
          </p:cNvPicPr>
          <p:nvPr/>
        </p:nvPicPr>
        <p:blipFill>
          <a:blip r:embed="rId6"/>
          <a:stretch>
            <a:fillRect/>
          </a:stretch>
        </p:blipFill>
        <p:spPr>
          <a:xfrm rot="21600000">
            <a:off x="1743684" y="1253299"/>
            <a:ext cx="650748" cy="235801"/>
          </a:xfrm>
          <a:prstGeom prst="rect">
            <a:avLst/>
          </a:prstGeom>
        </p:spPr>
      </p:pic>
      <p:sp>
        <p:nvSpPr>
          <p:cNvPr id="287" name="textbox 287"/>
          <p:cNvSpPr/>
          <p:nvPr/>
        </p:nvSpPr>
        <p:spPr>
          <a:xfrm>
            <a:off x="5904469" y="9042874"/>
            <a:ext cx="167004" cy="151129"/>
          </a:xfrm>
          <a:prstGeom prst="rect">
            <a:avLst/>
          </a:prstGeom>
        </p:spPr>
        <p:txBody>
          <a:bodyPr vert="horz" wrap="square" lIns="0" tIns="0" rIns="0" bIns="0"/>
          <a:lstStyle/>
          <a:p>
            <a:pPr algn="l" rtl="0" eaLnBrk="0">
              <a:lnSpc>
                <a:spcPct val="87788"/>
              </a:lnSpc>
              <a:tabLst/>
            </a:pPr>
            <a:endParaRPr lang="Arial" altLang="Arial" sz="100" dirty="0"/>
          </a:p>
          <a:p>
            <a:pPr marL="12700" algn="l" rtl="0" eaLnBrk="0">
              <a:lnSpc>
                <a:spcPct val="82000"/>
              </a:lnSpc>
              <a:tabLst/>
            </a:pPr>
            <a:r>
              <a:rPr sz="1000" b="1" spc="0" dirty="0">
                <a:solidFill>
                  <a:srgbClr val="231F20">
                    <a:alpha val="100000"/>
                  </a:srgbClr>
                </a:solidFill>
                <a:latin typeface="Arial"/>
                <a:ea typeface="Arial"/>
                <a:cs typeface="Arial"/>
              </a:rPr>
              <a:t>77</a:t>
            </a:r>
            <a:endParaRPr lang="Arial" altLang="Arial" sz="1000" dirty="0"/>
          </a:p>
        </p:txBody>
      </p:sp>
      <p:sp>
        <p:nvSpPr>
          <p:cNvPr id="288" name="rect"/>
          <p:cNvSpPr/>
          <p:nvPr/>
        </p:nvSpPr>
        <p:spPr>
          <a:xfrm>
            <a:off x="1647189" y="1517015"/>
            <a:ext cx="4445" cy="232409"/>
          </a:xfrm>
          <a:prstGeom prst="rect">
            <a:avLst/>
          </a:prstGeom>
          <a:solidFill>
            <a:srgbClr val="FFFFFE">
              <a:alpha val="100000"/>
            </a:srgbClr>
          </a:solidFill>
          <a:ln cap="flat">
            <a:miter lim="0"/>
            <a:noFill/>
            <a:prstDash val="solid"/>
          </a:ln>
        </p:spPr>
        <p:txBody>
          <a:bodyPr rtlCol="0"/>
          <a:lstStyle/>
          <a:p>
            <a:pPr algn="ctr"/>
            <a:endParaRPr lang="zh-CN" alt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 name="textbox 289"/>
          <p:cNvSpPr/>
          <p:nvPr/>
        </p:nvSpPr>
        <p:spPr>
          <a:xfrm>
            <a:off x="744531" y="1143677"/>
            <a:ext cx="5244465" cy="1638300"/>
          </a:xfrm>
          <a:prstGeom prst="rect">
            <a:avLst/>
          </a:prstGeom>
        </p:spPr>
        <p:txBody>
          <a:bodyPr vert="horz" wrap="square" lIns="0" tIns="0" rIns="0" bIns="0"/>
          <a:lstStyle/>
          <a:p>
            <a:pPr algn="l" rtl="0" eaLnBrk="0">
              <a:lnSpc>
                <a:spcPct val="104000"/>
              </a:lnSpc>
              <a:tabLst/>
            </a:pPr>
            <a:endParaRPr lang="Arial" altLang="Arial" sz="100" dirty="0"/>
          </a:p>
          <a:p>
            <a:pPr marL="12700" indent="287779" algn="l" rtl="0" eaLnBrk="0">
              <a:lnSpc>
                <a:spcPct val="132000"/>
              </a:lnSpc>
              <a:spcBef>
                <a:spcPts val="1"/>
              </a:spcBef>
              <a:tabLst/>
            </a:pPr>
            <a:r>
              <a:rPr sz="1000" spc="50" dirty="0">
                <a:solidFill>
                  <a:srgbClr val="231F20">
                    <a:alpha val="100000"/>
                  </a:srgbClr>
                </a:solidFill>
                <a:latin typeface="Microsoft YaHei"/>
                <a:ea typeface="Microsoft YaHei"/>
                <a:cs typeface="Microsoft YaHei"/>
              </a:rPr>
              <a:t>当前，传统的家庭角色正在经历较大的变化，这正是目前婚姻不稳定、家庭模式</a:t>
            </a:r>
            <a:r>
              <a:rPr sz="1000" spc="40" dirty="0">
                <a:solidFill>
                  <a:srgbClr val="231F20">
                    <a:alpha val="100000"/>
                  </a:srgbClr>
                </a:solidFill>
                <a:latin typeface="Microsoft YaHei"/>
                <a:ea typeface="Microsoft YaHei"/>
                <a:cs typeface="Microsoft YaHei"/>
              </a:rPr>
              <a:t>逐</a:t>
            </a:r>
            <a:r>
              <a:rPr sz="1000" spc="0" dirty="0">
                <a:solidFill>
                  <a:srgbClr val="231F20">
                    <a:alpha val="100000"/>
                  </a:srgbClr>
                </a:solidFill>
                <a:latin typeface="Microsoft YaHei"/>
                <a:ea typeface="Microsoft YaHei"/>
                <a:cs typeface="Microsoft YaHei"/>
              </a:rPr>
              <a:t>渐</a:t>
            </a:r>
            <a:r>
              <a:rPr sz="1000" spc="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Microsoft YaHei"/>
                <a:ea typeface="Microsoft YaHei"/>
                <a:cs typeface="Microsoft YaHei"/>
              </a:rPr>
              <a:t>模糊的原因。家庭角色的变化与其他社会角色的变化趋势是一致的，趋向于</a:t>
            </a:r>
            <a:r>
              <a:rPr sz="1000" spc="40" dirty="0">
                <a:solidFill>
                  <a:srgbClr val="231F20">
                    <a:alpha val="100000"/>
                  </a:srgbClr>
                </a:solidFill>
                <a:latin typeface="Microsoft YaHei"/>
                <a:ea typeface="Microsoft YaHei"/>
                <a:cs typeface="Microsoft YaHei"/>
              </a:rPr>
              <a:t>人</a:t>
            </a:r>
            <a:r>
              <a:rPr sz="1000" spc="0" dirty="0">
                <a:solidFill>
                  <a:srgbClr val="231F20">
                    <a:alpha val="100000"/>
                  </a:srgbClr>
                </a:solidFill>
                <a:latin typeface="Microsoft YaHei"/>
                <a:ea typeface="Microsoft YaHei"/>
                <a:cs typeface="Microsoft YaHei"/>
              </a:rPr>
              <a:t>们之间的平</a:t>
            </a:r>
            <a:r>
              <a:rPr sz="1000" spc="0" dirty="0">
                <a:solidFill>
                  <a:srgbClr val="231F20">
                    <a:alpha val="100000"/>
                  </a:srgbClr>
                </a:solidFill>
                <a:latin typeface="Microsoft YaHei"/>
                <a:ea typeface="Microsoft YaHei"/>
                <a:cs typeface="Microsoft YaHei"/>
              </a:rPr>
              <a:t> </a:t>
            </a:r>
            <a:r>
              <a:rPr sz="1000" spc="20" dirty="0">
                <a:solidFill>
                  <a:srgbClr val="231F20">
                    <a:alpha val="100000"/>
                  </a:srgbClr>
                </a:solidFill>
                <a:latin typeface="Microsoft YaHei"/>
                <a:ea typeface="Microsoft YaHei"/>
                <a:cs typeface="Microsoft YaHei"/>
              </a:rPr>
              <a:t>等、互相尊重，人际关系变得更宽松、灵活、</a:t>
            </a:r>
            <a:r>
              <a:rPr sz="1000" spc="20" dirty="0">
                <a:solidFill>
                  <a:srgbClr val="231F20">
                    <a:alpha val="100000"/>
                  </a:srgbClr>
                </a:solidFill>
                <a:latin typeface="Microsoft YaHei"/>
                <a:ea typeface="Microsoft YaHei"/>
                <a:cs typeface="Microsoft YaHei"/>
              </a:rPr>
              <a:t>  </a:t>
            </a:r>
            <a:r>
              <a:rPr sz="1000" spc="20" dirty="0">
                <a:solidFill>
                  <a:srgbClr val="231F20">
                    <a:alpha val="100000"/>
                  </a:srgbClr>
                </a:solidFill>
                <a:latin typeface="Microsoft YaHei"/>
                <a:ea typeface="Microsoft YaHei"/>
                <a:cs typeface="Microsoft YaHei"/>
              </a:rPr>
              <a:t>民主，</a:t>
            </a:r>
            <a:r>
              <a:rPr sz="1000" spc="20" dirty="0">
                <a:solidFill>
                  <a:srgbClr val="231F20">
                    <a:alpha val="100000"/>
                  </a:srgbClr>
                </a:solidFill>
                <a:latin typeface="Microsoft YaHei"/>
                <a:ea typeface="Microsoft YaHei"/>
                <a:cs typeface="Microsoft YaHei"/>
              </a:rPr>
              <a:t>   </a:t>
            </a:r>
            <a:r>
              <a:rPr sz="1000" spc="20" dirty="0">
                <a:solidFill>
                  <a:srgbClr val="231F20">
                    <a:alpha val="100000"/>
                  </a:srgbClr>
                </a:solidFill>
                <a:latin typeface="Microsoft YaHei"/>
                <a:ea typeface="Microsoft YaHei"/>
                <a:cs typeface="Microsoft YaHei"/>
              </a:rPr>
              <a:t>人们</a:t>
            </a:r>
            <a:r>
              <a:rPr sz="1000" spc="10" dirty="0">
                <a:solidFill>
                  <a:srgbClr val="231F20">
                    <a:alpha val="100000"/>
                  </a:srgbClr>
                </a:solidFill>
                <a:latin typeface="Microsoft YaHei"/>
                <a:ea typeface="Microsoft YaHei"/>
                <a:cs typeface="Microsoft YaHei"/>
              </a:rPr>
              <a:t>获</a:t>
            </a:r>
            <a:r>
              <a:rPr sz="1000" spc="0" dirty="0">
                <a:solidFill>
                  <a:srgbClr val="231F20">
                    <a:alpha val="100000"/>
                  </a:srgbClr>
                </a:solidFill>
                <a:latin typeface="Microsoft YaHei"/>
                <a:ea typeface="Microsoft YaHei"/>
                <a:cs typeface="Microsoft YaHei"/>
              </a:rPr>
              <a:t>得较大的自由，而且也出现了</a:t>
            </a:r>
            <a:r>
              <a:rPr sz="1000" spc="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Microsoft YaHei"/>
                <a:ea typeface="Microsoft YaHei"/>
                <a:cs typeface="Microsoft YaHei"/>
              </a:rPr>
              <a:t>角色行为的换位。任何一个想要过好家庭生活的人都必须深刻体会家庭的角</a:t>
            </a:r>
            <a:r>
              <a:rPr sz="1000" spc="40" dirty="0">
                <a:solidFill>
                  <a:srgbClr val="231F20">
                    <a:alpha val="100000"/>
                  </a:srgbClr>
                </a:solidFill>
                <a:latin typeface="Microsoft YaHei"/>
                <a:ea typeface="Microsoft YaHei"/>
                <a:cs typeface="Microsoft YaHei"/>
              </a:rPr>
              <a:t>色</a:t>
            </a:r>
            <a:r>
              <a:rPr sz="1000" spc="0" dirty="0">
                <a:solidFill>
                  <a:srgbClr val="231F20">
                    <a:alpha val="100000"/>
                  </a:srgbClr>
                </a:solidFill>
                <a:latin typeface="Microsoft YaHei"/>
                <a:ea typeface="Microsoft YaHei"/>
                <a:cs typeface="Microsoft YaHei"/>
              </a:rPr>
              <a:t>规范和规范</a:t>
            </a:r>
            <a:r>
              <a:rPr sz="1000" spc="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Microsoft YaHei"/>
                <a:ea typeface="Microsoft YaHei"/>
                <a:cs typeface="Microsoft YaHei"/>
              </a:rPr>
              <a:t>所面临的新挑战，采取创造性的方式扮演好自己的角色。老年人也应如此。</a:t>
            </a:r>
            <a:r>
              <a:rPr sz="1000" spc="10" dirty="0">
                <a:solidFill>
                  <a:srgbClr val="231F20">
                    <a:alpha val="100000"/>
                  </a:srgbClr>
                </a:solidFill>
                <a:latin typeface="Microsoft YaHei"/>
                <a:ea typeface="Microsoft YaHei"/>
                <a:cs typeface="Microsoft YaHei"/>
              </a:rPr>
              <a:t>老</a:t>
            </a:r>
            <a:r>
              <a:rPr sz="1000" spc="0" dirty="0">
                <a:solidFill>
                  <a:srgbClr val="231F20">
                    <a:alpha val="100000"/>
                  </a:srgbClr>
                </a:solidFill>
                <a:latin typeface="Microsoft YaHei"/>
                <a:ea typeface="Microsoft YaHei"/>
                <a:cs typeface="Microsoft YaHei"/>
              </a:rPr>
              <a:t>年人生活的</a:t>
            </a:r>
            <a:r>
              <a:rPr sz="1000" spc="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Microsoft YaHei"/>
                <a:ea typeface="Microsoft YaHei"/>
                <a:cs typeface="Microsoft YaHei"/>
              </a:rPr>
              <a:t>重心转向家庭后，家庭生活和睦与否直接关系到老年人生活质量的好坏。老年</a:t>
            </a:r>
            <a:r>
              <a:rPr sz="1000" spc="0" dirty="0">
                <a:solidFill>
                  <a:srgbClr val="231F20">
                    <a:alpha val="100000"/>
                  </a:srgbClr>
                </a:solidFill>
                <a:latin typeface="Microsoft YaHei"/>
                <a:ea typeface="Microsoft YaHei"/>
                <a:cs typeface="Microsoft YaHei"/>
              </a:rPr>
              <a:t>人都有安享</a:t>
            </a:r>
            <a:r>
              <a:rPr sz="1000" spc="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Microsoft YaHei"/>
                <a:ea typeface="Microsoft YaHei"/>
                <a:cs typeface="Microsoft YaHei"/>
              </a:rPr>
              <a:t>天年的愿望。为了营造美好的晚年生活，子女晚辈们要尽孝道，关心爱护老年</a:t>
            </a:r>
            <a:r>
              <a:rPr sz="1000" spc="0" dirty="0">
                <a:solidFill>
                  <a:srgbClr val="231F20">
                    <a:alpha val="100000"/>
                  </a:srgbClr>
                </a:solidFill>
                <a:latin typeface="Microsoft YaHei"/>
                <a:ea typeface="Microsoft YaHei"/>
                <a:cs typeface="Microsoft YaHei"/>
              </a:rPr>
              <a:t>人，老年人</a:t>
            </a:r>
            <a:r>
              <a:rPr sz="1000" spc="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亦应明确自己的角色，付出自己</a:t>
            </a:r>
            <a:r>
              <a:rPr sz="1000" spc="20" dirty="0">
                <a:solidFill>
                  <a:srgbClr val="231F20">
                    <a:alpha val="100000"/>
                  </a:srgbClr>
                </a:solidFill>
                <a:latin typeface="Microsoft YaHei"/>
                <a:ea typeface="Microsoft YaHei"/>
                <a:cs typeface="Microsoft YaHei"/>
              </a:rPr>
              <a:t>的</a:t>
            </a:r>
            <a:r>
              <a:rPr sz="1000" spc="0" dirty="0">
                <a:solidFill>
                  <a:srgbClr val="231F20">
                    <a:alpha val="100000"/>
                  </a:srgbClr>
                </a:solidFill>
                <a:latin typeface="Microsoft YaHei"/>
                <a:ea typeface="Microsoft YaHei"/>
                <a:cs typeface="Microsoft YaHei"/>
              </a:rPr>
              <a:t>努力。</a:t>
            </a:r>
            <a:endParaRPr lang="Microsoft YaHei" altLang="Microsoft YaHei" sz="1000" dirty="0"/>
          </a:p>
        </p:txBody>
      </p:sp>
      <p:sp>
        <p:nvSpPr>
          <p:cNvPr id="290" name="textbox 290"/>
          <p:cNvSpPr/>
          <p:nvPr/>
        </p:nvSpPr>
        <p:spPr>
          <a:xfrm>
            <a:off x="1036415" y="3086511"/>
            <a:ext cx="4631054" cy="1630679"/>
          </a:xfrm>
          <a:prstGeom prst="rect">
            <a:avLst/>
          </a:prstGeom>
        </p:spPr>
        <p:txBody>
          <a:bodyPr vert="horz" wrap="square" lIns="0" tIns="0" rIns="0" bIns="0"/>
          <a:lstStyle/>
          <a:p>
            <a:pPr algn="l" rtl="0" eaLnBrk="0">
              <a:lnSpc>
                <a:spcPct val="56469"/>
              </a:lnSpc>
              <a:tabLst/>
            </a:pPr>
            <a:endParaRPr lang="Arial" altLang="Arial" sz="100" dirty="0"/>
          </a:p>
          <a:p>
            <a:pPr marL="12700" indent="280489" algn="l" rtl="0" eaLnBrk="0">
              <a:lnSpc>
                <a:spcPct val="132000"/>
              </a:lnSpc>
              <a:tabLst/>
            </a:pPr>
            <a:r>
              <a:rPr sz="1000" spc="50" dirty="0">
                <a:solidFill>
                  <a:srgbClr val="231F20">
                    <a:alpha val="100000"/>
                  </a:srgbClr>
                </a:solidFill>
                <a:latin typeface="SimSun"/>
                <a:ea typeface="SimSun"/>
                <a:cs typeface="SimSun"/>
              </a:rPr>
              <a:t>章先生，</a:t>
            </a:r>
            <a:r>
              <a:rPr sz="1000" spc="50" dirty="0">
                <a:solidFill>
                  <a:srgbClr val="231F20">
                    <a:alpha val="100000"/>
                  </a:srgbClr>
                </a:solidFill>
                <a:latin typeface="Times New Roman"/>
                <a:ea typeface="Times New Roman"/>
                <a:cs typeface="Times New Roman"/>
              </a:rPr>
              <a:t>65</a:t>
            </a:r>
            <a:r>
              <a:rPr sz="1000" spc="50" dirty="0">
                <a:solidFill>
                  <a:srgbClr val="231F20">
                    <a:alpha val="100000"/>
                  </a:srgbClr>
                </a:solidFill>
                <a:latin typeface="Times New Roman"/>
                <a:ea typeface="Times New Roman"/>
                <a:cs typeface="Times New Roman"/>
              </a:rPr>
              <a:t> </a:t>
            </a:r>
            <a:r>
              <a:rPr sz="1000" spc="50" dirty="0">
                <a:solidFill>
                  <a:srgbClr val="231F20">
                    <a:alpha val="100000"/>
                  </a:srgbClr>
                </a:solidFill>
                <a:latin typeface="SimSun"/>
                <a:ea typeface="SimSun"/>
                <a:cs typeface="SimSun"/>
              </a:rPr>
              <a:t>岁，原本性格开朗，兴趣广泛，在社区里小有名气，很多人</a:t>
            </a:r>
            <a:r>
              <a:rPr sz="1000" spc="30" dirty="0">
                <a:solidFill>
                  <a:srgbClr val="231F20">
                    <a:alpha val="100000"/>
                  </a:srgbClr>
                </a:solidFill>
                <a:latin typeface="SimSun"/>
                <a:ea typeface="SimSun"/>
                <a:cs typeface="SimSun"/>
              </a:rPr>
              <a:t>都</a:t>
            </a:r>
            <a:r>
              <a:rPr sz="1000" spc="0" dirty="0">
                <a:solidFill>
                  <a:srgbClr val="231F20">
                    <a:alpha val="100000"/>
                  </a:srgbClr>
                </a:solidFill>
                <a:latin typeface="SimSun"/>
                <a:ea typeface="SimSun"/>
                <a:cs typeface="SimSun"/>
              </a:rPr>
              <a:t> </a:t>
            </a:r>
            <a:r>
              <a:rPr sz="1000" spc="60" dirty="0">
                <a:solidFill>
                  <a:srgbClr val="231F20">
                    <a:alpha val="100000"/>
                  </a:srgbClr>
                </a:solidFill>
                <a:latin typeface="SimSun"/>
                <a:ea typeface="SimSun"/>
                <a:cs typeface="SimSun"/>
              </a:rPr>
              <a:t>愿意和他一起参加活动，他爽朗的笑声经常回荡在家里和社区活动中心。</a:t>
            </a:r>
            <a:r>
              <a:rPr sz="1000" spc="0" dirty="0">
                <a:solidFill>
                  <a:srgbClr val="231F20">
                    <a:alpha val="100000"/>
                  </a:srgbClr>
                </a:solidFill>
                <a:latin typeface="SimSun"/>
                <a:ea typeface="SimSun"/>
                <a:cs typeface="SimSun"/>
              </a:rPr>
              <a:t>但自</a:t>
            </a:r>
            <a:r>
              <a:rPr sz="1000" spc="0" dirty="0">
                <a:solidFill>
                  <a:srgbClr val="231F20">
                    <a:alpha val="100000"/>
                  </a:srgbClr>
                </a:solidFill>
                <a:latin typeface="SimSun"/>
                <a:ea typeface="SimSun"/>
                <a:cs typeface="SimSun"/>
              </a:rPr>
              <a:t> </a:t>
            </a:r>
            <a:r>
              <a:rPr sz="1000" spc="70" dirty="0">
                <a:solidFill>
                  <a:srgbClr val="231F20">
                    <a:alpha val="100000"/>
                  </a:srgbClr>
                </a:solidFill>
                <a:latin typeface="SimSun"/>
                <a:ea typeface="SimSun"/>
                <a:cs typeface="SimSun"/>
              </a:rPr>
              <a:t>从半年前老伴脑出血突然离世后，章先生就像变了个人一样，情绪变得很差</a:t>
            </a:r>
            <a:r>
              <a:rPr sz="1000" spc="50" dirty="0">
                <a:solidFill>
                  <a:srgbClr val="231F20">
                    <a:alpha val="100000"/>
                  </a:srgbClr>
                </a:solidFill>
                <a:latin typeface="SimSun"/>
                <a:ea typeface="SimSun"/>
                <a:cs typeface="SimSun"/>
              </a:rPr>
              <a:t>，</a:t>
            </a:r>
            <a:r>
              <a:rPr sz="1000" spc="0" dirty="0">
                <a:solidFill>
                  <a:srgbClr val="231F20">
                    <a:alpha val="100000"/>
                  </a:srgbClr>
                </a:solidFill>
                <a:latin typeface="SimSun"/>
                <a:ea typeface="SimSun"/>
                <a:cs typeface="SimSun"/>
              </a:rPr>
              <a:t> </a:t>
            </a:r>
            <a:r>
              <a:rPr sz="1000" spc="60" dirty="0">
                <a:solidFill>
                  <a:srgbClr val="231F20">
                    <a:alpha val="100000"/>
                  </a:srgbClr>
                </a:solidFill>
                <a:latin typeface="SimSun"/>
                <a:ea typeface="SimSun"/>
                <a:cs typeface="SimSun"/>
              </a:rPr>
              <a:t>做什么都提不起兴趣，从不主动给亲朋好友打电话，即使是接电话也总是唉</a:t>
            </a:r>
            <a:r>
              <a:rPr sz="1000" spc="10" dirty="0">
                <a:solidFill>
                  <a:srgbClr val="231F20">
                    <a:alpha val="100000"/>
                  </a:srgbClr>
                </a:solidFill>
                <a:latin typeface="SimSun"/>
                <a:ea typeface="SimSun"/>
                <a:cs typeface="SimSun"/>
              </a:rPr>
              <a:t>声</a:t>
            </a:r>
            <a:r>
              <a:rPr sz="1000" spc="0" dirty="0">
                <a:solidFill>
                  <a:srgbClr val="231F20">
                    <a:alpha val="100000"/>
                  </a:srgbClr>
                </a:solidFill>
                <a:latin typeface="SimSun"/>
                <a:ea typeface="SimSun"/>
                <a:cs typeface="SimSun"/>
              </a:rPr>
              <a:t> </a:t>
            </a:r>
            <a:r>
              <a:rPr sz="1000" spc="70" dirty="0">
                <a:solidFill>
                  <a:srgbClr val="231F20">
                    <a:alpha val="100000"/>
                  </a:srgbClr>
                </a:solidFill>
                <a:latin typeface="SimSun"/>
                <a:ea typeface="SimSun"/>
                <a:cs typeface="SimSun"/>
              </a:rPr>
              <a:t>叹气、沉默寡言。他不想出门，昔日热衷的活动也不参加了，天天在</a:t>
            </a:r>
            <a:r>
              <a:rPr sz="1000" spc="10" dirty="0">
                <a:solidFill>
                  <a:srgbClr val="231F20">
                    <a:alpha val="100000"/>
                  </a:srgbClr>
                </a:solidFill>
                <a:latin typeface="SimSun"/>
                <a:ea typeface="SimSun"/>
                <a:cs typeface="SimSun"/>
              </a:rPr>
              <a:t>屋</a:t>
            </a:r>
            <a:r>
              <a:rPr sz="1000" spc="0" dirty="0">
                <a:solidFill>
                  <a:srgbClr val="231F20">
                    <a:alpha val="100000"/>
                  </a:srgbClr>
                </a:solidFill>
                <a:latin typeface="SimSun"/>
                <a:ea typeface="SimSun"/>
                <a:cs typeface="SimSun"/>
              </a:rPr>
              <a:t>里对着</a:t>
            </a:r>
            <a:r>
              <a:rPr sz="1000" spc="0" dirty="0">
                <a:solidFill>
                  <a:srgbClr val="231F20">
                    <a:alpha val="100000"/>
                  </a:srgbClr>
                </a:solidFill>
                <a:latin typeface="SimSun"/>
                <a:ea typeface="SimSun"/>
                <a:cs typeface="SimSun"/>
              </a:rPr>
              <a:t> </a:t>
            </a:r>
            <a:r>
              <a:rPr sz="1000" spc="70" dirty="0">
                <a:solidFill>
                  <a:srgbClr val="231F20">
                    <a:alpha val="100000"/>
                  </a:srgbClr>
                </a:solidFill>
                <a:latin typeface="SimSun"/>
                <a:ea typeface="SimSun"/>
                <a:cs typeface="SimSun"/>
              </a:rPr>
              <a:t>老伴的照片、遗物等发呆，子女的劝解也听不进去。最近一周，他</a:t>
            </a:r>
            <a:r>
              <a:rPr sz="1000" spc="30" dirty="0">
                <a:solidFill>
                  <a:srgbClr val="231F20">
                    <a:alpha val="100000"/>
                  </a:srgbClr>
                </a:solidFill>
                <a:latin typeface="SimSun"/>
                <a:ea typeface="SimSun"/>
                <a:cs typeface="SimSun"/>
              </a:rPr>
              <a:t>还</a:t>
            </a:r>
            <a:r>
              <a:rPr sz="1000" spc="0" dirty="0">
                <a:solidFill>
                  <a:srgbClr val="231F20">
                    <a:alpha val="100000"/>
                  </a:srgbClr>
                </a:solidFill>
                <a:latin typeface="SimSun"/>
                <a:ea typeface="SimSun"/>
                <a:cs typeface="SimSun"/>
              </a:rPr>
              <a:t>出现了胸</a:t>
            </a:r>
            <a:r>
              <a:rPr sz="1000" spc="0" dirty="0">
                <a:solidFill>
                  <a:srgbClr val="231F20">
                    <a:alpha val="100000"/>
                  </a:srgbClr>
                </a:solidFill>
                <a:latin typeface="SimSun"/>
                <a:ea typeface="SimSun"/>
                <a:cs typeface="SimSun"/>
              </a:rPr>
              <a:t> </a:t>
            </a:r>
            <a:r>
              <a:rPr sz="1000" spc="70" dirty="0">
                <a:solidFill>
                  <a:srgbClr val="231F20">
                    <a:alpha val="100000"/>
                  </a:srgbClr>
                </a:solidFill>
                <a:latin typeface="SimSun"/>
                <a:ea typeface="SimSun"/>
                <a:cs typeface="SimSun"/>
              </a:rPr>
              <a:t>闷气短等症状，担心自己得了心脏病。他去医院检查，排除了心脏病的可能</a:t>
            </a:r>
            <a:r>
              <a:rPr sz="1000" spc="50" dirty="0">
                <a:solidFill>
                  <a:srgbClr val="231F20">
                    <a:alpha val="100000"/>
                  </a:srgbClr>
                </a:solidFill>
                <a:latin typeface="SimSun"/>
                <a:ea typeface="SimSun"/>
                <a:cs typeface="SimSun"/>
              </a:rPr>
              <a:t>，</a:t>
            </a:r>
            <a:r>
              <a:rPr sz="1000" spc="0" dirty="0">
                <a:solidFill>
                  <a:srgbClr val="231F20">
                    <a:alpha val="100000"/>
                  </a:srgbClr>
                </a:solidFill>
                <a:latin typeface="SimSun"/>
                <a:ea typeface="SimSun"/>
                <a:cs typeface="SimSun"/>
              </a:rPr>
              <a:t> </a:t>
            </a:r>
            <a:r>
              <a:rPr sz="1000" spc="50" dirty="0">
                <a:solidFill>
                  <a:srgbClr val="231F20">
                    <a:alpha val="100000"/>
                  </a:srgbClr>
                </a:solidFill>
                <a:latin typeface="SimSun"/>
                <a:ea typeface="SimSun"/>
                <a:cs typeface="SimSun"/>
              </a:rPr>
              <a:t>医生说这主要是“心病</a:t>
            </a:r>
            <a:r>
              <a:rPr sz="1000" spc="0" dirty="0">
                <a:solidFill>
                  <a:srgbClr val="231F20">
                    <a:alpha val="100000"/>
                  </a:srgbClr>
                </a:solidFill>
                <a:latin typeface="SimSun"/>
                <a:ea typeface="SimSun"/>
                <a:cs typeface="SimSun"/>
              </a:rPr>
              <a:t>”。</a:t>
            </a:r>
            <a:endParaRPr lang="SimSun" altLang="SimSun" sz="1000" dirty="0"/>
          </a:p>
        </p:txBody>
      </p:sp>
      <p:sp>
        <p:nvSpPr>
          <p:cNvPr id="291" name="textbox 291"/>
          <p:cNvSpPr/>
          <p:nvPr/>
        </p:nvSpPr>
        <p:spPr>
          <a:xfrm>
            <a:off x="1017592" y="4900978"/>
            <a:ext cx="3352800" cy="826769"/>
          </a:xfrm>
          <a:prstGeom prst="rect">
            <a:avLst/>
          </a:prstGeom>
        </p:spPr>
        <p:txBody>
          <a:bodyPr vert="horz" wrap="square" lIns="0" tIns="0" rIns="0" bIns="0"/>
          <a:lstStyle/>
          <a:p>
            <a:pPr algn="l" rtl="0" eaLnBrk="0">
              <a:lnSpc>
                <a:spcPct val="83341"/>
              </a:lnSpc>
              <a:tabLst/>
            </a:pPr>
            <a:endParaRPr lang="Arial" altLang="Arial" sz="100" dirty="0"/>
          </a:p>
          <a:p>
            <a:pPr marL="12700" algn="l" rtl="0" eaLnBrk="0">
              <a:lnSpc>
                <a:spcPts val="1349"/>
              </a:lnSpc>
              <a:tabLst/>
            </a:pPr>
            <a:r>
              <a:rPr sz="1000" spc="40" dirty="0">
                <a:solidFill>
                  <a:srgbClr val="231F20">
                    <a:alpha val="100000"/>
                  </a:srgbClr>
                </a:solidFill>
                <a:latin typeface="Microsoft YaHei"/>
                <a:ea typeface="Microsoft YaHei"/>
                <a:cs typeface="Microsoft YaHei"/>
              </a:rPr>
              <a:t>针对以上案例，你需要完成的任</a:t>
            </a:r>
            <a:r>
              <a:rPr sz="1000" spc="20" dirty="0">
                <a:solidFill>
                  <a:srgbClr val="231F20">
                    <a:alpha val="100000"/>
                  </a:srgbClr>
                </a:solidFill>
                <a:latin typeface="Microsoft YaHei"/>
                <a:ea typeface="Microsoft YaHei"/>
                <a:cs typeface="Microsoft YaHei"/>
              </a:rPr>
              <a:t>务</a:t>
            </a:r>
            <a:r>
              <a:rPr sz="1000" spc="0" dirty="0">
                <a:solidFill>
                  <a:srgbClr val="231F20">
                    <a:alpha val="100000"/>
                  </a:srgbClr>
                </a:solidFill>
                <a:latin typeface="Microsoft YaHei"/>
                <a:ea typeface="Microsoft YaHei"/>
                <a:cs typeface="Microsoft YaHei"/>
              </a:rPr>
              <a:t>是：</a:t>
            </a:r>
            <a:endParaRPr lang="Microsoft YaHei" altLang="Microsoft YaHei" sz="1000" dirty="0"/>
          </a:p>
          <a:p>
            <a:pPr algn="l" rtl="0" eaLnBrk="0">
              <a:lnSpc>
                <a:spcPct val="131000"/>
              </a:lnSpc>
              <a:tabLst/>
            </a:pPr>
            <a:endParaRPr lang="Arial" altLang="Arial" sz="200" dirty="0"/>
          </a:p>
          <a:p>
            <a:pPr marL="13761" algn="l" rtl="0" eaLnBrk="0">
              <a:lnSpc>
                <a:spcPct val="129000"/>
              </a:lnSpc>
              <a:spcBef>
                <a:spcPts val="2"/>
              </a:spcBef>
              <a:tabLst/>
            </a:pPr>
            <a:r>
              <a:rPr sz="1000" spc="50" dirty="0">
                <a:solidFill>
                  <a:srgbClr val="231F20">
                    <a:alpha val="100000"/>
                  </a:srgbClr>
                </a:solidFill>
                <a:latin typeface="Microsoft YaHei"/>
                <a:ea typeface="Microsoft YaHei"/>
                <a:cs typeface="Microsoft YaHei"/>
              </a:rPr>
              <a:t>子任务一：熟悉老年夫妻适应问题与代际关系适应</a:t>
            </a:r>
            <a:r>
              <a:rPr sz="1000" spc="30" dirty="0">
                <a:solidFill>
                  <a:srgbClr val="231F20">
                    <a:alpha val="100000"/>
                  </a:srgbClr>
                </a:solidFill>
                <a:latin typeface="Microsoft YaHei"/>
                <a:ea typeface="Microsoft YaHei"/>
                <a:cs typeface="Microsoft YaHei"/>
              </a:rPr>
              <a:t>问</a:t>
            </a:r>
            <a:r>
              <a:rPr sz="1000" spc="0" dirty="0">
                <a:solidFill>
                  <a:srgbClr val="231F20">
                    <a:alpha val="100000"/>
                  </a:srgbClr>
                </a:solidFill>
                <a:latin typeface="Microsoft YaHei"/>
                <a:ea typeface="Microsoft YaHei"/>
                <a:cs typeface="Microsoft YaHei"/>
              </a:rPr>
              <a:t>题</a:t>
            </a:r>
            <a:r>
              <a:rPr sz="1000" spc="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子任务二：熟悉并掌握离退休老年丧偶的适应与心理</a:t>
            </a:r>
            <a:r>
              <a:rPr sz="1000" spc="30" dirty="0">
                <a:solidFill>
                  <a:srgbClr val="231F20">
                    <a:alpha val="100000"/>
                  </a:srgbClr>
                </a:solidFill>
                <a:latin typeface="Microsoft YaHei"/>
                <a:ea typeface="Microsoft YaHei"/>
                <a:cs typeface="Microsoft YaHei"/>
              </a:rPr>
              <a:t>护</a:t>
            </a:r>
            <a:r>
              <a:rPr sz="1000" spc="0" dirty="0">
                <a:solidFill>
                  <a:srgbClr val="231F20">
                    <a:alpha val="100000"/>
                  </a:srgbClr>
                </a:solidFill>
                <a:latin typeface="Microsoft YaHei"/>
                <a:ea typeface="Microsoft YaHei"/>
                <a:cs typeface="Microsoft YaHei"/>
              </a:rPr>
              <a:t>理</a:t>
            </a:r>
            <a:r>
              <a:rPr sz="1000" spc="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子任务三：熟悉并掌握老年再婚的适应与心理</a:t>
            </a:r>
            <a:r>
              <a:rPr sz="1000" spc="30" dirty="0">
                <a:solidFill>
                  <a:srgbClr val="231F20">
                    <a:alpha val="100000"/>
                  </a:srgbClr>
                </a:solidFill>
                <a:latin typeface="Microsoft YaHei"/>
                <a:ea typeface="Microsoft YaHei"/>
                <a:cs typeface="Microsoft YaHei"/>
              </a:rPr>
              <a:t>护</a:t>
            </a:r>
            <a:r>
              <a:rPr sz="1000" spc="0" dirty="0">
                <a:solidFill>
                  <a:srgbClr val="231F20">
                    <a:alpha val="100000"/>
                  </a:srgbClr>
                </a:solidFill>
                <a:latin typeface="Microsoft YaHei"/>
                <a:ea typeface="Microsoft YaHei"/>
                <a:cs typeface="Microsoft YaHei"/>
              </a:rPr>
              <a:t>理</a:t>
            </a:r>
            <a:endParaRPr lang="Microsoft YaHei" altLang="Microsoft YaHei" sz="1000" dirty="0"/>
          </a:p>
        </p:txBody>
      </p:sp>
      <p:grpSp>
        <p:nvGrpSpPr>
          <p:cNvPr id="18" name="group 18"/>
          <p:cNvGrpSpPr/>
          <p:nvPr/>
        </p:nvGrpSpPr>
        <p:grpSpPr>
          <a:xfrm rot="21600000">
            <a:off x="626363" y="393192"/>
            <a:ext cx="2167127" cy="515111"/>
            <a:chOff x="0" y="0"/>
            <a:chExt cx="2167127" cy="515111"/>
          </a:xfrm>
        </p:grpSpPr>
        <p:pic>
          <p:nvPicPr>
            <p:cNvPr id="292" name="picture 292"/>
            <p:cNvPicPr>
              <a:picLocks noChangeAspect="1"/>
            </p:cNvPicPr>
            <p:nvPr/>
          </p:nvPicPr>
          <p:blipFill>
            <a:blip r:embed="rId2"/>
            <a:stretch>
              <a:fillRect/>
            </a:stretch>
          </p:blipFill>
          <p:spPr>
            <a:xfrm rot="21600000">
              <a:off x="0" y="0"/>
              <a:ext cx="2167127" cy="515111"/>
            </a:xfrm>
            <a:prstGeom prst="rect">
              <a:avLst/>
            </a:prstGeom>
          </p:spPr>
        </p:pic>
        <p:sp>
          <p:nvSpPr>
            <p:cNvPr id="293" name="textbox 293"/>
            <p:cNvSpPr/>
            <p:nvPr/>
          </p:nvSpPr>
          <p:spPr>
            <a:xfrm>
              <a:off x="-12700" y="-12700"/>
              <a:ext cx="2192654" cy="558800"/>
            </a:xfrm>
            <a:prstGeom prst="rect">
              <a:avLst/>
            </a:prstGeom>
          </p:spPr>
          <p:txBody>
            <a:bodyPr vert="horz" wrap="square" lIns="0" tIns="0" rIns="0" bIns="0"/>
            <a:lstStyle/>
            <a:p>
              <a:pPr algn="l" rtl="0" eaLnBrk="0">
                <a:lnSpc>
                  <a:spcPct val="159000"/>
                </a:lnSpc>
                <a:tabLst/>
              </a:pPr>
              <a:endParaRPr lang="Arial" altLang="Arial" sz="1000" dirty="0"/>
            </a:p>
            <a:p>
              <a:pPr algn="l" rtl="0" eaLnBrk="0">
                <a:lnSpc>
                  <a:spcPct val="8652"/>
                </a:lnSpc>
                <a:tabLst/>
              </a:pPr>
              <a:endParaRPr lang="Arial" altLang="Arial" sz="100" dirty="0"/>
            </a:p>
            <a:p>
              <a:pPr marL="793750" algn="l" rtl="0" eaLnBrk="0">
                <a:lnSpc>
                  <a:spcPts val="1389"/>
                </a:lnSpc>
                <a:tabLst/>
              </a:pPr>
              <a:r>
                <a:rPr sz="1100" spc="80" dirty="0">
                  <a:solidFill>
                    <a:srgbClr val="231F20">
                      <a:alpha val="100000"/>
                    </a:srgbClr>
                  </a:solidFill>
                  <a:latin typeface="KaiTi"/>
                  <a:ea typeface="KaiTi"/>
                  <a:cs typeface="KaiTi"/>
                </a:rPr>
                <a:t>老年心理护</a:t>
              </a:r>
              <a:r>
                <a:rPr sz="1100" spc="60" dirty="0">
                  <a:solidFill>
                    <a:srgbClr val="231F20">
                      <a:alpha val="100000"/>
                    </a:srgbClr>
                  </a:solidFill>
                  <a:latin typeface="KaiTi"/>
                  <a:ea typeface="KaiTi"/>
                  <a:cs typeface="KaiTi"/>
                </a:rPr>
                <a:t>理</a:t>
              </a:r>
              <a:endParaRPr lang="KaiTi" altLang="KaiTi" sz="1100" dirty="0"/>
            </a:p>
          </p:txBody>
        </p:sp>
      </p:grpSp>
      <p:sp>
        <p:nvSpPr>
          <p:cNvPr id="294" name="textbox 294"/>
          <p:cNvSpPr/>
          <p:nvPr/>
        </p:nvSpPr>
        <p:spPr>
          <a:xfrm>
            <a:off x="889365" y="6938278"/>
            <a:ext cx="2153285" cy="525144"/>
          </a:xfrm>
          <a:prstGeom prst="rect">
            <a:avLst/>
          </a:prstGeom>
        </p:spPr>
        <p:txBody>
          <a:bodyPr vert="horz" wrap="square" lIns="0" tIns="0" rIns="0" bIns="0"/>
          <a:lstStyle/>
          <a:p>
            <a:pPr algn="l" rtl="0" eaLnBrk="0">
              <a:lnSpc>
                <a:spcPct val="83341"/>
              </a:lnSpc>
              <a:tabLst/>
            </a:pPr>
            <a:endParaRPr lang="Arial" altLang="Arial" sz="100" dirty="0"/>
          </a:p>
          <a:p>
            <a:pPr marL="155956" algn="l" rtl="0" eaLnBrk="0">
              <a:lnSpc>
                <a:spcPts val="1426"/>
              </a:lnSpc>
              <a:tabLst/>
            </a:pPr>
            <a:r>
              <a:rPr sz="1100" spc="50" dirty="0">
                <a:solidFill>
                  <a:srgbClr val="B00D15">
                    <a:alpha val="100000"/>
                  </a:srgbClr>
                </a:solidFill>
                <a:latin typeface="Microsoft YaHei"/>
                <a:ea typeface="Microsoft YaHei"/>
                <a:cs typeface="Microsoft YaHei"/>
              </a:rPr>
              <a:t>(一)老年夫妻出现冲突</a:t>
            </a:r>
            <a:r>
              <a:rPr sz="1100" spc="30" dirty="0">
                <a:solidFill>
                  <a:srgbClr val="B00D15">
                    <a:alpha val="100000"/>
                  </a:srgbClr>
                </a:solidFill>
                <a:latin typeface="Microsoft YaHei"/>
                <a:ea typeface="Microsoft YaHei"/>
                <a:cs typeface="Microsoft YaHei"/>
              </a:rPr>
              <a:t>的</a:t>
            </a:r>
            <a:r>
              <a:rPr sz="1100" spc="0" dirty="0">
                <a:solidFill>
                  <a:srgbClr val="B00D15">
                    <a:alpha val="100000"/>
                  </a:srgbClr>
                </a:solidFill>
                <a:latin typeface="Microsoft YaHei"/>
                <a:ea typeface="Microsoft YaHei"/>
                <a:cs typeface="Microsoft YaHei"/>
              </a:rPr>
              <a:t>原因</a:t>
            </a:r>
            <a:endParaRPr lang="Microsoft YaHei" altLang="Microsoft YaHei" sz="1100" dirty="0"/>
          </a:p>
          <a:p>
            <a:pPr algn="l" rtl="0" eaLnBrk="0">
              <a:lnSpc>
                <a:spcPct val="100000"/>
              </a:lnSpc>
              <a:tabLst/>
            </a:pPr>
            <a:endParaRPr lang="Arial" altLang="Arial" sz="900" dirty="0"/>
          </a:p>
          <a:p>
            <a:pPr marL="12700" algn="l" rtl="0" eaLnBrk="0">
              <a:lnSpc>
                <a:spcPts val="1426"/>
              </a:lnSpc>
              <a:spcBef>
                <a:spcPts val="2"/>
              </a:spcBef>
              <a:tabLst/>
            </a:pPr>
            <a:r>
              <a:rPr sz="1100" spc="40" dirty="0">
                <a:solidFill>
                  <a:srgbClr val="B00D15">
                    <a:alpha val="100000"/>
                  </a:srgbClr>
                </a:solidFill>
                <a:latin typeface="Microsoft YaHei"/>
                <a:ea typeface="Microsoft YaHei"/>
                <a:cs typeface="Microsoft YaHei"/>
              </a:rPr>
              <a:t>(二)解决老年夫妻冲突的基本原</a:t>
            </a:r>
            <a:r>
              <a:rPr sz="1100" spc="10" dirty="0">
                <a:solidFill>
                  <a:srgbClr val="B00D15">
                    <a:alpha val="100000"/>
                  </a:srgbClr>
                </a:solidFill>
                <a:latin typeface="Microsoft YaHei"/>
                <a:ea typeface="Microsoft YaHei"/>
                <a:cs typeface="Microsoft YaHei"/>
              </a:rPr>
              <a:t>则</a:t>
            </a:r>
            <a:endParaRPr lang="Microsoft YaHei" altLang="Microsoft YaHei" sz="1100" dirty="0"/>
          </a:p>
        </p:txBody>
      </p:sp>
      <p:sp>
        <p:nvSpPr>
          <p:cNvPr id="295" name="textbox 295"/>
          <p:cNvSpPr/>
          <p:nvPr/>
        </p:nvSpPr>
        <p:spPr>
          <a:xfrm>
            <a:off x="1017793" y="8163587"/>
            <a:ext cx="1604644" cy="689609"/>
          </a:xfrm>
          <a:prstGeom prst="rect">
            <a:avLst/>
          </a:prstGeom>
        </p:spPr>
        <p:txBody>
          <a:bodyPr vert="horz" wrap="square" lIns="0" tIns="0" rIns="0" bIns="0"/>
          <a:lstStyle/>
          <a:p>
            <a:pPr algn="l" rtl="0" eaLnBrk="0">
              <a:lnSpc>
                <a:spcPct val="83341"/>
              </a:lnSpc>
              <a:tabLst/>
            </a:pPr>
            <a:endParaRPr lang="Arial" altLang="Arial" sz="100" dirty="0"/>
          </a:p>
          <a:p>
            <a:pPr marL="27527" algn="l" rtl="0" eaLnBrk="0">
              <a:lnSpc>
                <a:spcPts val="1426"/>
              </a:lnSpc>
              <a:tabLst/>
            </a:pPr>
            <a:r>
              <a:rPr sz="1100" spc="50" dirty="0">
                <a:solidFill>
                  <a:srgbClr val="B00D15">
                    <a:alpha val="100000"/>
                  </a:srgbClr>
                </a:solidFill>
                <a:latin typeface="Microsoft YaHei"/>
                <a:ea typeface="Microsoft YaHei"/>
                <a:cs typeface="Microsoft YaHei"/>
              </a:rPr>
              <a:t>(一)代际关系不和的原</a:t>
            </a:r>
            <a:r>
              <a:rPr sz="1100" spc="20" dirty="0">
                <a:solidFill>
                  <a:srgbClr val="B00D15">
                    <a:alpha val="100000"/>
                  </a:srgbClr>
                </a:solidFill>
                <a:latin typeface="Microsoft YaHei"/>
                <a:ea typeface="Microsoft YaHei"/>
                <a:cs typeface="Microsoft YaHei"/>
              </a:rPr>
              <a:t>因</a:t>
            </a:r>
            <a:endParaRPr lang="Microsoft YaHei" altLang="Microsoft YaHei" sz="1100" dirty="0"/>
          </a:p>
          <a:p>
            <a:pPr marL="25949" algn="l" rtl="0" eaLnBrk="0">
              <a:lnSpc>
                <a:spcPct val="98000"/>
              </a:lnSpc>
              <a:spcBef>
                <a:spcPts val="1437"/>
              </a:spcBef>
              <a:tabLst/>
            </a:pPr>
            <a:r>
              <a:rPr sz="1000" b="1" spc="10" dirty="0">
                <a:solidFill>
                  <a:srgbClr val="231F20">
                    <a:alpha val="100000"/>
                  </a:srgbClr>
                </a:solidFill>
                <a:latin typeface="Arial"/>
                <a:ea typeface="Arial"/>
                <a:cs typeface="Arial"/>
              </a:rPr>
              <a:t>1</a:t>
            </a:r>
            <a:r>
              <a:rPr sz="1000" b="1" spc="0" dirty="0">
                <a:solidFill>
                  <a:srgbClr val="231F20">
                    <a:alpha val="100000"/>
                  </a:srgbClr>
                </a:solidFill>
                <a:latin typeface="Arial"/>
                <a:ea typeface="Arial"/>
                <a:cs typeface="Arial"/>
              </a:rPr>
              <a:t>.</a:t>
            </a:r>
            <a:r>
              <a:rPr sz="1000" spc="0" dirty="0">
                <a:solidFill>
                  <a:srgbClr val="231F20">
                    <a:alpha val="100000"/>
                  </a:srgbClr>
                </a:solidFill>
                <a:latin typeface="Arial"/>
                <a:ea typeface="Arial"/>
                <a:cs typeface="Arial"/>
              </a:rPr>
              <a:t> </a:t>
            </a:r>
            <a:r>
              <a:rPr sz="1000" spc="0" dirty="0">
                <a:solidFill>
                  <a:srgbClr val="231F20">
                    <a:alpha val="100000"/>
                  </a:srgbClr>
                </a:solidFill>
                <a:latin typeface="SimSun"/>
                <a:ea typeface="SimSun"/>
                <a:cs typeface="SimSun"/>
              </a:rPr>
              <a:t>代际差异</a:t>
            </a:r>
            <a:endParaRPr lang="SimSun" altLang="SimSun" sz="1000" dirty="0"/>
          </a:p>
          <a:p>
            <a:pPr marL="12700" algn="l" rtl="0" eaLnBrk="0">
              <a:lnSpc>
                <a:spcPct val="99000"/>
              </a:lnSpc>
              <a:spcBef>
                <a:spcPts val="3"/>
              </a:spcBef>
              <a:tabLst/>
            </a:pPr>
            <a:r>
              <a:rPr sz="1000" b="1" spc="30" dirty="0">
                <a:solidFill>
                  <a:srgbClr val="231F20">
                    <a:alpha val="100000"/>
                  </a:srgbClr>
                </a:solidFill>
                <a:latin typeface="Arial"/>
                <a:ea typeface="Arial"/>
                <a:cs typeface="Arial"/>
              </a:rPr>
              <a:t>2.</a:t>
            </a:r>
            <a:r>
              <a:rPr sz="1000" spc="30" dirty="0">
                <a:solidFill>
                  <a:srgbClr val="231F20">
                    <a:alpha val="100000"/>
                  </a:srgbClr>
                </a:solidFill>
                <a:latin typeface="Arial"/>
                <a:ea typeface="Arial"/>
                <a:cs typeface="Arial"/>
              </a:rPr>
              <a:t> </a:t>
            </a:r>
            <a:r>
              <a:rPr sz="1000" spc="30" dirty="0">
                <a:solidFill>
                  <a:srgbClr val="231F20">
                    <a:alpha val="100000"/>
                  </a:srgbClr>
                </a:solidFill>
                <a:latin typeface="SimSun"/>
                <a:ea typeface="SimSun"/>
                <a:cs typeface="SimSun"/>
              </a:rPr>
              <a:t>沟通态度和方式不</a:t>
            </a:r>
            <a:r>
              <a:rPr sz="1000" spc="0" dirty="0">
                <a:solidFill>
                  <a:srgbClr val="231F20">
                    <a:alpha val="100000"/>
                  </a:srgbClr>
                </a:solidFill>
                <a:latin typeface="SimSun"/>
                <a:ea typeface="SimSun"/>
                <a:cs typeface="SimSun"/>
              </a:rPr>
              <a:t>当</a:t>
            </a:r>
            <a:endParaRPr lang="SimSun" altLang="SimSun" sz="1000" dirty="0"/>
          </a:p>
        </p:txBody>
      </p:sp>
      <p:sp>
        <p:nvSpPr>
          <p:cNvPr id="296" name="textbox 296"/>
          <p:cNvSpPr/>
          <p:nvPr/>
        </p:nvSpPr>
        <p:spPr>
          <a:xfrm>
            <a:off x="1408188" y="6149292"/>
            <a:ext cx="3926840" cy="220979"/>
          </a:xfrm>
          <a:prstGeom prst="rect">
            <a:avLst/>
          </a:prstGeom>
        </p:spPr>
        <p:txBody>
          <a:bodyPr vert="horz" wrap="square" lIns="0" tIns="0" rIns="0" bIns="0"/>
          <a:lstStyle/>
          <a:p>
            <a:pPr algn="l" rtl="0" eaLnBrk="0">
              <a:lnSpc>
                <a:spcPct val="89753"/>
              </a:lnSpc>
              <a:tabLst/>
            </a:pPr>
            <a:endParaRPr lang="Arial" altLang="Arial" sz="100" dirty="0"/>
          </a:p>
          <a:p>
            <a:pPr marL="12700" algn="l" rtl="0" eaLnBrk="0">
              <a:lnSpc>
                <a:spcPct val="91000"/>
              </a:lnSpc>
              <a:tabLst/>
            </a:pPr>
            <a:r>
              <a:rPr sz="1400" spc="10" dirty="0">
                <a:solidFill>
                  <a:srgbClr val="231F20">
                    <a:alpha val="100000"/>
                  </a:srgbClr>
                </a:solidFill>
                <a:latin typeface="Microsoft YaHei"/>
                <a:ea typeface="Microsoft YaHei"/>
                <a:cs typeface="Microsoft YaHei"/>
              </a:rPr>
              <a:t>子任务一</a:t>
            </a:r>
            <a:r>
              <a:rPr sz="1400" spc="10" dirty="0">
                <a:solidFill>
                  <a:srgbClr val="231F20">
                    <a:alpha val="100000"/>
                  </a:srgbClr>
                </a:solidFill>
                <a:latin typeface="Microsoft YaHei"/>
                <a:ea typeface="Microsoft YaHei"/>
                <a:cs typeface="Microsoft YaHei"/>
              </a:rPr>
              <a:t>   </a:t>
            </a:r>
            <a:r>
              <a:rPr sz="1400" spc="0" dirty="0">
                <a:solidFill>
                  <a:srgbClr val="231F20">
                    <a:alpha val="100000"/>
                  </a:srgbClr>
                </a:solidFill>
                <a:latin typeface="Microsoft YaHei"/>
                <a:ea typeface="Microsoft YaHei"/>
                <a:cs typeface="Microsoft YaHei"/>
              </a:rPr>
              <a:t>老年夫妻适应问题与代际关系适应问题</a:t>
            </a:r>
            <a:endParaRPr lang="Microsoft YaHei" altLang="Microsoft YaHei" sz="1400" dirty="0"/>
          </a:p>
        </p:txBody>
      </p:sp>
      <p:pic>
        <p:nvPicPr>
          <p:cNvPr id="297" name="picture 297"/>
          <p:cNvPicPr>
            <a:picLocks noChangeAspect="1"/>
          </p:cNvPicPr>
          <p:nvPr/>
        </p:nvPicPr>
        <p:blipFill>
          <a:blip r:embed="rId3"/>
          <a:stretch>
            <a:fillRect/>
          </a:stretch>
        </p:blipFill>
        <p:spPr>
          <a:xfrm rot="21600000">
            <a:off x="1320698" y="6530619"/>
            <a:ext cx="1247432" cy="187883"/>
          </a:xfrm>
          <a:prstGeom prst="rect">
            <a:avLst/>
          </a:prstGeom>
        </p:spPr>
      </p:pic>
      <p:pic>
        <p:nvPicPr>
          <p:cNvPr id="298" name="picture 298"/>
          <p:cNvPicPr>
            <a:picLocks noChangeAspect="1"/>
          </p:cNvPicPr>
          <p:nvPr/>
        </p:nvPicPr>
        <p:blipFill>
          <a:blip r:embed="rId4"/>
          <a:stretch>
            <a:fillRect/>
          </a:stretch>
        </p:blipFill>
        <p:spPr>
          <a:xfrm rot="21600000">
            <a:off x="1176235" y="7688605"/>
            <a:ext cx="1249667" cy="187299"/>
          </a:xfrm>
          <a:prstGeom prst="rect">
            <a:avLst/>
          </a:prstGeom>
        </p:spPr>
      </p:pic>
      <p:sp>
        <p:nvSpPr>
          <p:cNvPr id="299" name="rect"/>
          <p:cNvSpPr/>
          <p:nvPr/>
        </p:nvSpPr>
        <p:spPr>
          <a:xfrm>
            <a:off x="1025525" y="2870834"/>
            <a:ext cx="4680584" cy="27190"/>
          </a:xfrm>
          <a:prstGeom prst="rect">
            <a:avLst/>
          </a:prstGeom>
          <a:solidFill>
            <a:srgbClr val="B00D15">
              <a:alpha val="100000"/>
            </a:srgbClr>
          </a:solidFill>
          <a:ln cap="flat">
            <a:miter lim="0"/>
            <a:noFill/>
            <a:prstDash val="solid"/>
          </a:ln>
        </p:spPr>
        <p:txBody>
          <a:bodyPr rtlCol="0"/>
          <a:lstStyle/>
          <a:p>
            <a:pPr algn="ctr"/>
            <a:endParaRPr lang="zh-CN" altLang="en-US"/>
          </a:p>
        </p:txBody>
      </p:sp>
      <p:pic>
        <p:nvPicPr>
          <p:cNvPr id="300" name="picture 300"/>
          <p:cNvPicPr>
            <a:picLocks noChangeAspect="1"/>
          </p:cNvPicPr>
          <p:nvPr/>
        </p:nvPicPr>
        <p:blipFill>
          <a:blip r:embed="rId5"/>
          <a:stretch>
            <a:fillRect/>
          </a:stretch>
        </p:blipFill>
        <p:spPr>
          <a:xfrm rot="21600000">
            <a:off x="1368551" y="2795016"/>
            <a:ext cx="826007" cy="194563"/>
          </a:xfrm>
          <a:prstGeom prst="rect">
            <a:avLst/>
          </a:prstGeom>
        </p:spPr>
      </p:pic>
      <p:pic>
        <p:nvPicPr>
          <p:cNvPr id="301" name="picture 301"/>
          <p:cNvPicPr>
            <a:picLocks noChangeAspect="1"/>
          </p:cNvPicPr>
          <p:nvPr/>
        </p:nvPicPr>
        <p:blipFill>
          <a:blip r:embed="rId6"/>
          <a:stretch>
            <a:fillRect/>
          </a:stretch>
        </p:blipFill>
        <p:spPr>
          <a:xfrm rot="21600000">
            <a:off x="1031875" y="4811394"/>
            <a:ext cx="4680584" cy="26670"/>
          </a:xfrm>
          <a:prstGeom prst="rect">
            <a:avLst/>
          </a:prstGeom>
        </p:spPr>
      </p:pic>
      <p:pic>
        <p:nvPicPr>
          <p:cNvPr id="302" name="picture 302"/>
          <p:cNvPicPr>
            <a:picLocks noChangeAspect="1"/>
          </p:cNvPicPr>
          <p:nvPr/>
        </p:nvPicPr>
        <p:blipFill>
          <a:blip r:embed="rId7"/>
          <a:stretch>
            <a:fillRect/>
          </a:stretch>
        </p:blipFill>
        <p:spPr>
          <a:xfrm rot="21600000">
            <a:off x="877455" y="7713547"/>
            <a:ext cx="243687" cy="149948"/>
          </a:xfrm>
          <a:prstGeom prst="rect">
            <a:avLst/>
          </a:prstGeom>
        </p:spPr>
      </p:pic>
      <p:pic>
        <p:nvPicPr>
          <p:cNvPr id="303" name="picture 303"/>
          <p:cNvPicPr>
            <a:picLocks noChangeAspect="1"/>
          </p:cNvPicPr>
          <p:nvPr/>
        </p:nvPicPr>
        <p:blipFill>
          <a:blip r:embed="rId8"/>
          <a:stretch>
            <a:fillRect/>
          </a:stretch>
        </p:blipFill>
        <p:spPr>
          <a:xfrm rot="21600000">
            <a:off x="1019695" y="6584162"/>
            <a:ext cx="243687" cy="121729"/>
          </a:xfrm>
          <a:prstGeom prst="rect">
            <a:avLst/>
          </a:prstGeom>
        </p:spPr>
      </p:pic>
      <p:sp>
        <p:nvSpPr>
          <p:cNvPr id="304" name="textbox 304"/>
          <p:cNvSpPr/>
          <p:nvPr/>
        </p:nvSpPr>
        <p:spPr>
          <a:xfrm>
            <a:off x="818749" y="9041149"/>
            <a:ext cx="167004" cy="153035"/>
          </a:xfrm>
          <a:prstGeom prst="rect">
            <a:avLst/>
          </a:prstGeom>
        </p:spPr>
        <p:txBody>
          <a:bodyPr vert="horz" wrap="square" lIns="0" tIns="0" rIns="0" bIns="0"/>
          <a:lstStyle/>
          <a:p>
            <a:pPr algn="l" rtl="0" eaLnBrk="0">
              <a:lnSpc>
                <a:spcPct val="78980"/>
              </a:lnSpc>
              <a:tabLst/>
            </a:pPr>
            <a:endParaRPr lang="Arial" altLang="Arial" sz="100" dirty="0"/>
          </a:p>
          <a:p>
            <a:pPr marL="12700" algn="l" rtl="0" eaLnBrk="0">
              <a:lnSpc>
                <a:spcPct val="84000"/>
              </a:lnSpc>
              <a:tabLst/>
            </a:pPr>
            <a:r>
              <a:rPr sz="1000" b="1" spc="0" dirty="0">
                <a:solidFill>
                  <a:srgbClr val="231F20">
                    <a:alpha val="100000"/>
                  </a:srgbClr>
                </a:solidFill>
                <a:latin typeface="Arial"/>
                <a:ea typeface="Arial"/>
                <a:cs typeface="Arial"/>
              </a:rPr>
              <a:t>88</a:t>
            </a:r>
            <a:endParaRPr lang="Arial" altLang="Arial" sz="10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 name="textbox 305"/>
          <p:cNvSpPr/>
          <p:nvPr/>
        </p:nvSpPr>
        <p:spPr>
          <a:xfrm>
            <a:off x="889365" y="510047"/>
            <a:ext cx="4772659" cy="2125979"/>
          </a:xfrm>
          <a:prstGeom prst="rect">
            <a:avLst/>
          </a:prstGeom>
        </p:spPr>
        <p:txBody>
          <a:bodyPr vert="horz" wrap="square" lIns="0" tIns="0" rIns="0" bIns="0"/>
          <a:lstStyle/>
          <a:p>
            <a:pPr algn="l" rtl="0" eaLnBrk="0">
              <a:lnSpc>
                <a:spcPct val="83341"/>
              </a:lnSpc>
              <a:tabLst/>
            </a:pPr>
            <a:endParaRPr lang="Arial" altLang="Arial" sz="100" dirty="0"/>
          </a:p>
          <a:p>
            <a:pPr marL="155956" algn="l" rtl="0" eaLnBrk="0">
              <a:lnSpc>
                <a:spcPts val="1426"/>
              </a:lnSpc>
              <a:tabLst/>
            </a:pPr>
            <a:r>
              <a:rPr sz="1100" spc="50" dirty="0">
                <a:solidFill>
                  <a:srgbClr val="B00D15">
                    <a:alpha val="100000"/>
                  </a:srgbClr>
                </a:solidFill>
                <a:latin typeface="Microsoft YaHei"/>
                <a:ea typeface="Microsoft YaHei"/>
                <a:cs typeface="Microsoft YaHei"/>
              </a:rPr>
              <a:t>(二)代际关系的调适原</a:t>
            </a:r>
            <a:r>
              <a:rPr sz="1100" spc="40" dirty="0">
                <a:solidFill>
                  <a:srgbClr val="B00D15">
                    <a:alpha val="100000"/>
                  </a:srgbClr>
                </a:solidFill>
                <a:latin typeface="Microsoft YaHei"/>
                <a:ea typeface="Microsoft YaHei"/>
                <a:cs typeface="Microsoft YaHei"/>
              </a:rPr>
              <a:t>则</a:t>
            </a:r>
            <a:endParaRPr lang="Microsoft YaHei" altLang="Microsoft YaHei" sz="1100" dirty="0"/>
          </a:p>
          <a:p>
            <a:pPr algn="l" rtl="0" eaLnBrk="0">
              <a:lnSpc>
                <a:spcPct val="117000"/>
              </a:lnSpc>
              <a:tabLst/>
            </a:pPr>
            <a:endParaRPr lang="Arial" altLang="Arial" sz="1000" dirty="0"/>
          </a:p>
          <a:p>
            <a:pPr marL="155956" algn="l" rtl="0" eaLnBrk="0">
              <a:lnSpc>
                <a:spcPts val="1426"/>
              </a:lnSpc>
              <a:spcBef>
                <a:spcPts val="338"/>
              </a:spcBef>
              <a:tabLst/>
            </a:pPr>
            <a:r>
              <a:rPr sz="1100" spc="40" dirty="0">
                <a:solidFill>
                  <a:srgbClr val="B00D15">
                    <a:alpha val="100000"/>
                  </a:srgbClr>
                </a:solidFill>
                <a:latin typeface="Microsoft YaHei"/>
                <a:ea typeface="Microsoft YaHei"/>
                <a:cs typeface="Microsoft YaHei"/>
              </a:rPr>
              <a:t>(三)代际关系的调适</a:t>
            </a:r>
            <a:r>
              <a:rPr sz="1100" spc="30" dirty="0">
                <a:solidFill>
                  <a:srgbClr val="B00D15">
                    <a:alpha val="100000"/>
                  </a:srgbClr>
                </a:solidFill>
                <a:latin typeface="Microsoft YaHei"/>
                <a:ea typeface="Microsoft YaHei"/>
                <a:cs typeface="Microsoft YaHei"/>
              </a:rPr>
              <a:t>方</a:t>
            </a:r>
            <a:r>
              <a:rPr sz="1100" spc="0" dirty="0">
                <a:solidFill>
                  <a:srgbClr val="B00D15">
                    <a:alpha val="100000"/>
                  </a:srgbClr>
                </a:solidFill>
                <a:latin typeface="Microsoft YaHei"/>
                <a:ea typeface="Microsoft YaHei"/>
                <a:cs typeface="Microsoft YaHei"/>
              </a:rPr>
              <a:t>法</a:t>
            </a:r>
            <a:endParaRPr lang="Microsoft YaHei" altLang="Microsoft YaHei" sz="1100" dirty="0"/>
          </a:p>
          <a:p>
            <a:pPr marL="140263" algn="l" rtl="0" eaLnBrk="0">
              <a:lnSpc>
                <a:spcPct val="95000"/>
              </a:lnSpc>
              <a:spcBef>
                <a:spcPts val="1264"/>
              </a:spcBef>
              <a:tabLst/>
            </a:pPr>
            <a:r>
              <a:rPr sz="1000" spc="30" dirty="0">
                <a:solidFill>
                  <a:srgbClr val="231F20">
                    <a:alpha val="100000"/>
                  </a:srgbClr>
                </a:solidFill>
                <a:latin typeface="Microsoft YaHei"/>
                <a:ea typeface="Microsoft YaHei"/>
                <a:cs typeface="Microsoft YaHei"/>
              </a:rPr>
              <a:t>成功的代际关系调适，良好家庭氛围的营造，依赖于上、下代双方</a:t>
            </a:r>
            <a:r>
              <a:rPr sz="1000" spc="0" dirty="0">
                <a:solidFill>
                  <a:srgbClr val="231F20">
                    <a:alpha val="100000"/>
                  </a:srgbClr>
                </a:solidFill>
                <a:latin typeface="Microsoft YaHei"/>
                <a:ea typeface="Microsoft YaHei"/>
                <a:cs typeface="Microsoft YaHei"/>
              </a:rPr>
              <a:t>的共同努力。</a:t>
            </a:r>
            <a:endParaRPr lang="Microsoft YaHei" altLang="Microsoft YaHei" sz="1000" dirty="0"/>
          </a:p>
          <a:p>
            <a:pPr marL="154378" algn="l" rtl="0" eaLnBrk="0">
              <a:lnSpc>
                <a:spcPct val="99000"/>
              </a:lnSpc>
              <a:spcBef>
                <a:spcPts val="655"/>
              </a:spcBef>
              <a:tabLst/>
            </a:pPr>
            <a:r>
              <a:rPr sz="1000" b="1" spc="20" dirty="0">
                <a:solidFill>
                  <a:srgbClr val="231F20">
                    <a:alpha val="100000"/>
                  </a:srgbClr>
                </a:solidFill>
                <a:latin typeface="Arial"/>
                <a:ea typeface="Arial"/>
                <a:cs typeface="Arial"/>
              </a:rPr>
              <a:t>1.</a:t>
            </a:r>
            <a:r>
              <a:rPr sz="1000" spc="20" dirty="0">
                <a:solidFill>
                  <a:srgbClr val="231F20">
                    <a:alpha val="100000"/>
                  </a:srgbClr>
                </a:solidFill>
                <a:latin typeface="Arial"/>
                <a:ea typeface="Arial"/>
                <a:cs typeface="Arial"/>
              </a:rPr>
              <a:t> </a:t>
            </a:r>
            <a:r>
              <a:rPr sz="1000" spc="20" dirty="0">
                <a:solidFill>
                  <a:srgbClr val="231F20">
                    <a:alpha val="100000"/>
                  </a:srgbClr>
                </a:solidFill>
                <a:latin typeface="SimSun"/>
                <a:ea typeface="SimSun"/>
                <a:cs typeface="SimSun"/>
              </a:rPr>
              <a:t>父母的调</a:t>
            </a:r>
            <a:r>
              <a:rPr sz="1000" spc="0" dirty="0">
                <a:solidFill>
                  <a:srgbClr val="231F20">
                    <a:alpha val="100000"/>
                  </a:srgbClr>
                </a:solidFill>
                <a:latin typeface="SimSun"/>
                <a:ea typeface="SimSun"/>
                <a:cs typeface="SimSun"/>
              </a:rPr>
              <a:t>适方法</a:t>
            </a:r>
            <a:endParaRPr lang="SimSun" altLang="SimSun" sz="1000" dirty="0"/>
          </a:p>
          <a:p>
            <a:pPr marL="127412" algn="l" rtl="0" eaLnBrk="0">
              <a:lnSpc>
                <a:spcPct val="99000"/>
              </a:lnSpc>
              <a:spcBef>
                <a:spcPts val="92"/>
              </a:spcBef>
              <a:tabLst/>
            </a:pPr>
            <a:r>
              <a:rPr sz="1000" b="1" spc="30" dirty="0">
                <a:solidFill>
                  <a:srgbClr val="231F20">
                    <a:alpha val="100000"/>
                  </a:srgbClr>
                </a:solidFill>
                <a:latin typeface="Arial"/>
                <a:ea typeface="Arial"/>
                <a:cs typeface="Arial"/>
              </a:rPr>
              <a:t>2.</a:t>
            </a:r>
            <a:r>
              <a:rPr sz="1000" spc="30" dirty="0">
                <a:solidFill>
                  <a:srgbClr val="231F20">
                    <a:alpha val="100000"/>
                  </a:srgbClr>
                </a:solidFill>
                <a:latin typeface="Arial"/>
                <a:ea typeface="Arial"/>
                <a:cs typeface="Arial"/>
              </a:rPr>
              <a:t> </a:t>
            </a:r>
            <a:r>
              <a:rPr sz="1000" spc="30" dirty="0">
                <a:solidFill>
                  <a:srgbClr val="231F20">
                    <a:alpha val="100000"/>
                  </a:srgbClr>
                </a:solidFill>
                <a:latin typeface="SimSun"/>
                <a:ea typeface="SimSun"/>
                <a:cs typeface="SimSun"/>
              </a:rPr>
              <a:t>子女的调适</a:t>
            </a:r>
            <a:r>
              <a:rPr sz="1000" spc="10" dirty="0">
                <a:solidFill>
                  <a:srgbClr val="231F20">
                    <a:alpha val="100000"/>
                  </a:srgbClr>
                </a:solidFill>
                <a:latin typeface="SimSun"/>
                <a:ea typeface="SimSun"/>
                <a:cs typeface="SimSun"/>
              </a:rPr>
              <a:t>方</a:t>
            </a:r>
            <a:r>
              <a:rPr sz="1000" spc="0" dirty="0">
                <a:solidFill>
                  <a:srgbClr val="231F20">
                    <a:alpha val="100000"/>
                  </a:srgbClr>
                </a:solidFill>
                <a:latin typeface="SimSun"/>
                <a:ea typeface="SimSun"/>
                <a:cs typeface="SimSun"/>
              </a:rPr>
              <a:t>法</a:t>
            </a:r>
            <a:endParaRPr lang="SimSun" altLang="SimSun" sz="1000" dirty="0"/>
          </a:p>
          <a:p>
            <a:pPr marL="12700" algn="l" rtl="0" eaLnBrk="0">
              <a:lnSpc>
                <a:spcPts val="1426"/>
              </a:lnSpc>
              <a:spcBef>
                <a:spcPts val="342"/>
              </a:spcBef>
              <a:tabLst/>
            </a:pPr>
            <a:r>
              <a:rPr sz="1100" spc="50" dirty="0">
                <a:solidFill>
                  <a:srgbClr val="B00D15">
                    <a:alpha val="100000"/>
                  </a:srgbClr>
                </a:solidFill>
                <a:latin typeface="Microsoft YaHei"/>
                <a:ea typeface="Microsoft YaHei"/>
                <a:cs typeface="Microsoft YaHei"/>
              </a:rPr>
              <a:t>(四)家庭和睦需注意的问</a:t>
            </a:r>
            <a:r>
              <a:rPr sz="1100" spc="40" dirty="0">
                <a:solidFill>
                  <a:srgbClr val="B00D15">
                    <a:alpha val="100000"/>
                  </a:srgbClr>
                </a:solidFill>
                <a:latin typeface="Microsoft YaHei"/>
                <a:ea typeface="Microsoft YaHei"/>
                <a:cs typeface="Microsoft YaHei"/>
              </a:rPr>
              <a:t>题</a:t>
            </a:r>
            <a:endParaRPr lang="Microsoft YaHei" altLang="Microsoft YaHei" sz="1100" dirty="0"/>
          </a:p>
          <a:p>
            <a:pPr algn="l" rtl="0" eaLnBrk="0">
              <a:lnSpc>
                <a:spcPct val="112000"/>
              </a:lnSpc>
              <a:tabLst/>
            </a:pPr>
            <a:endParaRPr lang="Arial" altLang="Arial" sz="1000" dirty="0"/>
          </a:p>
          <a:p>
            <a:pPr algn="l" rtl="0" eaLnBrk="0">
              <a:lnSpc>
                <a:spcPct val="113000"/>
              </a:lnSpc>
              <a:tabLst/>
            </a:pPr>
            <a:endParaRPr lang="Arial" altLang="Arial" sz="1000" dirty="0"/>
          </a:p>
          <a:p>
            <a:pPr algn="l" rtl="0" eaLnBrk="0">
              <a:lnSpc>
                <a:spcPct val="116000"/>
              </a:lnSpc>
              <a:tabLst/>
            </a:pPr>
            <a:endParaRPr lang="Arial" altLang="Arial" sz="300" dirty="0"/>
          </a:p>
          <a:p>
            <a:pPr marL="976531" algn="l" rtl="0" eaLnBrk="0">
              <a:lnSpc>
                <a:spcPct val="91000"/>
              </a:lnSpc>
              <a:spcBef>
                <a:spcPts val="3"/>
              </a:spcBef>
              <a:tabLst/>
            </a:pPr>
            <a:r>
              <a:rPr sz="1400" spc="10" dirty="0">
                <a:solidFill>
                  <a:srgbClr val="231F20">
                    <a:alpha val="100000"/>
                  </a:srgbClr>
                </a:solidFill>
                <a:latin typeface="Microsoft YaHei"/>
                <a:ea typeface="Microsoft YaHei"/>
                <a:cs typeface="Microsoft YaHei"/>
              </a:rPr>
              <a:t>子任务二</a:t>
            </a:r>
            <a:r>
              <a:rPr sz="1400" spc="10" dirty="0">
                <a:solidFill>
                  <a:srgbClr val="231F20">
                    <a:alpha val="100000"/>
                  </a:srgbClr>
                </a:solidFill>
                <a:latin typeface="Microsoft YaHei"/>
                <a:ea typeface="Microsoft YaHei"/>
                <a:cs typeface="Microsoft YaHei"/>
              </a:rPr>
              <a:t>  </a:t>
            </a:r>
            <a:r>
              <a:rPr sz="1400" spc="0" dirty="0">
                <a:solidFill>
                  <a:srgbClr val="231F20">
                    <a:alpha val="100000"/>
                  </a:srgbClr>
                </a:solidFill>
                <a:latin typeface="Microsoft YaHei"/>
                <a:ea typeface="Microsoft YaHei"/>
                <a:cs typeface="Microsoft YaHei"/>
              </a:rPr>
              <a:t> </a:t>
            </a:r>
            <a:r>
              <a:rPr sz="1400" spc="0" dirty="0">
                <a:solidFill>
                  <a:srgbClr val="231F20">
                    <a:alpha val="100000"/>
                  </a:srgbClr>
                </a:solidFill>
                <a:latin typeface="Microsoft YaHei"/>
                <a:ea typeface="Microsoft YaHei"/>
                <a:cs typeface="Microsoft YaHei"/>
              </a:rPr>
              <a:t>老年丧偶的适应与心理护理</a:t>
            </a:r>
            <a:endParaRPr lang="Microsoft YaHei" altLang="Microsoft YaHei" sz="1400" dirty="0"/>
          </a:p>
        </p:txBody>
      </p:sp>
      <p:sp>
        <p:nvSpPr>
          <p:cNvPr id="306" name="textbox 306"/>
          <p:cNvSpPr/>
          <p:nvPr/>
        </p:nvSpPr>
        <p:spPr>
          <a:xfrm>
            <a:off x="889365" y="4082315"/>
            <a:ext cx="1315085" cy="1666875"/>
          </a:xfrm>
          <a:prstGeom prst="rect">
            <a:avLst/>
          </a:prstGeom>
        </p:spPr>
        <p:txBody>
          <a:bodyPr vert="horz" wrap="square" lIns="0" tIns="0" rIns="0" bIns="0"/>
          <a:lstStyle/>
          <a:p>
            <a:pPr algn="l" rtl="0" eaLnBrk="0">
              <a:lnSpc>
                <a:spcPct val="83341"/>
              </a:lnSpc>
              <a:tabLst/>
            </a:pPr>
            <a:endParaRPr lang="Arial" altLang="Arial" sz="100" dirty="0"/>
          </a:p>
          <a:p>
            <a:pPr marL="12700" algn="l" rtl="0" eaLnBrk="0">
              <a:lnSpc>
                <a:spcPts val="1426"/>
              </a:lnSpc>
              <a:tabLst/>
            </a:pPr>
            <a:r>
              <a:rPr sz="1100" spc="40" dirty="0">
                <a:solidFill>
                  <a:srgbClr val="B00D15">
                    <a:alpha val="100000"/>
                  </a:srgbClr>
                </a:solidFill>
                <a:latin typeface="Microsoft YaHei"/>
                <a:ea typeface="Microsoft YaHei"/>
                <a:cs typeface="Microsoft YaHei"/>
              </a:rPr>
              <a:t>(</a:t>
            </a:r>
            <a:r>
              <a:rPr sz="1100" spc="40" dirty="0">
                <a:solidFill>
                  <a:srgbClr val="B00D15">
                    <a:alpha val="100000"/>
                  </a:srgbClr>
                </a:solidFill>
                <a:latin typeface="Microsoft YaHei"/>
                <a:ea typeface="Microsoft YaHei"/>
                <a:cs typeface="Microsoft YaHei"/>
              </a:rPr>
              <a:t> </a:t>
            </a:r>
            <a:r>
              <a:rPr sz="1100" spc="40" dirty="0">
                <a:solidFill>
                  <a:srgbClr val="B00D15">
                    <a:alpha val="100000"/>
                  </a:srgbClr>
                </a:solidFill>
                <a:latin typeface="Microsoft YaHei"/>
                <a:ea typeface="Microsoft YaHei"/>
                <a:cs typeface="Microsoft YaHei"/>
              </a:rPr>
              <a:t>一)震惊</a:t>
            </a:r>
            <a:r>
              <a:rPr sz="1100" spc="10" dirty="0">
                <a:solidFill>
                  <a:srgbClr val="B00D15">
                    <a:alpha val="100000"/>
                  </a:srgbClr>
                </a:solidFill>
                <a:latin typeface="Microsoft YaHei"/>
                <a:ea typeface="Microsoft YaHei"/>
                <a:cs typeface="Microsoft YaHei"/>
              </a:rPr>
              <a:t>麻</a:t>
            </a:r>
            <a:r>
              <a:rPr sz="1100" spc="0" dirty="0">
                <a:solidFill>
                  <a:srgbClr val="B00D15">
                    <a:alpha val="100000"/>
                  </a:srgbClr>
                </a:solidFill>
                <a:latin typeface="Microsoft YaHei"/>
                <a:ea typeface="Microsoft YaHei"/>
                <a:cs typeface="Microsoft YaHei"/>
              </a:rPr>
              <a:t>木</a:t>
            </a:r>
            <a:endParaRPr lang="Microsoft YaHei" altLang="Microsoft YaHei" sz="1100" dirty="0"/>
          </a:p>
          <a:p>
            <a:pPr algn="l" rtl="0" eaLnBrk="0">
              <a:lnSpc>
                <a:spcPct val="123000"/>
              </a:lnSpc>
              <a:tabLst/>
            </a:pPr>
            <a:endParaRPr lang="Arial" altLang="Arial" sz="1000" dirty="0"/>
          </a:p>
          <a:p>
            <a:pPr algn="l" rtl="0" eaLnBrk="0">
              <a:lnSpc>
                <a:spcPct val="124000"/>
              </a:lnSpc>
              <a:tabLst/>
            </a:pPr>
            <a:endParaRPr lang="Arial" altLang="Arial" sz="1000" dirty="0"/>
          </a:p>
          <a:p>
            <a:pPr marL="12700" algn="l" rtl="0" eaLnBrk="0">
              <a:lnSpc>
                <a:spcPts val="1426"/>
              </a:lnSpc>
              <a:spcBef>
                <a:spcPts val="338"/>
              </a:spcBef>
              <a:tabLst/>
            </a:pPr>
            <a:r>
              <a:rPr sz="1100" spc="30" dirty="0">
                <a:solidFill>
                  <a:srgbClr val="B00D15">
                    <a:alpha val="100000"/>
                  </a:srgbClr>
                </a:solidFill>
                <a:latin typeface="Microsoft YaHei"/>
                <a:ea typeface="Microsoft YaHei"/>
                <a:cs typeface="Microsoft YaHei"/>
              </a:rPr>
              <a:t>(</a:t>
            </a:r>
            <a:r>
              <a:rPr sz="1100" spc="30" dirty="0">
                <a:solidFill>
                  <a:srgbClr val="B00D15">
                    <a:alpha val="100000"/>
                  </a:srgbClr>
                </a:solidFill>
                <a:latin typeface="Microsoft YaHei"/>
                <a:ea typeface="Microsoft YaHei"/>
                <a:cs typeface="Microsoft YaHei"/>
              </a:rPr>
              <a:t> </a:t>
            </a:r>
            <a:r>
              <a:rPr sz="1100" spc="30" dirty="0">
                <a:solidFill>
                  <a:srgbClr val="B00D15">
                    <a:alpha val="100000"/>
                  </a:srgbClr>
                </a:solidFill>
                <a:latin typeface="Microsoft YaHei"/>
                <a:ea typeface="Microsoft YaHei"/>
                <a:cs typeface="Microsoft YaHei"/>
              </a:rPr>
              <a:t>二)思念和痛</a:t>
            </a:r>
            <a:r>
              <a:rPr sz="1100" spc="20" dirty="0">
                <a:solidFill>
                  <a:srgbClr val="B00D15">
                    <a:alpha val="100000"/>
                  </a:srgbClr>
                </a:solidFill>
                <a:latin typeface="Microsoft YaHei"/>
                <a:ea typeface="Microsoft YaHei"/>
                <a:cs typeface="Microsoft YaHei"/>
              </a:rPr>
              <a:t>心</a:t>
            </a:r>
            <a:endParaRPr lang="Microsoft YaHei" altLang="Microsoft YaHei" sz="1100" dirty="0"/>
          </a:p>
          <a:p>
            <a:pPr algn="l" rtl="0" eaLnBrk="0">
              <a:lnSpc>
                <a:spcPct val="127000"/>
              </a:lnSpc>
              <a:tabLst/>
            </a:pPr>
            <a:endParaRPr lang="Arial" altLang="Arial" sz="1000" dirty="0"/>
          </a:p>
          <a:p>
            <a:pPr algn="l" rtl="0" eaLnBrk="0">
              <a:lnSpc>
                <a:spcPct val="127000"/>
              </a:lnSpc>
              <a:tabLst/>
            </a:pPr>
            <a:endParaRPr lang="Arial" altLang="Arial" sz="1000" dirty="0"/>
          </a:p>
          <a:p>
            <a:pPr marL="12700" algn="l" rtl="0" eaLnBrk="0">
              <a:lnSpc>
                <a:spcPts val="1426"/>
              </a:lnSpc>
              <a:spcBef>
                <a:spcPts val="338"/>
              </a:spcBef>
              <a:tabLst/>
            </a:pPr>
            <a:r>
              <a:rPr sz="1100" spc="-50" dirty="0">
                <a:solidFill>
                  <a:srgbClr val="B00D15">
                    <a:alpha val="100000"/>
                  </a:srgbClr>
                </a:solidFill>
                <a:latin typeface="Microsoft YaHei"/>
                <a:ea typeface="Microsoft YaHei"/>
                <a:cs typeface="Microsoft YaHei"/>
              </a:rPr>
              <a:t>(</a:t>
            </a:r>
            <a:r>
              <a:rPr sz="1100" spc="-50" dirty="0">
                <a:solidFill>
                  <a:srgbClr val="B00D15">
                    <a:alpha val="100000"/>
                  </a:srgbClr>
                </a:solidFill>
                <a:latin typeface="Microsoft YaHei"/>
                <a:ea typeface="Microsoft YaHei"/>
                <a:cs typeface="Microsoft YaHei"/>
              </a:rPr>
              <a:t> </a:t>
            </a:r>
            <a:r>
              <a:rPr sz="1100" spc="-50" dirty="0">
                <a:solidFill>
                  <a:srgbClr val="B00D15">
                    <a:alpha val="100000"/>
                  </a:srgbClr>
                </a:solidFill>
                <a:latin typeface="Microsoft YaHei"/>
                <a:ea typeface="Microsoft YaHei"/>
                <a:cs typeface="Microsoft YaHei"/>
              </a:rPr>
              <a:t>三)愤怒</a:t>
            </a:r>
            <a:r>
              <a:rPr sz="1100" spc="-50" dirty="0">
                <a:solidFill>
                  <a:srgbClr val="B00D15">
                    <a:alpha val="100000"/>
                  </a:srgbClr>
                </a:solidFill>
                <a:latin typeface="Microsoft YaHei"/>
                <a:ea typeface="Microsoft YaHei"/>
                <a:cs typeface="Microsoft YaHei"/>
              </a:rPr>
              <a:t> </a:t>
            </a:r>
            <a:r>
              <a:rPr sz="1100" spc="-50" dirty="0">
                <a:solidFill>
                  <a:srgbClr val="B00D15">
                    <a:alpha val="100000"/>
                  </a:srgbClr>
                </a:solidFill>
                <a:latin typeface="Microsoft YaHei"/>
                <a:ea typeface="Microsoft YaHei"/>
                <a:cs typeface="Microsoft YaHei"/>
              </a:rPr>
              <a:t>、</a:t>
            </a:r>
            <a:r>
              <a:rPr sz="1100" spc="-50" dirty="0">
                <a:solidFill>
                  <a:srgbClr val="B00D15">
                    <a:alpha val="100000"/>
                  </a:srgbClr>
                </a:solidFill>
                <a:latin typeface="Microsoft YaHei"/>
                <a:ea typeface="Microsoft YaHei"/>
                <a:cs typeface="Microsoft YaHei"/>
              </a:rPr>
              <a:t>  </a:t>
            </a:r>
            <a:r>
              <a:rPr sz="1100" spc="-50" dirty="0">
                <a:solidFill>
                  <a:srgbClr val="B00D15">
                    <a:alpha val="100000"/>
                  </a:srgbClr>
                </a:solidFill>
                <a:latin typeface="Microsoft YaHei"/>
                <a:ea typeface="Microsoft YaHei"/>
                <a:cs typeface="Microsoft YaHei"/>
              </a:rPr>
              <a:t>戒备心</a:t>
            </a:r>
            <a:r>
              <a:rPr sz="1100" spc="-40" dirty="0">
                <a:solidFill>
                  <a:srgbClr val="B00D15">
                    <a:alpha val="100000"/>
                  </a:srgbClr>
                </a:solidFill>
                <a:latin typeface="Microsoft YaHei"/>
                <a:ea typeface="Microsoft YaHei"/>
                <a:cs typeface="Microsoft YaHei"/>
              </a:rPr>
              <a:t>强</a:t>
            </a:r>
            <a:endParaRPr lang="Microsoft YaHei" altLang="Microsoft YaHei" sz="1100" dirty="0"/>
          </a:p>
          <a:p>
            <a:pPr algn="l" rtl="0" eaLnBrk="0">
              <a:lnSpc>
                <a:spcPct val="110000"/>
              </a:lnSpc>
              <a:tabLst/>
            </a:pPr>
            <a:endParaRPr lang="Arial" altLang="Arial" sz="400" dirty="0"/>
          </a:p>
          <a:p>
            <a:pPr marL="12700" algn="l" rtl="0" eaLnBrk="0">
              <a:lnSpc>
                <a:spcPts val="1426"/>
              </a:lnSpc>
              <a:spcBef>
                <a:spcPts val="1"/>
              </a:spcBef>
              <a:tabLst/>
            </a:pPr>
            <a:r>
              <a:rPr sz="1100" spc="90" dirty="0">
                <a:solidFill>
                  <a:srgbClr val="B00D15">
                    <a:alpha val="100000"/>
                  </a:srgbClr>
                </a:solidFill>
                <a:latin typeface="Microsoft YaHei"/>
                <a:ea typeface="Microsoft YaHei"/>
                <a:cs typeface="Microsoft YaHei"/>
              </a:rPr>
              <a:t>(四)混乱无</a:t>
            </a:r>
            <a:r>
              <a:rPr sz="1100" spc="40" dirty="0">
                <a:solidFill>
                  <a:srgbClr val="B00D15">
                    <a:alpha val="100000"/>
                  </a:srgbClr>
                </a:solidFill>
                <a:latin typeface="Microsoft YaHei"/>
                <a:ea typeface="Microsoft YaHei"/>
                <a:cs typeface="Microsoft YaHei"/>
              </a:rPr>
              <a:t>绪</a:t>
            </a:r>
            <a:endParaRPr lang="Microsoft YaHei" altLang="Microsoft YaHei" sz="1100" dirty="0"/>
          </a:p>
        </p:txBody>
      </p:sp>
      <p:sp>
        <p:nvSpPr>
          <p:cNvPr id="307" name="textbox 307"/>
          <p:cNvSpPr/>
          <p:nvPr/>
        </p:nvSpPr>
        <p:spPr>
          <a:xfrm>
            <a:off x="889365" y="8235215"/>
            <a:ext cx="1176655" cy="703580"/>
          </a:xfrm>
          <a:prstGeom prst="rect">
            <a:avLst/>
          </a:prstGeom>
        </p:spPr>
        <p:txBody>
          <a:bodyPr vert="horz" wrap="square" lIns="0" tIns="0" rIns="0" bIns="0"/>
          <a:lstStyle/>
          <a:p>
            <a:pPr algn="l" rtl="0" eaLnBrk="0">
              <a:lnSpc>
                <a:spcPct val="83341"/>
              </a:lnSpc>
              <a:tabLst/>
            </a:pPr>
            <a:endParaRPr lang="Arial" altLang="Arial" sz="100" dirty="0"/>
          </a:p>
          <a:p>
            <a:pPr marL="12700" algn="l" rtl="0" eaLnBrk="0">
              <a:lnSpc>
                <a:spcPts val="1426"/>
              </a:lnSpc>
              <a:tabLst/>
            </a:pPr>
            <a:r>
              <a:rPr sz="1100" spc="70" dirty="0">
                <a:solidFill>
                  <a:srgbClr val="B00D15">
                    <a:alpha val="100000"/>
                  </a:srgbClr>
                </a:solidFill>
                <a:latin typeface="Microsoft YaHei"/>
                <a:ea typeface="Microsoft YaHei"/>
                <a:cs typeface="Microsoft YaHei"/>
              </a:rPr>
              <a:t>(一)自我贬值心</a:t>
            </a:r>
            <a:r>
              <a:rPr sz="1100" spc="60" dirty="0">
                <a:solidFill>
                  <a:srgbClr val="B00D15">
                    <a:alpha val="100000"/>
                  </a:srgbClr>
                </a:solidFill>
                <a:latin typeface="Microsoft YaHei"/>
                <a:ea typeface="Microsoft YaHei"/>
                <a:cs typeface="Microsoft YaHei"/>
              </a:rPr>
              <a:t>理</a:t>
            </a:r>
            <a:endParaRPr lang="Microsoft YaHei" altLang="Microsoft YaHei" sz="1100" dirty="0"/>
          </a:p>
          <a:p>
            <a:pPr marL="12700" algn="l" rtl="0" eaLnBrk="0">
              <a:lnSpc>
                <a:spcPts val="1426"/>
              </a:lnSpc>
              <a:spcBef>
                <a:spcPts val="529"/>
              </a:spcBef>
              <a:tabLst/>
            </a:pPr>
            <a:r>
              <a:rPr sz="1100" spc="40" dirty="0">
                <a:solidFill>
                  <a:srgbClr val="B00D15">
                    <a:alpha val="100000"/>
                  </a:srgbClr>
                </a:solidFill>
                <a:latin typeface="Microsoft YaHei"/>
                <a:ea typeface="Microsoft YaHei"/>
                <a:cs typeface="Microsoft YaHei"/>
              </a:rPr>
              <a:t>(</a:t>
            </a:r>
            <a:r>
              <a:rPr sz="1100" spc="40" dirty="0">
                <a:solidFill>
                  <a:srgbClr val="B00D15">
                    <a:alpha val="100000"/>
                  </a:srgbClr>
                </a:solidFill>
                <a:latin typeface="Microsoft YaHei"/>
                <a:ea typeface="Microsoft YaHei"/>
                <a:cs typeface="Microsoft YaHei"/>
              </a:rPr>
              <a:t> </a:t>
            </a:r>
            <a:r>
              <a:rPr sz="1100" spc="40" dirty="0">
                <a:solidFill>
                  <a:srgbClr val="B00D15">
                    <a:alpha val="100000"/>
                  </a:srgbClr>
                </a:solidFill>
                <a:latin typeface="Microsoft YaHei"/>
                <a:ea typeface="Microsoft YaHei"/>
                <a:cs typeface="Microsoft YaHei"/>
              </a:rPr>
              <a:t>二)心理</a:t>
            </a:r>
            <a:r>
              <a:rPr sz="1100" spc="0" dirty="0">
                <a:solidFill>
                  <a:srgbClr val="B00D15">
                    <a:alpha val="100000"/>
                  </a:srgbClr>
                </a:solidFill>
                <a:latin typeface="Microsoft YaHei"/>
                <a:ea typeface="Microsoft YaHei"/>
                <a:cs typeface="Microsoft YaHei"/>
              </a:rPr>
              <a:t>重演</a:t>
            </a:r>
            <a:endParaRPr lang="Microsoft YaHei" altLang="Microsoft YaHei" sz="1100" dirty="0"/>
          </a:p>
          <a:p>
            <a:pPr algn="l" rtl="0" eaLnBrk="0">
              <a:lnSpc>
                <a:spcPct val="110000"/>
              </a:lnSpc>
              <a:tabLst/>
            </a:pPr>
            <a:endParaRPr lang="Arial" altLang="Arial" sz="400" dirty="0"/>
          </a:p>
          <a:p>
            <a:pPr marL="12700" algn="l" rtl="0" eaLnBrk="0">
              <a:lnSpc>
                <a:spcPts val="1426"/>
              </a:lnSpc>
              <a:spcBef>
                <a:spcPts val="1"/>
              </a:spcBef>
              <a:tabLst/>
            </a:pPr>
            <a:r>
              <a:rPr sz="1100" spc="40" dirty="0">
                <a:solidFill>
                  <a:srgbClr val="B00D15">
                    <a:alpha val="100000"/>
                  </a:srgbClr>
                </a:solidFill>
                <a:latin typeface="Microsoft YaHei"/>
                <a:ea typeface="Microsoft YaHei"/>
                <a:cs typeface="Microsoft YaHei"/>
              </a:rPr>
              <a:t>(</a:t>
            </a:r>
            <a:r>
              <a:rPr sz="1100" spc="40" dirty="0">
                <a:solidFill>
                  <a:srgbClr val="B00D15">
                    <a:alpha val="100000"/>
                  </a:srgbClr>
                </a:solidFill>
                <a:latin typeface="Microsoft YaHei"/>
                <a:ea typeface="Microsoft YaHei"/>
                <a:cs typeface="Microsoft YaHei"/>
              </a:rPr>
              <a:t> </a:t>
            </a:r>
            <a:r>
              <a:rPr sz="1100" spc="40" dirty="0">
                <a:solidFill>
                  <a:srgbClr val="B00D15">
                    <a:alpha val="100000"/>
                  </a:srgbClr>
                </a:solidFill>
                <a:latin typeface="Microsoft YaHei"/>
                <a:ea typeface="Microsoft YaHei"/>
                <a:cs typeface="Microsoft YaHei"/>
              </a:rPr>
              <a:t>三)心理</a:t>
            </a:r>
            <a:r>
              <a:rPr sz="1100" spc="0" dirty="0">
                <a:solidFill>
                  <a:srgbClr val="B00D15">
                    <a:alpha val="100000"/>
                  </a:srgbClr>
                </a:solidFill>
                <a:latin typeface="Microsoft YaHei"/>
                <a:ea typeface="Microsoft YaHei"/>
                <a:cs typeface="Microsoft YaHei"/>
              </a:rPr>
              <a:t>对比</a:t>
            </a:r>
            <a:endParaRPr lang="Microsoft YaHei" altLang="Microsoft YaHei" sz="1100" dirty="0"/>
          </a:p>
        </p:txBody>
      </p:sp>
      <p:sp>
        <p:nvSpPr>
          <p:cNvPr id="308" name="textbox 308"/>
          <p:cNvSpPr/>
          <p:nvPr/>
        </p:nvSpPr>
        <p:spPr>
          <a:xfrm>
            <a:off x="1853196" y="6615649"/>
            <a:ext cx="3036570" cy="220979"/>
          </a:xfrm>
          <a:prstGeom prst="rect">
            <a:avLst/>
          </a:prstGeom>
        </p:spPr>
        <p:txBody>
          <a:bodyPr vert="horz" wrap="square" lIns="0" tIns="0" rIns="0" bIns="0"/>
          <a:lstStyle/>
          <a:p>
            <a:pPr algn="l" rtl="0" eaLnBrk="0">
              <a:lnSpc>
                <a:spcPct val="89753"/>
              </a:lnSpc>
              <a:tabLst/>
            </a:pPr>
            <a:endParaRPr lang="Arial" altLang="Arial" sz="100" dirty="0"/>
          </a:p>
          <a:p>
            <a:pPr marL="12700" algn="l" rtl="0" eaLnBrk="0">
              <a:lnSpc>
                <a:spcPct val="91000"/>
              </a:lnSpc>
              <a:tabLst/>
            </a:pPr>
            <a:r>
              <a:rPr sz="1400" spc="10" dirty="0">
                <a:solidFill>
                  <a:srgbClr val="231F20">
                    <a:alpha val="100000"/>
                  </a:srgbClr>
                </a:solidFill>
                <a:latin typeface="Microsoft YaHei"/>
                <a:ea typeface="Microsoft YaHei"/>
                <a:cs typeface="Microsoft YaHei"/>
              </a:rPr>
              <a:t>子任务三</a:t>
            </a:r>
            <a:r>
              <a:rPr sz="1400" spc="10" dirty="0">
                <a:solidFill>
                  <a:srgbClr val="231F20">
                    <a:alpha val="100000"/>
                  </a:srgbClr>
                </a:solidFill>
                <a:latin typeface="Microsoft YaHei"/>
                <a:ea typeface="Microsoft YaHei"/>
                <a:cs typeface="Microsoft YaHei"/>
              </a:rPr>
              <a:t>  </a:t>
            </a:r>
            <a:r>
              <a:rPr sz="1400" spc="0" dirty="0">
                <a:solidFill>
                  <a:srgbClr val="231F20">
                    <a:alpha val="100000"/>
                  </a:srgbClr>
                </a:solidFill>
                <a:latin typeface="Microsoft YaHei"/>
                <a:ea typeface="Microsoft YaHei"/>
                <a:cs typeface="Microsoft YaHei"/>
              </a:rPr>
              <a:t> </a:t>
            </a:r>
            <a:r>
              <a:rPr sz="1400" spc="0" dirty="0">
                <a:solidFill>
                  <a:srgbClr val="231F20">
                    <a:alpha val="100000"/>
                  </a:srgbClr>
                </a:solidFill>
                <a:latin typeface="Microsoft YaHei"/>
                <a:ea typeface="Microsoft YaHei"/>
                <a:cs typeface="Microsoft YaHei"/>
              </a:rPr>
              <a:t>老年再婚的适应与心理护理</a:t>
            </a:r>
            <a:endParaRPr lang="Microsoft YaHei" altLang="Microsoft YaHei" sz="1400" dirty="0"/>
          </a:p>
        </p:txBody>
      </p:sp>
      <p:pic>
        <p:nvPicPr>
          <p:cNvPr id="309" name="picture 309"/>
          <p:cNvPicPr>
            <a:picLocks noChangeAspect="1"/>
          </p:cNvPicPr>
          <p:nvPr/>
        </p:nvPicPr>
        <p:blipFill>
          <a:blip r:embed="rId2"/>
          <a:stretch>
            <a:fillRect/>
          </a:stretch>
        </p:blipFill>
        <p:spPr>
          <a:xfrm rot="21600000">
            <a:off x="1019695" y="7815491"/>
            <a:ext cx="2308987" cy="187629"/>
          </a:xfrm>
          <a:prstGeom prst="rect">
            <a:avLst/>
          </a:prstGeom>
        </p:spPr>
      </p:pic>
      <p:pic>
        <p:nvPicPr>
          <p:cNvPr id="310" name="picture 310"/>
          <p:cNvPicPr>
            <a:picLocks noChangeAspect="1"/>
          </p:cNvPicPr>
          <p:nvPr/>
        </p:nvPicPr>
        <p:blipFill>
          <a:blip r:embed="rId3"/>
          <a:stretch>
            <a:fillRect/>
          </a:stretch>
        </p:blipFill>
        <p:spPr>
          <a:xfrm rot="21600000">
            <a:off x="1019695" y="3522015"/>
            <a:ext cx="1851901" cy="188239"/>
          </a:xfrm>
          <a:prstGeom prst="rect">
            <a:avLst/>
          </a:prstGeom>
        </p:spPr>
      </p:pic>
      <p:pic>
        <p:nvPicPr>
          <p:cNvPr id="311" name="picture 311"/>
          <p:cNvPicPr>
            <a:picLocks noChangeAspect="1"/>
          </p:cNvPicPr>
          <p:nvPr/>
        </p:nvPicPr>
        <p:blipFill>
          <a:blip r:embed="rId4"/>
          <a:stretch>
            <a:fillRect/>
          </a:stretch>
        </p:blipFill>
        <p:spPr>
          <a:xfrm rot="21600000">
            <a:off x="871270" y="5919978"/>
            <a:ext cx="1704289" cy="188036"/>
          </a:xfrm>
          <a:prstGeom prst="rect">
            <a:avLst/>
          </a:prstGeom>
        </p:spPr>
      </p:pic>
      <p:pic>
        <p:nvPicPr>
          <p:cNvPr id="312" name="picture 312"/>
          <p:cNvPicPr>
            <a:picLocks noChangeAspect="1"/>
          </p:cNvPicPr>
          <p:nvPr/>
        </p:nvPicPr>
        <p:blipFill>
          <a:blip r:embed="rId5"/>
          <a:stretch>
            <a:fillRect/>
          </a:stretch>
        </p:blipFill>
        <p:spPr>
          <a:xfrm rot="21600000">
            <a:off x="1019695" y="3016757"/>
            <a:ext cx="1698942" cy="188036"/>
          </a:xfrm>
          <a:prstGeom prst="rect">
            <a:avLst/>
          </a:prstGeom>
        </p:spPr>
      </p:pic>
      <p:pic>
        <p:nvPicPr>
          <p:cNvPr id="313" name="picture 313"/>
          <p:cNvPicPr>
            <a:picLocks noChangeAspect="1"/>
          </p:cNvPicPr>
          <p:nvPr/>
        </p:nvPicPr>
        <p:blipFill>
          <a:blip r:embed="rId6"/>
          <a:stretch>
            <a:fillRect/>
          </a:stretch>
        </p:blipFill>
        <p:spPr>
          <a:xfrm rot="21600000">
            <a:off x="1019695" y="7022376"/>
            <a:ext cx="1698942" cy="187617"/>
          </a:xfrm>
          <a:prstGeom prst="rect">
            <a:avLst/>
          </a:prstGeom>
        </p:spPr>
      </p:pic>
      <p:sp>
        <p:nvSpPr>
          <p:cNvPr id="314" name="textbox 314"/>
          <p:cNvSpPr/>
          <p:nvPr/>
        </p:nvSpPr>
        <p:spPr>
          <a:xfrm>
            <a:off x="818749" y="9041149"/>
            <a:ext cx="167004" cy="153035"/>
          </a:xfrm>
          <a:prstGeom prst="rect">
            <a:avLst/>
          </a:prstGeom>
        </p:spPr>
        <p:txBody>
          <a:bodyPr vert="horz" wrap="square" lIns="0" tIns="0" rIns="0" bIns="0"/>
          <a:lstStyle/>
          <a:p>
            <a:pPr algn="l" rtl="0" eaLnBrk="0">
              <a:lnSpc>
                <a:spcPct val="78980"/>
              </a:lnSpc>
              <a:tabLst/>
            </a:pPr>
            <a:endParaRPr lang="Arial" altLang="Arial" sz="100" dirty="0"/>
          </a:p>
          <a:p>
            <a:pPr marL="12700" algn="l" rtl="0" eaLnBrk="0">
              <a:lnSpc>
                <a:spcPct val="84000"/>
              </a:lnSpc>
              <a:tabLst/>
            </a:pPr>
            <a:r>
              <a:rPr sz="1000" b="1" spc="0" dirty="0">
                <a:solidFill>
                  <a:srgbClr val="231F20">
                    <a:alpha val="100000"/>
                  </a:srgbClr>
                </a:solidFill>
                <a:latin typeface="Arial"/>
                <a:ea typeface="Arial"/>
                <a:cs typeface="Arial"/>
              </a:rPr>
              <a:t>88</a:t>
            </a:r>
            <a:endParaRPr lang="Arial" altLang="Arial" sz="10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 name="textbox 315"/>
          <p:cNvSpPr/>
          <p:nvPr/>
        </p:nvSpPr>
        <p:spPr>
          <a:xfrm>
            <a:off x="680874" y="4807727"/>
            <a:ext cx="5301615" cy="3408679"/>
          </a:xfrm>
          <a:prstGeom prst="rect">
            <a:avLst/>
          </a:prstGeom>
        </p:spPr>
        <p:txBody>
          <a:bodyPr vert="horz" wrap="square" lIns="0" tIns="0" rIns="0" bIns="0"/>
          <a:lstStyle/>
          <a:p>
            <a:pPr algn="l" rtl="0" eaLnBrk="0">
              <a:lnSpc>
                <a:spcPct val="83341"/>
              </a:lnSpc>
              <a:tabLst/>
            </a:pPr>
            <a:endParaRPr lang="Arial" altLang="Arial" sz="100" dirty="0"/>
          </a:p>
          <a:p>
            <a:pPr marL="82550" algn="l" rtl="0" eaLnBrk="0">
              <a:lnSpc>
                <a:spcPts val="1426"/>
              </a:lnSpc>
              <a:tabLst/>
            </a:pPr>
            <a:r>
              <a:rPr sz="1000" spc="-10" dirty="0">
                <a:solidFill>
                  <a:srgbClr val="B00D15">
                    <a:alpha val="100000"/>
                  </a:srgbClr>
                </a:solidFill>
                <a:latin typeface="Microsoft YaHei"/>
                <a:ea typeface="Microsoft YaHei"/>
                <a:cs typeface="Microsoft YaHei"/>
              </a:rPr>
              <a:t>【知</a:t>
            </a:r>
            <a:r>
              <a:rPr sz="1000" spc="0" dirty="0">
                <a:solidFill>
                  <a:srgbClr val="B00D15">
                    <a:alpha val="100000"/>
                  </a:srgbClr>
                </a:solidFill>
                <a:latin typeface="Microsoft YaHei"/>
                <a:ea typeface="Microsoft YaHei"/>
                <a:cs typeface="Microsoft YaHei"/>
              </a:rPr>
              <a:t>识目标】</a:t>
            </a:r>
            <a:endParaRPr lang="Microsoft YaHei" altLang="Microsoft YaHei" sz="1000" dirty="0"/>
          </a:p>
          <a:p>
            <a:pPr marL="260627" indent="-162725" algn="l" rtl="0" eaLnBrk="0">
              <a:lnSpc>
                <a:spcPct val="120000"/>
              </a:lnSpc>
              <a:spcBef>
                <a:spcPts val="1247"/>
              </a:spcBef>
              <a:tabLst/>
            </a:pPr>
            <a:r>
              <a:rPr sz="1000" spc="60" dirty="0">
                <a:solidFill>
                  <a:srgbClr val="231F20">
                    <a:alpha val="100000"/>
                  </a:srgbClr>
                </a:solidFill>
                <a:latin typeface="Microsoft YaHei"/>
                <a:ea typeface="Microsoft YaHei"/>
                <a:cs typeface="Microsoft YaHei"/>
              </a:rPr>
              <a:t>◇</a:t>
            </a:r>
            <a:r>
              <a:rPr sz="1000" spc="6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Microsoft YaHei"/>
                <a:ea typeface="Microsoft YaHei"/>
                <a:cs typeface="Microsoft YaHei"/>
              </a:rPr>
              <a:t>掌握空巢老人常见的心理问题</a:t>
            </a:r>
            <a:r>
              <a:rPr sz="1000" spc="6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Microsoft YaHei"/>
                <a:ea typeface="Microsoft YaHei"/>
                <a:cs typeface="Microsoft YaHei"/>
              </a:rPr>
              <a:t>、</a:t>
            </a:r>
            <a:r>
              <a:rPr sz="1000" spc="6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Microsoft YaHei"/>
                <a:ea typeface="Microsoft YaHei"/>
                <a:cs typeface="Microsoft YaHei"/>
              </a:rPr>
              <a:t>解决家庭空巢综合征的对策</a:t>
            </a:r>
            <a:r>
              <a:rPr sz="1000" spc="6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Microsoft YaHei"/>
                <a:ea typeface="Microsoft YaHei"/>
                <a:cs typeface="Microsoft YaHei"/>
              </a:rPr>
              <a:t>、</a:t>
            </a:r>
            <a:r>
              <a:rPr sz="1000" spc="6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Microsoft YaHei"/>
                <a:ea typeface="Microsoft YaHei"/>
                <a:cs typeface="Microsoft YaHei"/>
              </a:rPr>
              <a:t>空</a:t>
            </a:r>
            <a:r>
              <a:rPr sz="1000" spc="40" dirty="0">
                <a:solidFill>
                  <a:srgbClr val="231F20">
                    <a:alpha val="100000"/>
                  </a:srgbClr>
                </a:solidFill>
                <a:latin typeface="Microsoft YaHei"/>
                <a:ea typeface="Microsoft YaHei"/>
                <a:cs typeface="Microsoft YaHei"/>
              </a:rPr>
              <a:t>巢</a:t>
            </a:r>
            <a:r>
              <a:rPr sz="1000" spc="0" dirty="0">
                <a:solidFill>
                  <a:srgbClr val="231F20">
                    <a:alpha val="100000"/>
                  </a:srgbClr>
                </a:solidFill>
                <a:latin typeface="Microsoft YaHei"/>
                <a:ea typeface="Microsoft YaHei"/>
                <a:cs typeface="Microsoft YaHei"/>
              </a:rPr>
              <a:t>老人心理护理的</a:t>
            </a:r>
            <a:r>
              <a:rPr sz="1000" spc="0" dirty="0">
                <a:solidFill>
                  <a:srgbClr val="231F20">
                    <a:alpha val="100000"/>
                  </a:srgbClr>
                </a:solidFill>
                <a:latin typeface="Microsoft YaHei"/>
                <a:ea typeface="Microsoft YaHei"/>
                <a:cs typeface="Microsoft YaHei"/>
              </a:rPr>
              <a:t> </a:t>
            </a:r>
            <a:r>
              <a:rPr sz="1000" spc="20" dirty="0">
                <a:solidFill>
                  <a:srgbClr val="231F20">
                    <a:alpha val="100000"/>
                  </a:srgbClr>
                </a:solidFill>
                <a:latin typeface="Microsoft YaHei"/>
                <a:ea typeface="Microsoft YaHei"/>
                <a:cs typeface="Microsoft YaHei"/>
              </a:rPr>
              <a:t>方法</a:t>
            </a:r>
            <a:r>
              <a:rPr sz="1000" spc="10" dirty="0">
                <a:solidFill>
                  <a:srgbClr val="231F20">
                    <a:alpha val="100000"/>
                  </a:srgbClr>
                </a:solidFill>
                <a:latin typeface="Microsoft YaHei"/>
                <a:ea typeface="Microsoft YaHei"/>
                <a:cs typeface="Microsoft YaHei"/>
              </a:rPr>
              <a:t>。</a:t>
            </a:r>
            <a:endParaRPr lang="Microsoft YaHei" altLang="Microsoft YaHei" sz="1000" dirty="0"/>
          </a:p>
          <a:p>
            <a:pPr marL="97902" algn="l" rtl="0" eaLnBrk="0">
              <a:lnSpc>
                <a:spcPts val="1349"/>
              </a:lnSpc>
              <a:spcBef>
                <a:spcPts val="581"/>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熟悉家庭空巢综合征产生的原因</a:t>
            </a:r>
            <a:r>
              <a:rPr sz="1000" spc="10" dirty="0">
                <a:solidFill>
                  <a:srgbClr val="231F20">
                    <a:alpha val="100000"/>
                  </a:srgbClr>
                </a:solidFill>
                <a:latin typeface="Microsoft YaHei"/>
                <a:ea typeface="Microsoft YaHei"/>
                <a:cs typeface="Microsoft YaHei"/>
              </a:rPr>
              <a:t>。</a:t>
            </a:r>
            <a:endParaRPr lang="Microsoft YaHei" altLang="Microsoft YaHei" sz="1000" dirty="0"/>
          </a:p>
          <a:p>
            <a:pPr marL="97902" algn="l" rtl="0" eaLnBrk="0">
              <a:lnSpc>
                <a:spcPts val="1349"/>
              </a:lnSpc>
              <a:spcBef>
                <a:spcPts val="403"/>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了解空巢老人的定义及现状和家庭空巢综合征</a:t>
            </a:r>
            <a:r>
              <a:rPr sz="1000" spc="10" dirty="0">
                <a:solidFill>
                  <a:srgbClr val="231F20">
                    <a:alpha val="100000"/>
                  </a:srgbClr>
                </a:solidFill>
                <a:latin typeface="Microsoft YaHei"/>
                <a:ea typeface="Microsoft YaHei"/>
                <a:cs typeface="Microsoft YaHei"/>
              </a:rPr>
              <a:t>。</a:t>
            </a:r>
            <a:endParaRPr lang="Microsoft YaHei" altLang="Microsoft YaHei" sz="1000" dirty="0"/>
          </a:p>
          <a:p>
            <a:pPr marL="82550" algn="l" rtl="0" eaLnBrk="0">
              <a:lnSpc>
                <a:spcPts val="1426"/>
              </a:lnSpc>
              <a:spcBef>
                <a:spcPts val="1217"/>
              </a:spcBef>
              <a:tabLst/>
            </a:pPr>
            <a:r>
              <a:rPr sz="1000" spc="-10" dirty="0">
                <a:solidFill>
                  <a:srgbClr val="B00D15">
                    <a:alpha val="100000"/>
                  </a:srgbClr>
                </a:solidFill>
                <a:latin typeface="Microsoft YaHei"/>
                <a:ea typeface="Microsoft YaHei"/>
                <a:cs typeface="Microsoft YaHei"/>
              </a:rPr>
              <a:t>【能</a:t>
            </a:r>
            <a:r>
              <a:rPr sz="1000" spc="0" dirty="0">
                <a:solidFill>
                  <a:srgbClr val="B00D15">
                    <a:alpha val="100000"/>
                  </a:srgbClr>
                </a:solidFill>
                <a:latin typeface="Microsoft YaHei"/>
                <a:ea typeface="Microsoft YaHei"/>
                <a:cs typeface="Microsoft YaHei"/>
              </a:rPr>
              <a:t>力目标】</a:t>
            </a:r>
            <a:endParaRPr lang="Microsoft YaHei" altLang="Microsoft YaHei" sz="1000" dirty="0"/>
          </a:p>
          <a:p>
            <a:pPr marL="97902" algn="l" rtl="0" eaLnBrk="0">
              <a:lnSpc>
                <a:spcPts val="1349"/>
              </a:lnSpc>
              <a:spcBef>
                <a:spcPts val="1204"/>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能够根据老年人的心理防御机制，判断空巢老人常见的心理问题</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263067" indent="-165165" algn="l" rtl="0" eaLnBrk="0">
              <a:lnSpc>
                <a:spcPct val="123000"/>
              </a:lnSpc>
              <a:spcBef>
                <a:spcPts val="507"/>
              </a:spcBef>
              <a:tabLst/>
            </a:pPr>
            <a:r>
              <a:rPr sz="1000" spc="70" dirty="0">
                <a:solidFill>
                  <a:srgbClr val="231F20">
                    <a:alpha val="100000"/>
                  </a:srgbClr>
                </a:solidFill>
                <a:latin typeface="Microsoft YaHei"/>
                <a:ea typeface="Microsoft YaHei"/>
                <a:cs typeface="Microsoft YaHei"/>
              </a:rPr>
              <a:t>◇</a:t>
            </a:r>
            <a:r>
              <a:rPr sz="1000" spc="70" dirty="0">
                <a:solidFill>
                  <a:srgbClr val="231F20">
                    <a:alpha val="100000"/>
                  </a:srgbClr>
                </a:solidFill>
                <a:latin typeface="Microsoft YaHei"/>
                <a:ea typeface="Microsoft YaHei"/>
                <a:cs typeface="Microsoft YaHei"/>
              </a:rPr>
              <a:t> </a:t>
            </a:r>
            <a:r>
              <a:rPr sz="1000" spc="70" dirty="0">
                <a:solidFill>
                  <a:srgbClr val="231F20">
                    <a:alpha val="100000"/>
                  </a:srgbClr>
                </a:solidFill>
                <a:latin typeface="Microsoft YaHei"/>
                <a:ea typeface="Microsoft YaHei"/>
                <a:cs typeface="Microsoft YaHei"/>
              </a:rPr>
              <a:t>能够举一反三、灵活运用所学的心理治疗技术</a:t>
            </a:r>
            <a:r>
              <a:rPr sz="1000" spc="70" dirty="0">
                <a:solidFill>
                  <a:srgbClr val="231F20">
                    <a:alpha val="100000"/>
                  </a:srgbClr>
                </a:solidFill>
                <a:latin typeface="Microsoft YaHei"/>
                <a:ea typeface="Microsoft YaHei"/>
                <a:cs typeface="Microsoft YaHei"/>
              </a:rPr>
              <a:t> </a:t>
            </a:r>
            <a:r>
              <a:rPr sz="1000" spc="70" dirty="0">
                <a:solidFill>
                  <a:srgbClr val="231F20">
                    <a:alpha val="100000"/>
                  </a:srgbClr>
                </a:solidFill>
                <a:latin typeface="Microsoft YaHei"/>
                <a:ea typeface="Microsoft YaHei"/>
                <a:cs typeface="Microsoft YaHei"/>
              </a:rPr>
              <a:t>，针对空巢老人的心理状况制定</a:t>
            </a:r>
            <a:r>
              <a:rPr sz="1000" spc="60" dirty="0">
                <a:solidFill>
                  <a:srgbClr val="231F20">
                    <a:alpha val="100000"/>
                  </a:srgbClr>
                </a:solidFill>
                <a:latin typeface="Microsoft YaHei"/>
                <a:ea typeface="Microsoft YaHei"/>
                <a:cs typeface="Microsoft YaHei"/>
              </a:rPr>
              <a:t>切</a:t>
            </a:r>
            <a:r>
              <a:rPr sz="1000" spc="0" dirty="0">
                <a:solidFill>
                  <a:srgbClr val="231F20">
                    <a:alpha val="100000"/>
                  </a:srgbClr>
                </a:solidFill>
                <a:latin typeface="Microsoft YaHei"/>
                <a:ea typeface="Microsoft YaHei"/>
                <a:cs typeface="Microsoft YaHei"/>
              </a:rPr>
              <a:t>实可</a:t>
            </a:r>
            <a:r>
              <a:rPr sz="1000" spc="0" dirty="0">
                <a:solidFill>
                  <a:srgbClr val="231F20">
                    <a:alpha val="100000"/>
                  </a:srgbClr>
                </a:solidFill>
                <a:latin typeface="Microsoft YaHei"/>
                <a:ea typeface="Microsoft YaHei"/>
                <a:cs typeface="Microsoft YaHei"/>
              </a:rPr>
              <a:t> </a:t>
            </a:r>
            <a:r>
              <a:rPr sz="1000" spc="30" dirty="0">
                <a:solidFill>
                  <a:srgbClr val="231F20">
                    <a:alpha val="100000"/>
                  </a:srgbClr>
                </a:solidFill>
                <a:latin typeface="Microsoft YaHei"/>
                <a:ea typeface="Microsoft YaHei"/>
                <a:cs typeface="Microsoft YaHei"/>
              </a:rPr>
              <a:t>行的心理护理方</a:t>
            </a:r>
            <a:r>
              <a:rPr sz="1000" spc="10" dirty="0">
                <a:solidFill>
                  <a:srgbClr val="231F20">
                    <a:alpha val="100000"/>
                  </a:srgbClr>
                </a:solidFill>
                <a:latin typeface="Microsoft YaHei"/>
                <a:ea typeface="Microsoft YaHei"/>
                <a:cs typeface="Microsoft YaHei"/>
              </a:rPr>
              <a:t>案</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82550" algn="l" rtl="0" eaLnBrk="0">
              <a:lnSpc>
                <a:spcPts val="1426"/>
              </a:lnSpc>
              <a:spcBef>
                <a:spcPts val="1250"/>
              </a:spcBef>
              <a:tabLst/>
            </a:pPr>
            <a:r>
              <a:rPr sz="1000" spc="-10" dirty="0">
                <a:solidFill>
                  <a:srgbClr val="B00D15">
                    <a:alpha val="100000"/>
                  </a:srgbClr>
                </a:solidFill>
                <a:latin typeface="Microsoft YaHei"/>
                <a:ea typeface="Microsoft YaHei"/>
                <a:cs typeface="Microsoft YaHei"/>
              </a:rPr>
              <a:t>【素</a:t>
            </a:r>
            <a:r>
              <a:rPr sz="1000" spc="0" dirty="0">
                <a:solidFill>
                  <a:srgbClr val="B00D15">
                    <a:alpha val="100000"/>
                  </a:srgbClr>
                </a:solidFill>
                <a:latin typeface="Microsoft YaHei"/>
                <a:ea typeface="Microsoft YaHei"/>
                <a:cs typeface="Microsoft YaHei"/>
              </a:rPr>
              <a:t>质目标】</a:t>
            </a:r>
            <a:endParaRPr lang="Microsoft YaHei" altLang="Microsoft YaHei" sz="1000" dirty="0"/>
          </a:p>
          <a:p>
            <a:pPr marL="97902" algn="l" rtl="0" eaLnBrk="0">
              <a:lnSpc>
                <a:spcPts val="1349"/>
              </a:lnSpc>
              <a:spcBef>
                <a:spcPts val="1216"/>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培养学生树立为老年人服务光荣的服务理念和爱心、细心、耐心的服务态</a:t>
            </a:r>
            <a:r>
              <a:rPr sz="1000" spc="40" dirty="0">
                <a:solidFill>
                  <a:srgbClr val="231F20">
                    <a:alpha val="100000"/>
                  </a:srgbClr>
                </a:solidFill>
                <a:latin typeface="Microsoft YaHei"/>
                <a:ea typeface="Microsoft YaHei"/>
                <a:cs typeface="Microsoft YaHei"/>
              </a:rPr>
              <a:t>度</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97902" algn="l" rtl="0" eaLnBrk="0">
              <a:lnSpc>
                <a:spcPts val="1349"/>
              </a:lnSpc>
              <a:spcBef>
                <a:spcPts val="403"/>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培养学生良好的观察能力和换位思考能力，积极关注空巢老人的心理健康</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algn="l" rtl="0" eaLnBrk="0">
              <a:lnSpc>
                <a:spcPct val="111000"/>
              </a:lnSpc>
              <a:tabLst/>
            </a:pPr>
            <a:endParaRPr lang="Arial" altLang="Arial" sz="300" dirty="0"/>
          </a:p>
          <a:p>
            <a:pPr marL="97902" algn="l" rtl="0" eaLnBrk="0">
              <a:lnSpc>
                <a:spcPts val="1349"/>
              </a:lnSpc>
              <a:spcBef>
                <a:spcPts val="3"/>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培养学生的迁移能力，灵活处理空巢老人的心理问题，做好心理预防工作</a:t>
            </a:r>
            <a:r>
              <a:rPr sz="1000" spc="0" dirty="0">
                <a:solidFill>
                  <a:srgbClr val="231F20">
                    <a:alpha val="100000"/>
                  </a:srgbClr>
                </a:solidFill>
                <a:latin typeface="Microsoft YaHei"/>
                <a:ea typeface="Microsoft YaHei"/>
                <a:cs typeface="Microsoft YaHei"/>
              </a:rPr>
              <a:t>。</a:t>
            </a:r>
            <a:endParaRPr lang="Microsoft YaHei" altLang="Microsoft YaHei" sz="1000" dirty="0"/>
          </a:p>
        </p:txBody>
      </p:sp>
      <p:sp>
        <p:nvSpPr>
          <p:cNvPr id="316" name="textbox 316"/>
          <p:cNvSpPr/>
          <p:nvPr/>
        </p:nvSpPr>
        <p:spPr>
          <a:xfrm>
            <a:off x="889365" y="1358927"/>
            <a:ext cx="2160904" cy="702309"/>
          </a:xfrm>
          <a:prstGeom prst="rect">
            <a:avLst/>
          </a:prstGeom>
        </p:spPr>
        <p:txBody>
          <a:bodyPr vert="horz" wrap="square" lIns="0" tIns="0" rIns="0" bIns="0"/>
          <a:lstStyle/>
          <a:p>
            <a:pPr algn="l" rtl="0" eaLnBrk="0">
              <a:lnSpc>
                <a:spcPct val="83341"/>
              </a:lnSpc>
              <a:tabLst/>
            </a:pPr>
            <a:endParaRPr lang="Arial" altLang="Arial" sz="100" dirty="0"/>
          </a:p>
          <a:p>
            <a:pPr marL="12700" algn="l" rtl="0" eaLnBrk="0">
              <a:lnSpc>
                <a:spcPts val="1426"/>
              </a:lnSpc>
              <a:tabLst/>
            </a:pPr>
            <a:r>
              <a:rPr sz="1100" spc="90" dirty="0">
                <a:solidFill>
                  <a:srgbClr val="B00D15">
                    <a:alpha val="100000"/>
                  </a:srgbClr>
                </a:solidFill>
                <a:latin typeface="Microsoft YaHei"/>
                <a:ea typeface="Microsoft YaHei"/>
                <a:cs typeface="Microsoft YaHei"/>
              </a:rPr>
              <a:t>(一)慎重对</a:t>
            </a:r>
            <a:r>
              <a:rPr sz="1100" spc="40" dirty="0">
                <a:solidFill>
                  <a:srgbClr val="B00D15">
                    <a:alpha val="100000"/>
                  </a:srgbClr>
                </a:solidFill>
                <a:latin typeface="Microsoft YaHei"/>
                <a:ea typeface="Microsoft YaHei"/>
                <a:cs typeface="Microsoft YaHei"/>
              </a:rPr>
              <a:t>待</a:t>
            </a:r>
            <a:endParaRPr lang="Microsoft YaHei" altLang="Microsoft YaHei" sz="1100" dirty="0"/>
          </a:p>
          <a:p>
            <a:pPr marL="12700" algn="l" rtl="0" eaLnBrk="0">
              <a:lnSpc>
                <a:spcPts val="1426"/>
              </a:lnSpc>
              <a:spcBef>
                <a:spcPts val="529"/>
              </a:spcBef>
              <a:tabLst/>
            </a:pPr>
            <a:r>
              <a:rPr sz="1100" spc="40" dirty="0">
                <a:solidFill>
                  <a:srgbClr val="B00D15">
                    <a:alpha val="100000"/>
                  </a:srgbClr>
                </a:solidFill>
                <a:latin typeface="Microsoft YaHei"/>
                <a:ea typeface="Microsoft YaHei"/>
                <a:cs typeface="Microsoft YaHei"/>
              </a:rPr>
              <a:t>(</a:t>
            </a:r>
            <a:r>
              <a:rPr sz="1100" spc="40" dirty="0">
                <a:solidFill>
                  <a:srgbClr val="B00D15">
                    <a:alpha val="100000"/>
                  </a:srgbClr>
                </a:solidFill>
                <a:latin typeface="Microsoft YaHei"/>
                <a:ea typeface="Microsoft YaHei"/>
                <a:cs typeface="Microsoft YaHei"/>
              </a:rPr>
              <a:t> </a:t>
            </a:r>
            <a:r>
              <a:rPr sz="1100" spc="40" dirty="0">
                <a:solidFill>
                  <a:srgbClr val="B00D15">
                    <a:alpha val="100000"/>
                  </a:srgbClr>
                </a:solidFill>
                <a:latin typeface="Microsoft YaHei"/>
                <a:ea typeface="Microsoft YaHei"/>
                <a:cs typeface="Microsoft YaHei"/>
              </a:rPr>
              <a:t>二)消除</a:t>
            </a:r>
            <a:r>
              <a:rPr sz="1100" spc="0" dirty="0">
                <a:solidFill>
                  <a:srgbClr val="B00D15">
                    <a:alpha val="100000"/>
                  </a:srgbClr>
                </a:solidFill>
                <a:latin typeface="Microsoft YaHei"/>
                <a:ea typeface="Microsoft YaHei"/>
                <a:cs typeface="Microsoft YaHei"/>
              </a:rPr>
              <a:t>顾虑</a:t>
            </a:r>
            <a:endParaRPr lang="Microsoft YaHei" altLang="Microsoft YaHei" sz="1100" dirty="0"/>
          </a:p>
          <a:p>
            <a:pPr algn="l" rtl="0" eaLnBrk="0">
              <a:lnSpc>
                <a:spcPct val="107000"/>
              </a:lnSpc>
              <a:tabLst/>
            </a:pPr>
            <a:endParaRPr lang="Arial" altLang="Arial" sz="400" dirty="0"/>
          </a:p>
          <a:p>
            <a:pPr marL="155956" algn="l" rtl="0" eaLnBrk="0">
              <a:lnSpc>
                <a:spcPts val="1426"/>
              </a:lnSpc>
              <a:spcBef>
                <a:spcPts val="4"/>
              </a:spcBef>
              <a:tabLst/>
            </a:pPr>
            <a:r>
              <a:rPr sz="1100" spc="50" dirty="0">
                <a:solidFill>
                  <a:srgbClr val="B00D15">
                    <a:alpha val="100000"/>
                  </a:srgbClr>
                </a:solidFill>
                <a:latin typeface="Microsoft YaHei"/>
                <a:ea typeface="Microsoft YaHei"/>
                <a:cs typeface="Microsoft YaHei"/>
              </a:rPr>
              <a:t>(三)再婚后注意双方感情的</a:t>
            </a:r>
            <a:r>
              <a:rPr sz="1100" spc="0" dirty="0">
                <a:solidFill>
                  <a:srgbClr val="B00D15">
                    <a:alpha val="100000"/>
                  </a:srgbClr>
                </a:solidFill>
                <a:latin typeface="Microsoft YaHei"/>
                <a:ea typeface="Microsoft YaHei"/>
                <a:cs typeface="Microsoft YaHei"/>
              </a:rPr>
              <a:t>培养</a:t>
            </a:r>
            <a:endParaRPr lang="Microsoft YaHei" altLang="Microsoft YaHei" sz="1100" dirty="0"/>
          </a:p>
        </p:txBody>
      </p:sp>
      <p:pic>
        <p:nvPicPr>
          <p:cNvPr id="317" name="picture 317"/>
          <p:cNvPicPr>
            <a:picLocks noChangeAspect="1"/>
          </p:cNvPicPr>
          <p:nvPr/>
        </p:nvPicPr>
        <p:blipFill>
          <a:blip r:embed="rId2"/>
          <a:stretch>
            <a:fillRect/>
          </a:stretch>
        </p:blipFill>
        <p:spPr>
          <a:xfrm rot="21600000">
            <a:off x="2346325" y="4178922"/>
            <a:ext cx="2760345" cy="236359"/>
          </a:xfrm>
          <a:prstGeom prst="rect">
            <a:avLst/>
          </a:prstGeom>
        </p:spPr>
      </p:pic>
      <p:pic>
        <p:nvPicPr>
          <p:cNvPr id="318" name="picture 318"/>
          <p:cNvPicPr>
            <a:picLocks noChangeAspect="1"/>
          </p:cNvPicPr>
          <p:nvPr/>
        </p:nvPicPr>
        <p:blipFill>
          <a:blip r:embed="rId3"/>
          <a:stretch>
            <a:fillRect/>
          </a:stretch>
        </p:blipFill>
        <p:spPr>
          <a:xfrm rot="21600000">
            <a:off x="871905" y="951763"/>
            <a:ext cx="1856688" cy="187617"/>
          </a:xfrm>
          <a:prstGeom prst="rect">
            <a:avLst/>
          </a:prstGeom>
        </p:spPr>
      </p:pic>
      <p:pic>
        <p:nvPicPr>
          <p:cNvPr id="319" name="picture 319"/>
          <p:cNvPicPr>
            <a:picLocks noChangeAspect="1"/>
          </p:cNvPicPr>
          <p:nvPr/>
        </p:nvPicPr>
        <p:blipFill>
          <a:blip r:embed="rId4"/>
          <a:stretch>
            <a:fillRect/>
          </a:stretch>
        </p:blipFill>
        <p:spPr>
          <a:xfrm rot="21600000">
            <a:off x="762000" y="2122932"/>
            <a:ext cx="1054608" cy="309371"/>
          </a:xfrm>
          <a:prstGeom prst="rect">
            <a:avLst/>
          </a:prstGeom>
        </p:spPr>
      </p:pic>
      <p:sp>
        <p:nvSpPr>
          <p:cNvPr id="320" name="textbox 320"/>
          <p:cNvSpPr/>
          <p:nvPr/>
        </p:nvSpPr>
        <p:spPr>
          <a:xfrm>
            <a:off x="889365" y="237263"/>
            <a:ext cx="894714" cy="207009"/>
          </a:xfrm>
          <a:prstGeom prst="rect">
            <a:avLst/>
          </a:prstGeom>
        </p:spPr>
        <p:txBody>
          <a:bodyPr vert="horz" wrap="square" lIns="0" tIns="0" rIns="0" bIns="0"/>
          <a:lstStyle/>
          <a:p>
            <a:pPr algn="l" rtl="0" eaLnBrk="0">
              <a:lnSpc>
                <a:spcPct val="83341"/>
              </a:lnSpc>
              <a:tabLst/>
            </a:pPr>
            <a:endParaRPr lang="Arial" altLang="Arial" sz="100" dirty="0"/>
          </a:p>
          <a:p>
            <a:pPr marL="12700" algn="l" rtl="0" eaLnBrk="0">
              <a:lnSpc>
                <a:spcPts val="1426"/>
              </a:lnSpc>
              <a:tabLst/>
            </a:pPr>
            <a:r>
              <a:rPr sz="1100" spc="90" dirty="0">
                <a:solidFill>
                  <a:srgbClr val="B00D15">
                    <a:alpha val="100000"/>
                  </a:srgbClr>
                </a:solidFill>
                <a:latin typeface="Microsoft YaHei"/>
                <a:ea typeface="Microsoft YaHei"/>
                <a:cs typeface="Microsoft YaHei"/>
              </a:rPr>
              <a:t>(四)怀旧心</a:t>
            </a:r>
            <a:r>
              <a:rPr sz="1100" spc="60" dirty="0">
                <a:solidFill>
                  <a:srgbClr val="B00D15">
                    <a:alpha val="100000"/>
                  </a:srgbClr>
                </a:solidFill>
                <a:latin typeface="Microsoft YaHei"/>
                <a:ea typeface="Microsoft YaHei"/>
                <a:cs typeface="Microsoft YaHei"/>
              </a:rPr>
              <a:t>理</a:t>
            </a:r>
            <a:endParaRPr lang="Microsoft YaHei" altLang="Microsoft YaHei" sz="1100" dirty="0"/>
          </a:p>
        </p:txBody>
      </p:sp>
      <p:pic>
        <p:nvPicPr>
          <p:cNvPr id="321" name="picture 321"/>
          <p:cNvPicPr>
            <a:picLocks noChangeAspect="1"/>
          </p:cNvPicPr>
          <p:nvPr/>
        </p:nvPicPr>
        <p:blipFill>
          <a:blip r:embed="rId5"/>
          <a:stretch>
            <a:fillRect/>
          </a:stretch>
        </p:blipFill>
        <p:spPr>
          <a:xfrm rot="21600000">
            <a:off x="1602079" y="4180649"/>
            <a:ext cx="649947" cy="235800"/>
          </a:xfrm>
          <a:prstGeom prst="rect">
            <a:avLst/>
          </a:prstGeom>
        </p:spPr>
      </p:pic>
      <p:sp>
        <p:nvSpPr>
          <p:cNvPr id="322" name="textbox 322"/>
          <p:cNvSpPr/>
          <p:nvPr/>
        </p:nvSpPr>
        <p:spPr>
          <a:xfrm>
            <a:off x="818749" y="9041149"/>
            <a:ext cx="167004" cy="153035"/>
          </a:xfrm>
          <a:prstGeom prst="rect">
            <a:avLst/>
          </a:prstGeom>
        </p:spPr>
        <p:txBody>
          <a:bodyPr vert="horz" wrap="square" lIns="0" tIns="0" rIns="0" bIns="0"/>
          <a:lstStyle/>
          <a:p>
            <a:pPr algn="l" rtl="0" eaLnBrk="0">
              <a:lnSpc>
                <a:spcPct val="78980"/>
              </a:lnSpc>
              <a:tabLst/>
            </a:pPr>
            <a:endParaRPr lang="Arial" altLang="Arial" sz="100" dirty="0"/>
          </a:p>
          <a:p>
            <a:pPr marL="12700" algn="l" rtl="0" eaLnBrk="0">
              <a:lnSpc>
                <a:spcPct val="84000"/>
              </a:lnSpc>
              <a:tabLst/>
            </a:pPr>
            <a:r>
              <a:rPr sz="1000" b="1" spc="0" dirty="0">
                <a:solidFill>
                  <a:srgbClr val="231F20">
                    <a:alpha val="100000"/>
                  </a:srgbClr>
                </a:solidFill>
                <a:latin typeface="Arial"/>
                <a:ea typeface="Arial"/>
                <a:cs typeface="Arial"/>
              </a:rPr>
              <a:t>88</a:t>
            </a:r>
            <a:endParaRPr lang="Arial" altLang="Arial" sz="1000" dirty="0"/>
          </a:p>
        </p:txBody>
      </p:sp>
      <p:pic>
        <p:nvPicPr>
          <p:cNvPr id="323" name="picture 323"/>
          <p:cNvPicPr>
            <a:picLocks noChangeAspect="1"/>
          </p:cNvPicPr>
          <p:nvPr/>
        </p:nvPicPr>
        <p:blipFill>
          <a:blip r:embed="rId6"/>
          <a:stretch>
            <a:fillRect/>
          </a:stretch>
        </p:blipFill>
        <p:spPr>
          <a:xfrm rot="21600000">
            <a:off x="5645784" y="4166234"/>
            <a:ext cx="15875" cy="263525"/>
          </a:xfrm>
          <a:prstGeom prst="rect">
            <a:avLst/>
          </a:prstGeom>
        </p:spPr>
      </p:pic>
      <p:sp>
        <p:nvSpPr>
          <p:cNvPr id="324" name="rect"/>
          <p:cNvSpPr/>
          <p:nvPr/>
        </p:nvSpPr>
        <p:spPr>
          <a:xfrm>
            <a:off x="1503045" y="4166234"/>
            <a:ext cx="4444" cy="263525"/>
          </a:xfrm>
          <a:prstGeom prst="rect">
            <a:avLst/>
          </a:prstGeom>
          <a:solidFill>
            <a:srgbClr val="FFFFFE">
              <a:alpha val="100000"/>
            </a:srgbClr>
          </a:solidFill>
          <a:ln cap="flat">
            <a:miter lim="0"/>
            <a:noFill/>
            <a:prstDash val="solid"/>
          </a:ln>
        </p:spPr>
        <p:txBody>
          <a:bodyPr rtlCol="0"/>
          <a:lstStyle/>
          <a:p>
            <a:pPr algn="ctr"/>
            <a:endParaRPr lang="zh-CN" alt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 name="textbox 325"/>
          <p:cNvSpPr/>
          <p:nvPr/>
        </p:nvSpPr>
        <p:spPr>
          <a:xfrm>
            <a:off x="1183713" y="3295312"/>
            <a:ext cx="4645025" cy="3470909"/>
          </a:xfrm>
          <a:prstGeom prst="rect">
            <a:avLst/>
          </a:prstGeom>
        </p:spPr>
        <p:txBody>
          <a:bodyPr vert="horz" wrap="square" lIns="0" tIns="0" rIns="0" bIns="0"/>
          <a:lstStyle/>
          <a:p>
            <a:pPr algn="l" rtl="0" eaLnBrk="0">
              <a:lnSpc>
                <a:spcPct val="112000"/>
              </a:lnSpc>
              <a:tabLst/>
            </a:pPr>
            <a:endParaRPr lang="Arial" altLang="Arial" sz="100" dirty="0"/>
          </a:p>
          <a:p>
            <a:pPr marL="13230" indent="276910" algn="l" rtl="0" eaLnBrk="0">
              <a:lnSpc>
                <a:spcPct val="128000"/>
              </a:lnSpc>
              <a:spcBef>
                <a:spcPts val="1"/>
              </a:spcBef>
              <a:tabLst/>
            </a:pPr>
            <a:r>
              <a:rPr sz="1000" spc="50" dirty="0">
                <a:solidFill>
                  <a:srgbClr val="231F20">
                    <a:alpha val="100000"/>
                  </a:srgbClr>
                </a:solidFill>
                <a:latin typeface="SimSun"/>
                <a:ea typeface="SimSun"/>
                <a:cs typeface="SimSun"/>
              </a:rPr>
              <a:t>马老先生说，他的爱人</a:t>
            </a:r>
            <a:r>
              <a:rPr sz="1000" spc="50" dirty="0">
                <a:solidFill>
                  <a:srgbClr val="231F20">
                    <a:alpha val="100000"/>
                  </a:srgbClr>
                </a:solidFill>
                <a:latin typeface="SimSun"/>
                <a:ea typeface="SimSun"/>
                <a:cs typeface="SimSun"/>
              </a:rPr>
              <a:t> </a:t>
            </a:r>
            <a:r>
              <a:rPr sz="1000" spc="50" dirty="0">
                <a:solidFill>
                  <a:srgbClr val="231F20">
                    <a:alpha val="100000"/>
                  </a:srgbClr>
                </a:solidFill>
                <a:latin typeface="Times New Roman"/>
                <a:ea typeface="Times New Roman"/>
                <a:cs typeface="Times New Roman"/>
              </a:rPr>
              <a:t>5</a:t>
            </a:r>
            <a:r>
              <a:rPr sz="1000" spc="50" dirty="0">
                <a:solidFill>
                  <a:srgbClr val="231F20">
                    <a:alpha val="100000"/>
                  </a:srgbClr>
                </a:solidFill>
                <a:latin typeface="Times New Roman"/>
                <a:ea typeface="Times New Roman"/>
                <a:cs typeface="Times New Roman"/>
              </a:rPr>
              <a:t> </a:t>
            </a:r>
            <a:r>
              <a:rPr sz="1000" spc="50" dirty="0">
                <a:solidFill>
                  <a:srgbClr val="231F20">
                    <a:alpha val="100000"/>
                  </a:srgbClr>
                </a:solidFill>
                <a:latin typeface="SimSun"/>
                <a:ea typeface="SimSun"/>
                <a:cs typeface="SimSun"/>
              </a:rPr>
              <a:t>年前去世了，两个女儿也早已各自成家。“空</a:t>
            </a:r>
            <a:r>
              <a:rPr sz="1000" spc="40" dirty="0">
                <a:solidFill>
                  <a:srgbClr val="231F20">
                    <a:alpha val="100000"/>
                  </a:srgbClr>
                </a:solidFill>
                <a:latin typeface="SimSun"/>
                <a:ea typeface="SimSun"/>
                <a:cs typeface="SimSun"/>
              </a:rPr>
              <a:t>巢</a:t>
            </a:r>
            <a:r>
              <a:rPr sz="1000" spc="0" dirty="0">
                <a:solidFill>
                  <a:srgbClr val="231F20">
                    <a:alpha val="100000"/>
                  </a:srgbClr>
                </a:solidFill>
                <a:latin typeface="SimSun"/>
                <a:ea typeface="SimSun"/>
                <a:cs typeface="SimSun"/>
              </a:rPr>
              <a:t> </a:t>
            </a:r>
            <a:r>
              <a:rPr sz="1000" spc="70" dirty="0">
                <a:solidFill>
                  <a:srgbClr val="231F20">
                    <a:alpha val="100000"/>
                  </a:srgbClr>
                </a:solidFill>
                <a:latin typeface="SimSun"/>
                <a:ea typeface="SimSun"/>
                <a:cs typeface="SimSun"/>
              </a:rPr>
              <a:t>老人的生活有多孤寂，没有经历过的人根本难以想象。每天自己买菜</a:t>
            </a:r>
            <a:r>
              <a:rPr sz="1000" spc="40" dirty="0">
                <a:solidFill>
                  <a:srgbClr val="231F20">
                    <a:alpha val="100000"/>
                  </a:srgbClr>
                </a:solidFill>
                <a:latin typeface="SimSun"/>
                <a:ea typeface="SimSun"/>
                <a:cs typeface="SimSun"/>
              </a:rPr>
              <a:t>做</a:t>
            </a:r>
            <a:r>
              <a:rPr sz="1000" spc="0" dirty="0">
                <a:solidFill>
                  <a:srgbClr val="231F20">
                    <a:alpha val="100000"/>
                  </a:srgbClr>
                </a:solidFill>
                <a:latin typeface="SimSun"/>
                <a:ea typeface="SimSun"/>
                <a:cs typeface="SimSun"/>
              </a:rPr>
              <a:t>饭，做</a:t>
            </a:r>
            <a:r>
              <a:rPr sz="1000" spc="0" dirty="0">
                <a:solidFill>
                  <a:srgbClr val="231F20">
                    <a:alpha val="100000"/>
                  </a:srgbClr>
                </a:solidFill>
                <a:latin typeface="SimSun"/>
                <a:ea typeface="SimSun"/>
                <a:cs typeface="SimSun"/>
              </a:rPr>
              <a:t> </a:t>
            </a:r>
            <a:r>
              <a:rPr sz="1000" spc="70" dirty="0">
                <a:solidFill>
                  <a:srgbClr val="231F20">
                    <a:alpha val="100000"/>
                  </a:srgbClr>
                </a:solidFill>
                <a:latin typeface="SimSun"/>
                <a:ea typeface="SimSun"/>
                <a:cs typeface="SimSun"/>
              </a:rPr>
              <a:t>好以后瞅着孤零零的一副碗筷，基本上就没有胃口了。身体不舒服时</a:t>
            </a:r>
            <a:r>
              <a:rPr sz="1000" spc="0" dirty="0">
                <a:solidFill>
                  <a:srgbClr val="231F20">
                    <a:alpha val="100000"/>
                  </a:srgbClr>
                </a:solidFill>
                <a:latin typeface="SimSun"/>
                <a:ea typeface="SimSun"/>
                <a:cs typeface="SimSun"/>
              </a:rPr>
              <a:t>，两三天</a:t>
            </a:r>
            <a:r>
              <a:rPr sz="1000" spc="0" dirty="0">
                <a:solidFill>
                  <a:srgbClr val="231F20">
                    <a:alpha val="100000"/>
                  </a:srgbClr>
                </a:solidFill>
                <a:latin typeface="SimSun"/>
                <a:ea typeface="SimSun"/>
                <a:cs typeface="SimSun"/>
              </a:rPr>
              <a:t> </a:t>
            </a:r>
            <a:r>
              <a:rPr sz="1000" spc="50" dirty="0">
                <a:solidFill>
                  <a:srgbClr val="231F20">
                    <a:alpha val="100000"/>
                  </a:srgbClr>
                </a:solidFill>
                <a:latin typeface="SimSun"/>
                <a:ea typeface="SimSun"/>
                <a:cs typeface="SimSun"/>
              </a:rPr>
              <a:t>不出一趟门儿、不说一句话是常有的事儿。有一回我正在拖地，电</a:t>
            </a:r>
            <a:r>
              <a:rPr sz="1000" spc="10" dirty="0">
                <a:solidFill>
                  <a:srgbClr val="231F20">
                    <a:alpha val="100000"/>
                  </a:srgbClr>
                </a:solidFill>
                <a:latin typeface="SimSun"/>
                <a:ea typeface="SimSun"/>
                <a:cs typeface="SimSun"/>
              </a:rPr>
              <a:t>话</a:t>
            </a:r>
            <a:r>
              <a:rPr sz="1000" spc="0" dirty="0">
                <a:solidFill>
                  <a:srgbClr val="231F20">
                    <a:alpha val="100000"/>
                  </a:srgbClr>
                </a:solidFill>
                <a:latin typeface="SimSun"/>
                <a:ea typeface="SimSun"/>
                <a:cs typeface="SimSun"/>
              </a:rPr>
              <a:t>忽然响了。</a:t>
            </a:r>
            <a:r>
              <a:rPr sz="1000" spc="0" dirty="0">
                <a:solidFill>
                  <a:srgbClr val="231F20">
                    <a:alpha val="100000"/>
                  </a:srgbClr>
                </a:solidFill>
                <a:latin typeface="SimSun"/>
                <a:ea typeface="SimSun"/>
                <a:cs typeface="SimSun"/>
              </a:rPr>
              <a:t> </a:t>
            </a:r>
            <a:r>
              <a:rPr sz="1000" spc="70" dirty="0">
                <a:solidFill>
                  <a:srgbClr val="231F20">
                    <a:alpha val="100000"/>
                  </a:srgbClr>
                </a:solidFill>
                <a:latin typeface="SimSun"/>
                <a:ea typeface="SimSun"/>
                <a:cs typeface="SimSun"/>
              </a:rPr>
              <a:t>我猜是闺女打来的，就激动地去接，结果脚下一滑摔在地上，疼得骨</a:t>
            </a:r>
            <a:r>
              <a:rPr sz="1000" spc="40" dirty="0">
                <a:solidFill>
                  <a:srgbClr val="231F20">
                    <a:alpha val="100000"/>
                  </a:srgbClr>
                </a:solidFill>
                <a:latin typeface="SimSun"/>
                <a:ea typeface="SimSun"/>
                <a:cs typeface="SimSun"/>
              </a:rPr>
              <a:t>头</a:t>
            </a:r>
            <a:r>
              <a:rPr sz="1000" spc="0" dirty="0">
                <a:solidFill>
                  <a:srgbClr val="231F20">
                    <a:alpha val="100000"/>
                  </a:srgbClr>
                </a:solidFill>
                <a:latin typeface="SimSun"/>
                <a:ea typeface="SimSun"/>
                <a:cs typeface="SimSun"/>
              </a:rPr>
              <a:t>架子跟</a:t>
            </a:r>
            <a:r>
              <a:rPr sz="1000" spc="0" dirty="0">
                <a:solidFill>
                  <a:srgbClr val="231F20">
                    <a:alpha val="100000"/>
                  </a:srgbClr>
                </a:solidFill>
                <a:latin typeface="SimSun"/>
                <a:ea typeface="SimSun"/>
                <a:cs typeface="SimSun"/>
              </a:rPr>
              <a:t> </a:t>
            </a:r>
            <a:r>
              <a:rPr sz="1000" spc="110" dirty="0">
                <a:solidFill>
                  <a:srgbClr val="231F20">
                    <a:alpha val="100000"/>
                  </a:srgbClr>
                </a:solidFill>
                <a:latin typeface="SimSun"/>
                <a:ea typeface="SimSun"/>
                <a:cs typeface="SimSun"/>
              </a:rPr>
              <a:t>摔散了似的，半天站不起来……</a:t>
            </a:r>
            <a:r>
              <a:rPr sz="1000" spc="90" dirty="0">
                <a:solidFill>
                  <a:srgbClr val="231F20">
                    <a:alpha val="100000"/>
                  </a:srgbClr>
                </a:solidFill>
                <a:latin typeface="SimSun"/>
                <a:ea typeface="SimSun"/>
                <a:cs typeface="SimSun"/>
              </a:rPr>
              <a:t>”</a:t>
            </a:r>
            <a:endParaRPr lang="SimSun" altLang="SimSun" sz="1000" dirty="0"/>
          </a:p>
          <a:p>
            <a:pPr algn="l" rtl="0" eaLnBrk="0">
              <a:lnSpc>
                <a:spcPct val="126000"/>
              </a:lnSpc>
              <a:tabLst/>
            </a:pPr>
            <a:endParaRPr lang="Arial" altLang="Arial" sz="300" dirty="0"/>
          </a:p>
          <a:p>
            <a:pPr marL="12700" indent="254656" algn="l" rtl="0" eaLnBrk="0">
              <a:lnSpc>
                <a:spcPct val="132000"/>
              </a:lnSpc>
              <a:tabLst/>
            </a:pPr>
            <a:r>
              <a:rPr sz="1000" spc="30" dirty="0">
                <a:solidFill>
                  <a:srgbClr val="231F20">
                    <a:alpha val="100000"/>
                  </a:srgbClr>
                </a:solidFill>
                <a:latin typeface="SimSun"/>
                <a:ea typeface="SimSun"/>
                <a:cs typeface="SimSun"/>
              </a:rPr>
              <a:t>“最难熬的是夜晚，</a:t>
            </a:r>
            <a:r>
              <a:rPr sz="1000" spc="30" dirty="0">
                <a:solidFill>
                  <a:srgbClr val="231F20">
                    <a:alpha val="100000"/>
                  </a:srgbClr>
                </a:solidFill>
                <a:latin typeface="SimSun"/>
                <a:ea typeface="SimSun"/>
                <a:cs typeface="SimSun"/>
              </a:rPr>
              <a:t> </a:t>
            </a:r>
            <a:r>
              <a:rPr sz="1000" spc="30" dirty="0">
                <a:solidFill>
                  <a:srgbClr val="231F20">
                    <a:alpha val="100000"/>
                  </a:srgbClr>
                </a:solidFill>
                <a:latin typeface="SimSun"/>
                <a:ea typeface="SimSun"/>
                <a:cs typeface="SimSun"/>
              </a:rPr>
              <a:t>”马老先生说，“自从我老伴去世后，我就常常失</a:t>
            </a:r>
            <a:r>
              <a:rPr sz="1000" spc="0" dirty="0">
                <a:solidFill>
                  <a:srgbClr val="231F20">
                    <a:alpha val="100000"/>
                  </a:srgbClr>
                </a:solidFill>
                <a:latin typeface="SimSun"/>
                <a:ea typeface="SimSun"/>
                <a:cs typeface="SimSun"/>
              </a:rPr>
              <a:t>眠，</a:t>
            </a:r>
            <a:r>
              <a:rPr sz="1000" spc="0" dirty="0">
                <a:solidFill>
                  <a:srgbClr val="231F20">
                    <a:alpha val="100000"/>
                  </a:srgbClr>
                </a:solidFill>
                <a:latin typeface="SimSun"/>
                <a:ea typeface="SimSun"/>
                <a:cs typeface="SimSun"/>
              </a:rPr>
              <a:t> </a:t>
            </a:r>
            <a:r>
              <a:rPr sz="1000" spc="70" dirty="0">
                <a:solidFill>
                  <a:srgbClr val="231F20">
                    <a:alpha val="100000"/>
                  </a:srgbClr>
                </a:solidFill>
                <a:latin typeface="SimSun"/>
                <a:ea typeface="SimSun"/>
                <a:cs typeface="SimSun"/>
              </a:rPr>
              <a:t>已经很久没有睡过一个好觉了。夜里静得简直可怕，连个说话的人</a:t>
            </a:r>
            <a:r>
              <a:rPr sz="1000" spc="20" dirty="0">
                <a:solidFill>
                  <a:srgbClr val="231F20">
                    <a:alpha val="100000"/>
                  </a:srgbClr>
                </a:solidFill>
                <a:latin typeface="SimSun"/>
                <a:ea typeface="SimSun"/>
                <a:cs typeface="SimSun"/>
              </a:rPr>
              <a:t>都</a:t>
            </a:r>
            <a:r>
              <a:rPr sz="1000" spc="0" dirty="0">
                <a:solidFill>
                  <a:srgbClr val="231F20">
                    <a:alpha val="100000"/>
                  </a:srgbClr>
                </a:solidFill>
                <a:latin typeface="SimSun"/>
                <a:ea typeface="SimSun"/>
                <a:cs typeface="SimSun"/>
              </a:rPr>
              <a:t>没有，一</a:t>
            </a:r>
            <a:r>
              <a:rPr sz="1000" spc="0" dirty="0">
                <a:solidFill>
                  <a:srgbClr val="231F20">
                    <a:alpha val="100000"/>
                  </a:srgbClr>
                </a:solidFill>
                <a:latin typeface="SimSun"/>
                <a:ea typeface="SimSun"/>
                <a:cs typeface="SimSun"/>
              </a:rPr>
              <a:t> </a:t>
            </a:r>
            <a:r>
              <a:rPr sz="1000" spc="70" dirty="0">
                <a:solidFill>
                  <a:srgbClr val="231F20">
                    <a:alpha val="100000"/>
                  </a:srgbClr>
                </a:solidFill>
                <a:latin typeface="SimSun"/>
                <a:ea typeface="SimSun"/>
                <a:cs typeface="SimSun"/>
              </a:rPr>
              <a:t>个人守着空荡荡的房子，翻来覆去睡不着觉，只能睁眼熬着，盼着</a:t>
            </a:r>
            <a:r>
              <a:rPr sz="1000" spc="20" dirty="0">
                <a:solidFill>
                  <a:srgbClr val="231F20">
                    <a:alpha val="100000"/>
                  </a:srgbClr>
                </a:solidFill>
                <a:latin typeface="SimSun"/>
                <a:ea typeface="SimSun"/>
                <a:cs typeface="SimSun"/>
              </a:rPr>
              <a:t>时</a:t>
            </a:r>
            <a:r>
              <a:rPr sz="1000" spc="0" dirty="0">
                <a:solidFill>
                  <a:srgbClr val="231F20">
                    <a:alpha val="100000"/>
                  </a:srgbClr>
                </a:solidFill>
                <a:latin typeface="SimSun"/>
                <a:ea typeface="SimSun"/>
                <a:cs typeface="SimSun"/>
              </a:rPr>
              <a:t>间一分一</a:t>
            </a:r>
            <a:r>
              <a:rPr sz="1000" spc="0" dirty="0">
                <a:solidFill>
                  <a:srgbClr val="231F20">
                    <a:alpha val="100000"/>
                  </a:srgbClr>
                </a:solidFill>
                <a:latin typeface="SimSun"/>
                <a:ea typeface="SimSun"/>
                <a:cs typeface="SimSun"/>
              </a:rPr>
              <a:t> </a:t>
            </a:r>
            <a:r>
              <a:rPr sz="1000" spc="40" dirty="0">
                <a:solidFill>
                  <a:srgbClr val="231F20">
                    <a:alpha val="100000"/>
                  </a:srgbClr>
                </a:solidFill>
                <a:latin typeface="SimSun"/>
                <a:ea typeface="SimSun"/>
                <a:cs typeface="SimSun"/>
              </a:rPr>
              <a:t>秒地快点溜走……”“转眼又快过年了，我最怕过年这几天。孩</a:t>
            </a:r>
            <a:r>
              <a:rPr sz="1000" spc="30" dirty="0">
                <a:solidFill>
                  <a:srgbClr val="231F20">
                    <a:alpha val="100000"/>
                  </a:srgbClr>
                </a:solidFill>
                <a:latin typeface="SimSun"/>
                <a:ea typeface="SimSun"/>
                <a:cs typeface="SimSun"/>
              </a:rPr>
              <a:t>子</a:t>
            </a:r>
            <a:r>
              <a:rPr sz="1000" spc="0" dirty="0">
                <a:solidFill>
                  <a:srgbClr val="231F20">
                    <a:alpha val="100000"/>
                  </a:srgbClr>
                </a:solidFill>
                <a:latin typeface="SimSun"/>
                <a:ea typeface="SimSun"/>
                <a:cs typeface="SimSun"/>
              </a:rPr>
              <a:t>们来陪我的时</a:t>
            </a:r>
            <a:r>
              <a:rPr sz="1000" spc="0" dirty="0">
                <a:solidFill>
                  <a:srgbClr val="231F20">
                    <a:alpha val="100000"/>
                  </a:srgbClr>
                </a:solidFill>
                <a:latin typeface="SimSun"/>
                <a:ea typeface="SimSun"/>
                <a:cs typeface="SimSun"/>
              </a:rPr>
              <a:t> </a:t>
            </a:r>
            <a:r>
              <a:rPr sz="1000" spc="20" dirty="0">
                <a:solidFill>
                  <a:srgbClr val="231F20">
                    <a:alpha val="100000"/>
                  </a:srgbClr>
                </a:solidFill>
                <a:latin typeface="SimSun"/>
                <a:ea typeface="SimSun"/>
                <a:cs typeface="SimSun"/>
              </a:rPr>
              <a:t>间有限，短暂的热闹过后，孩子们一走就又恢复寂寞了。</a:t>
            </a:r>
            <a:r>
              <a:rPr sz="1000" spc="20" dirty="0">
                <a:solidFill>
                  <a:srgbClr val="231F20">
                    <a:alpha val="100000"/>
                  </a:srgbClr>
                </a:solidFill>
                <a:latin typeface="SimSun"/>
                <a:ea typeface="SimSun"/>
                <a:cs typeface="SimSun"/>
              </a:rPr>
              <a:t> </a:t>
            </a:r>
            <a:r>
              <a:rPr sz="1000" spc="20" dirty="0">
                <a:solidFill>
                  <a:srgbClr val="231F20">
                    <a:alpha val="100000"/>
                  </a:srgbClr>
                </a:solidFill>
                <a:latin typeface="SimSun"/>
                <a:ea typeface="SimSun"/>
                <a:cs typeface="SimSun"/>
              </a:rPr>
              <a:t>”马老先生说</a:t>
            </a:r>
            <a:r>
              <a:rPr sz="1000" spc="10" dirty="0">
                <a:solidFill>
                  <a:srgbClr val="231F20">
                    <a:alpha val="100000"/>
                  </a:srgbClr>
                </a:solidFill>
                <a:latin typeface="SimSun"/>
                <a:ea typeface="SimSun"/>
                <a:cs typeface="SimSun"/>
              </a:rPr>
              <a:t>，</a:t>
            </a:r>
            <a:r>
              <a:rPr sz="1000" spc="0" dirty="0">
                <a:solidFill>
                  <a:srgbClr val="231F20">
                    <a:alpha val="100000"/>
                  </a:srgbClr>
                </a:solidFill>
                <a:latin typeface="SimSun"/>
                <a:ea typeface="SimSun"/>
                <a:cs typeface="SimSun"/>
              </a:rPr>
              <a:t>“相信</a:t>
            </a:r>
            <a:r>
              <a:rPr sz="1000" spc="0" dirty="0">
                <a:solidFill>
                  <a:srgbClr val="231F20">
                    <a:alpha val="100000"/>
                  </a:srgbClr>
                </a:solidFill>
                <a:latin typeface="SimSun"/>
                <a:ea typeface="SimSun"/>
                <a:cs typeface="SimSun"/>
              </a:rPr>
              <a:t> </a:t>
            </a:r>
            <a:r>
              <a:rPr sz="1000" spc="60" dirty="0">
                <a:solidFill>
                  <a:srgbClr val="231F20">
                    <a:alpha val="100000"/>
                  </a:srgbClr>
                </a:solidFill>
                <a:latin typeface="SimSun"/>
                <a:ea typeface="SimSun"/>
                <a:cs typeface="SimSun"/>
              </a:rPr>
              <a:t>所有的空巢老人都有同感。</a:t>
            </a:r>
            <a:r>
              <a:rPr sz="1000" spc="60" dirty="0">
                <a:solidFill>
                  <a:srgbClr val="231F20">
                    <a:alpha val="100000"/>
                  </a:srgbClr>
                </a:solidFill>
                <a:latin typeface="Times New Roman"/>
                <a:ea typeface="Times New Roman"/>
                <a:cs typeface="Times New Roman"/>
              </a:rPr>
              <a:t>14</a:t>
            </a:r>
            <a:r>
              <a:rPr sz="1000" spc="60" dirty="0">
                <a:solidFill>
                  <a:srgbClr val="231F20">
                    <a:alpha val="100000"/>
                  </a:srgbClr>
                </a:solidFill>
                <a:latin typeface="Times New Roman"/>
                <a:ea typeface="Times New Roman"/>
                <a:cs typeface="Times New Roman"/>
              </a:rPr>
              <a:t> </a:t>
            </a:r>
            <a:r>
              <a:rPr sz="1000" spc="60" dirty="0">
                <a:solidFill>
                  <a:srgbClr val="231F20">
                    <a:alpha val="100000"/>
                  </a:srgbClr>
                </a:solidFill>
                <a:latin typeface="SimSun"/>
                <a:ea typeface="SimSun"/>
                <a:cs typeface="SimSun"/>
              </a:rPr>
              <a:t>年前，大年三十晚上就发生过一件</a:t>
            </a:r>
            <a:r>
              <a:rPr sz="1000" spc="30" dirty="0">
                <a:solidFill>
                  <a:srgbClr val="231F20">
                    <a:alpha val="100000"/>
                  </a:srgbClr>
                </a:solidFill>
                <a:latin typeface="SimSun"/>
                <a:ea typeface="SimSun"/>
                <a:cs typeface="SimSun"/>
              </a:rPr>
              <a:t>老</a:t>
            </a:r>
            <a:r>
              <a:rPr sz="1000" spc="0" dirty="0">
                <a:solidFill>
                  <a:srgbClr val="231F20">
                    <a:alpha val="100000"/>
                  </a:srgbClr>
                </a:solidFill>
                <a:latin typeface="SimSun"/>
                <a:ea typeface="SimSun"/>
                <a:cs typeface="SimSun"/>
              </a:rPr>
              <a:t>人因为孤独</a:t>
            </a:r>
            <a:r>
              <a:rPr sz="1000" spc="0" dirty="0">
                <a:solidFill>
                  <a:srgbClr val="231F20">
                    <a:alpha val="100000"/>
                  </a:srgbClr>
                </a:solidFill>
                <a:latin typeface="SimSun"/>
                <a:ea typeface="SimSun"/>
                <a:cs typeface="SimSun"/>
              </a:rPr>
              <a:t> </a:t>
            </a:r>
            <a:r>
              <a:rPr sz="1000" spc="20" dirty="0">
                <a:solidFill>
                  <a:srgbClr val="231F20">
                    <a:alpha val="100000"/>
                  </a:srgbClr>
                </a:solidFill>
                <a:latin typeface="SimSun"/>
                <a:ea typeface="SimSun"/>
                <a:cs typeface="SimSun"/>
              </a:rPr>
              <a:t>上吊自杀的事，当时人们还编了两句顺口溜‘三十放炮，孤老人上吊’</a:t>
            </a:r>
            <a:r>
              <a:rPr sz="1000" spc="10" dirty="0">
                <a:solidFill>
                  <a:srgbClr val="231F20">
                    <a:alpha val="100000"/>
                  </a:srgbClr>
                </a:solidFill>
                <a:latin typeface="SimSun"/>
                <a:ea typeface="SimSun"/>
                <a:cs typeface="SimSun"/>
              </a:rPr>
              <a:t> </a:t>
            </a:r>
            <a:r>
              <a:rPr sz="1000" spc="0" dirty="0">
                <a:solidFill>
                  <a:srgbClr val="231F20">
                    <a:alpha val="100000"/>
                  </a:srgbClr>
                </a:solidFill>
                <a:latin typeface="SimSun"/>
                <a:ea typeface="SimSun"/>
                <a:cs typeface="SimSun"/>
              </a:rPr>
              <a:t>。逢年过</a:t>
            </a:r>
            <a:r>
              <a:rPr sz="1000" spc="0" dirty="0">
                <a:solidFill>
                  <a:srgbClr val="231F20">
                    <a:alpha val="100000"/>
                  </a:srgbClr>
                </a:solidFill>
                <a:latin typeface="SimSun"/>
                <a:ea typeface="SimSun"/>
                <a:cs typeface="SimSun"/>
              </a:rPr>
              <a:t> </a:t>
            </a:r>
            <a:r>
              <a:rPr sz="1000" spc="70" dirty="0">
                <a:solidFill>
                  <a:srgbClr val="231F20">
                    <a:alpha val="100000"/>
                  </a:srgbClr>
                </a:solidFill>
                <a:latin typeface="SimSun"/>
                <a:ea typeface="SimSun"/>
                <a:cs typeface="SimSun"/>
              </a:rPr>
              <a:t>节对孤独的老人来说，可想而知是什么滋味了……”马老先生坦言</a:t>
            </a:r>
            <a:r>
              <a:rPr sz="1000" spc="20" dirty="0">
                <a:solidFill>
                  <a:srgbClr val="231F20">
                    <a:alpha val="100000"/>
                  </a:srgbClr>
                </a:solidFill>
                <a:latin typeface="SimSun"/>
                <a:ea typeface="SimSun"/>
                <a:cs typeface="SimSun"/>
              </a:rPr>
              <a:t>，</a:t>
            </a:r>
            <a:r>
              <a:rPr sz="1000" spc="0" dirty="0">
                <a:solidFill>
                  <a:srgbClr val="231F20">
                    <a:alpha val="100000"/>
                  </a:srgbClr>
                </a:solidFill>
                <a:latin typeface="SimSun"/>
                <a:ea typeface="SimSun"/>
                <a:cs typeface="SimSun"/>
              </a:rPr>
              <a:t>他也曾经</a:t>
            </a:r>
            <a:r>
              <a:rPr sz="1000" spc="0" dirty="0">
                <a:solidFill>
                  <a:srgbClr val="231F20">
                    <a:alpha val="100000"/>
                  </a:srgbClr>
                </a:solidFill>
                <a:latin typeface="SimSun"/>
                <a:ea typeface="SimSun"/>
                <a:cs typeface="SimSun"/>
              </a:rPr>
              <a:t> </a:t>
            </a:r>
            <a:r>
              <a:rPr sz="1000" spc="40" dirty="0">
                <a:solidFill>
                  <a:srgbClr val="231F20">
                    <a:alpha val="100000"/>
                  </a:srgbClr>
                </a:solidFill>
                <a:latin typeface="SimSun"/>
                <a:ea typeface="SimSun"/>
                <a:cs typeface="SimSun"/>
              </a:rPr>
              <a:t>动过自杀的念头。“尤其是老伴刚去世那年，我经常绝食，满脑</a:t>
            </a:r>
            <a:r>
              <a:rPr sz="1000" spc="30" dirty="0">
                <a:solidFill>
                  <a:srgbClr val="231F20">
                    <a:alpha val="100000"/>
                  </a:srgbClr>
                </a:solidFill>
                <a:latin typeface="SimSun"/>
                <a:ea typeface="SimSun"/>
                <a:cs typeface="SimSun"/>
              </a:rPr>
              <a:t>子</a:t>
            </a:r>
            <a:r>
              <a:rPr sz="1000" spc="0" dirty="0">
                <a:solidFill>
                  <a:srgbClr val="231F20">
                    <a:alpha val="100000"/>
                  </a:srgbClr>
                </a:solidFill>
                <a:latin typeface="SimSun"/>
                <a:ea typeface="SimSun"/>
                <a:cs typeface="SimSun"/>
              </a:rPr>
              <a:t>就想跟着去算</a:t>
            </a:r>
            <a:r>
              <a:rPr sz="1000" spc="0" dirty="0">
                <a:solidFill>
                  <a:srgbClr val="231F20">
                    <a:alpha val="100000"/>
                  </a:srgbClr>
                </a:solidFill>
                <a:latin typeface="SimSun"/>
                <a:ea typeface="SimSun"/>
                <a:cs typeface="SimSun"/>
              </a:rPr>
              <a:t> </a:t>
            </a:r>
            <a:r>
              <a:rPr sz="1000" spc="50" dirty="0">
                <a:solidFill>
                  <a:srgbClr val="231F20">
                    <a:alpha val="100000"/>
                  </a:srgbClr>
                </a:solidFill>
                <a:latin typeface="SimSun"/>
                <a:ea typeface="SimSun"/>
                <a:cs typeface="SimSun"/>
              </a:rPr>
              <a:t>了。结果让孩子们整天提心吊胆，不得不耽误工作来陪我。我心里</a:t>
            </a:r>
            <a:r>
              <a:rPr sz="1000" spc="20" dirty="0">
                <a:solidFill>
                  <a:srgbClr val="231F20">
                    <a:alpha val="100000"/>
                  </a:srgbClr>
                </a:solidFill>
                <a:latin typeface="SimSun"/>
                <a:ea typeface="SimSun"/>
                <a:cs typeface="SimSun"/>
              </a:rPr>
              <a:t>很</a:t>
            </a:r>
            <a:r>
              <a:rPr sz="1000" spc="0" dirty="0">
                <a:solidFill>
                  <a:srgbClr val="231F20">
                    <a:alpha val="100000"/>
                  </a:srgbClr>
                </a:solidFill>
                <a:latin typeface="SimSun"/>
                <a:ea typeface="SimSun"/>
                <a:cs typeface="SimSun"/>
              </a:rPr>
              <a:t>过意不去，</a:t>
            </a:r>
            <a:r>
              <a:rPr sz="1000" spc="0" dirty="0">
                <a:solidFill>
                  <a:srgbClr val="231F20">
                    <a:alpha val="100000"/>
                  </a:srgbClr>
                </a:solidFill>
                <a:latin typeface="SimSun"/>
                <a:ea typeface="SimSun"/>
                <a:cs typeface="SimSun"/>
              </a:rPr>
              <a:t> </a:t>
            </a:r>
            <a:r>
              <a:rPr sz="1000" spc="40" dirty="0">
                <a:solidFill>
                  <a:srgbClr val="231F20">
                    <a:alpha val="100000"/>
                  </a:srgbClr>
                </a:solidFill>
                <a:latin typeface="SimSun"/>
                <a:ea typeface="SimSun"/>
                <a:cs typeface="SimSun"/>
              </a:rPr>
              <a:t>非常矛盾，非常痛苦。</a:t>
            </a:r>
            <a:r>
              <a:rPr sz="1000" spc="40" dirty="0">
                <a:solidFill>
                  <a:srgbClr val="231F20">
                    <a:alpha val="100000"/>
                  </a:srgbClr>
                </a:solidFill>
                <a:latin typeface="SimSun"/>
                <a:ea typeface="SimSun"/>
                <a:cs typeface="SimSun"/>
              </a:rPr>
              <a:t> </a:t>
            </a:r>
            <a:r>
              <a:rPr sz="1000" spc="30" dirty="0">
                <a:solidFill>
                  <a:srgbClr val="231F20">
                    <a:alpha val="100000"/>
                  </a:srgbClr>
                </a:solidFill>
                <a:latin typeface="SimSun"/>
                <a:ea typeface="SimSun"/>
                <a:cs typeface="SimSun"/>
              </a:rPr>
              <a:t>”</a:t>
            </a:r>
            <a:endParaRPr lang="SimSun" altLang="SimSun" sz="1000" dirty="0"/>
          </a:p>
        </p:txBody>
      </p:sp>
      <p:sp>
        <p:nvSpPr>
          <p:cNvPr id="326" name="textbox 326"/>
          <p:cNvSpPr/>
          <p:nvPr/>
        </p:nvSpPr>
        <p:spPr>
          <a:xfrm>
            <a:off x="890437" y="6990284"/>
            <a:ext cx="5235575" cy="1586864"/>
          </a:xfrm>
          <a:prstGeom prst="rect">
            <a:avLst/>
          </a:prstGeom>
        </p:spPr>
        <p:txBody>
          <a:bodyPr vert="horz" wrap="square" lIns="0" tIns="0" rIns="0" bIns="0"/>
          <a:lstStyle/>
          <a:p>
            <a:pPr algn="l" rtl="0" eaLnBrk="0">
              <a:lnSpc>
                <a:spcPct val="80942"/>
              </a:lnSpc>
              <a:tabLst/>
            </a:pPr>
            <a:endParaRPr lang="Arial" altLang="Arial" sz="100" dirty="0"/>
          </a:p>
          <a:p>
            <a:pPr marL="13496" indent="271340" algn="l" rtl="0" eaLnBrk="0">
              <a:lnSpc>
                <a:spcPct val="125000"/>
              </a:lnSpc>
              <a:tabLst/>
            </a:pPr>
            <a:r>
              <a:rPr sz="1000" spc="70" dirty="0">
                <a:solidFill>
                  <a:srgbClr val="231F20">
                    <a:alpha val="100000"/>
                  </a:srgbClr>
                </a:solidFill>
                <a:latin typeface="Microsoft YaHei"/>
                <a:ea typeface="Microsoft YaHei"/>
                <a:cs typeface="Microsoft YaHei"/>
              </a:rPr>
              <a:t>上述案例</a:t>
            </a:r>
            <a:r>
              <a:rPr sz="1000" spc="70" dirty="0">
                <a:solidFill>
                  <a:srgbClr val="231F20">
                    <a:alpha val="100000"/>
                  </a:srgbClr>
                </a:solidFill>
                <a:latin typeface="Microsoft YaHei"/>
                <a:ea typeface="Microsoft YaHei"/>
                <a:cs typeface="Microsoft YaHei"/>
              </a:rPr>
              <a:t> </a:t>
            </a:r>
            <a:r>
              <a:rPr sz="1000" spc="70" dirty="0">
                <a:solidFill>
                  <a:srgbClr val="231F20">
                    <a:alpha val="100000"/>
                  </a:srgbClr>
                </a:solidFill>
                <a:latin typeface="Microsoft YaHei"/>
                <a:ea typeface="Microsoft YaHei"/>
                <a:cs typeface="Microsoft YaHei"/>
              </a:rPr>
              <a:t>，反映了空巢老人的社会问题，特别是对空巢老人精神生活的忽视。面</a:t>
            </a:r>
            <a:r>
              <a:rPr sz="1000" spc="30" dirty="0">
                <a:solidFill>
                  <a:srgbClr val="231F20">
                    <a:alpha val="100000"/>
                  </a:srgbClr>
                </a:solidFill>
                <a:latin typeface="Microsoft YaHei"/>
                <a:ea typeface="Microsoft YaHei"/>
                <a:cs typeface="Microsoft YaHei"/>
              </a:rPr>
              <a:t>对</a:t>
            </a:r>
            <a:r>
              <a:rPr sz="1000" spc="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Microsoft YaHei"/>
                <a:ea typeface="Microsoft YaHei"/>
                <a:cs typeface="Microsoft YaHei"/>
              </a:rPr>
              <a:t>越来越多的空巢老人，若不完善养老服务体系，注重老年人的精神慰藉，类</a:t>
            </a:r>
            <a:r>
              <a:rPr sz="1000" spc="30" dirty="0">
                <a:solidFill>
                  <a:srgbClr val="231F20">
                    <a:alpha val="100000"/>
                  </a:srgbClr>
                </a:solidFill>
                <a:latin typeface="Microsoft YaHei"/>
                <a:ea typeface="Microsoft YaHei"/>
                <a:cs typeface="Microsoft YaHei"/>
              </a:rPr>
              <a:t>似</a:t>
            </a:r>
            <a:r>
              <a:rPr sz="1000" spc="0" dirty="0">
                <a:solidFill>
                  <a:srgbClr val="231F20">
                    <a:alpha val="100000"/>
                  </a:srgbClr>
                </a:solidFill>
                <a:latin typeface="Microsoft YaHei"/>
                <a:ea typeface="Microsoft YaHei"/>
                <a:cs typeface="Microsoft YaHei"/>
              </a:rPr>
              <a:t>事件还会发</a:t>
            </a:r>
            <a:r>
              <a:rPr sz="1000" spc="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Microsoft YaHei"/>
                <a:ea typeface="Microsoft YaHei"/>
                <a:cs typeface="Microsoft YaHei"/>
              </a:rPr>
              <a:t>生。空巢老人问题作为我国此次人口老龄化浪潮中最突出的表现和最严峻的</a:t>
            </a:r>
            <a:r>
              <a:rPr sz="1000" spc="20" dirty="0">
                <a:solidFill>
                  <a:srgbClr val="231F20">
                    <a:alpha val="100000"/>
                  </a:srgbClr>
                </a:solidFill>
                <a:latin typeface="Microsoft YaHei"/>
                <a:ea typeface="Microsoft YaHei"/>
                <a:cs typeface="Microsoft YaHei"/>
              </a:rPr>
              <a:t>挑</a:t>
            </a:r>
            <a:r>
              <a:rPr sz="1000" spc="0" dirty="0">
                <a:solidFill>
                  <a:srgbClr val="231F20">
                    <a:alpha val="100000"/>
                  </a:srgbClr>
                </a:solidFill>
                <a:latin typeface="Microsoft YaHei"/>
                <a:ea typeface="Microsoft YaHei"/>
                <a:cs typeface="Microsoft YaHei"/>
              </a:rPr>
              <a:t>战之一，应</a:t>
            </a:r>
            <a:r>
              <a:rPr sz="1000" spc="0" dirty="0">
                <a:solidFill>
                  <a:srgbClr val="231F20">
                    <a:alpha val="100000"/>
                  </a:srgbClr>
                </a:solidFill>
                <a:latin typeface="Microsoft YaHei"/>
                <a:ea typeface="Microsoft YaHei"/>
                <a:cs typeface="Microsoft YaHei"/>
              </a:rPr>
              <a:t> </a:t>
            </a:r>
            <a:r>
              <a:rPr sz="1000" spc="40" dirty="0">
                <a:solidFill>
                  <a:srgbClr val="231F20">
                    <a:alpha val="100000"/>
                  </a:srgbClr>
                </a:solidFill>
                <a:latin typeface="Microsoft YaHei"/>
                <a:ea typeface="Microsoft YaHei"/>
                <a:cs typeface="Microsoft YaHei"/>
              </a:rPr>
              <a:t>引起政府及社会的高度重视。</a:t>
            </a:r>
            <a:r>
              <a:rPr sz="1000" spc="40" dirty="0">
                <a:solidFill>
                  <a:srgbClr val="231F20">
                    <a:alpha val="100000"/>
                  </a:srgbClr>
                </a:solidFill>
                <a:latin typeface="Microsoft YaHei"/>
                <a:ea typeface="Microsoft YaHei"/>
                <a:cs typeface="Microsoft YaHei"/>
              </a:rPr>
              <a:t>  </a:t>
            </a:r>
            <a:r>
              <a:rPr sz="1000" spc="40" dirty="0">
                <a:solidFill>
                  <a:srgbClr val="231F20">
                    <a:alpha val="100000"/>
                  </a:srgbClr>
                </a:solidFill>
                <a:latin typeface="Microsoft YaHei"/>
                <a:ea typeface="Microsoft YaHei"/>
                <a:cs typeface="Microsoft YaHei"/>
              </a:rPr>
              <a:t>因此，了解空巢老人的现实和心理困境，有</a:t>
            </a:r>
            <a:r>
              <a:rPr sz="1000" spc="30" dirty="0">
                <a:solidFill>
                  <a:srgbClr val="231F20">
                    <a:alpha val="100000"/>
                  </a:srgbClr>
                </a:solidFill>
                <a:latin typeface="Microsoft YaHei"/>
                <a:ea typeface="Microsoft YaHei"/>
                <a:cs typeface="Microsoft YaHei"/>
              </a:rPr>
              <a:t>针</a:t>
            </a:r>
            <a:r>
              <a:rPr sz="1000" spc="0" dirty="0">
                <a:solidFill>
                  <a:srgbClr val="231F20">
                    <a:alpha val="100000"/>
                  </a:srgbClr>
                </a:solidFill>
                <a:latin typeface="Microsoft YaHei"/>
                <a:ea typeface="Microsoft YaHei"/>
                <a:cs typeface="Microsoft YaHei"/>
              </a:rPr>
              <a:t>对性地进行心</a:t>
            </a:r>
            <a:endParaRPr lang="Microsoft YaHei" altLang="Microsoft YaHei" sz="1000" dirty="0"/>
          </a:p>
          <a:p>
            <a:pPr marL="12700" algn="l" rtl="0" eaLnBrk="0">
              <a:lnSpc>
                <a:spcPct val="96000"/>
              </a:lnSpc>
              <a:spcBef>
                <a:spcPts val="477"/>
              </a:spcBef>
              <a:tabLst/>
            </a:pPr>
            <a:r>
              <a:rPr sz="1000" spc="50" dirty="0">
                <a:solidFill>
                  <a:srgbClr val="231F20">
                    <a:alpha val="100000"/>
                  </a:srgbClr>
                </a:solidFill>
                <a:latin typeface="Microsoft YaHei"/>
                <a:ea typeface="Microsoft YaHei"/>
                <a:cs typeface="Microsoft YaHei"/>
              </a:rPr>
              <a:t>理护理，已成为养老服务行业亟待解决的</a:t>
            </a:r>
            <a:r>
              <a:rPr sz="1000" spc="40" dirty="0">
                <a:solidFill>
                  <a:srgbClr val="231F20">
                    <a:alpha val="100000"/>
                  </a:srgbClr>
                </a:solidFill>
                <a:latin typeface="Microsoft YaHei"/>
                <a:ea typeface="Microsoft YaHei"/>
                <a:cs typeface="Microsoft YaHei"/>
              </a:rPr>
              <a:t>问</a:t>
            </a:r>
            <a:r>
              <a:rPr sz="1000" spc="0" dirty="0">
                <a:solidFill>
                  <a:srgbClr val="231F20">
                    <a:alpha val="100000"/>
                  </a:srgbClr>
                </a:solidFill>
                <a:latin typeface="Microsoft YaHei"/>
                <a:ea typeface="Microsoft YaHei"/>
                <a:cs typeface="Microsoft YaHei"/>
              </a:rPr>
              <a:t>题之一。</a:t>
            </a:r>
            <a:endParaRPr lang="Microsoft YaHei" altLang="Microsoft YaHei" sz="1000" dirty="0"/>
          </a:p>
          <a:p>
            <a:pPr marL="284635" algn="l" rtl="0" eaLnBrk="0">
              <a:lnSpc>
                <a:spcPts val="1349"/>
              </a:lnSpc>
              <a:spcBef>
                <a:spcPts val="79"/>
              </a:spcBef>
              <a:tabLst/>
            </a:pPr>
            <a:r>
              <a:rPr sz="1000" spc="40" dirty="0">
                <a:solidFill>
                  <a:srgbClr val="231F20">
                    <a:alpha val="100000"/>
                  </a:srgbClr>
                </a:solidFill>
                <a:latin typeface="Microsoft YaHei"/>
                <a:ea typeface="Microsoft YaHei"/>
                <a:cs typeface="Microsoft YaHei"/>
              </a:rPr>
              <a:t>针对以上案例，你需要完成的任</a:t>
            </a:r>
            <a:r>
              <a:rPr sz="1000" spc="20" dirty="0">
                <a:solidFill>
                  <a:srgbClr val="231F20">
                    <a:alpha val="100000"/>
                  </a:srgbClr>
                </a:solidFill>
                <a:latin typeface="Microsoft YaHei"/>
                <a:ea typeface="Microsoft YaHei"/>
                <a:cs typeface="Microsoft YaHei"/>
              </a:rPr>
              <a:t>务</a:t>
            </a:r>
            <a:r>
              <a:rPr sz="1000" spc="0" dirty="0">
                <a:solidFill>
                  <a:srgbClr val="231F20">
                    <a:alpha val="100000"/>
                  </a:srgbClr>
                </a:solidFill>
                <a:latin typeface="Microsoft YaHei"/>
                <a:ea typeface="Microsoft YaHei"/>
                <a:cs typeface="Microsoft YaHei"/>
              </a:rPr>
              <a:t>是：</a:t>
            </a:r>
            <a:endParaRPr lang="Microsoft YaHei" altLang="Microsoft YaHei" sz="1000" dirty="0"/>
          </a:p>
          <a:p>
            <a:pPr marL="285697" algn="l" rtl="0" eaLnBrk="0">
              <a:lnSpc>
                <a:spcPts val="1607"/>
              </a:lnSpc>
              <a:tabLst/>
            </a:pPr>
            <a:r>
              <a:rPr sz="1000" spc="50" dirty="0">
                <a:solidFill>
                  <a:srgbClr val="231F20">
                    <a:alpha val="100000"/>
                  </a:srgbClr>
                </a:solidFill>
                <a:latin typeface="Microsoft YaHei"/>
                <a:ea typeface="Microsoft YaHei"/>
                <a:cs typeface="Microsoft YaHei"/>
              </a:rPr>
              <a:t>子任务一：了解空巢老人</a:t>
            </a:r>
            <a:r>
              <a:rPr sz="1000" spc="30" dirty="0">
                <a:solidFill>
                  <a:srgbClr val="231F20">
                    <a:alpha val="100000"/>
                  </a:srgbClr>
                </a:solidFill>
                <a:latin typeface="Microsoft YaHei"/>
                <a:ea typeface="Microsoft YaHei"/>
                <a:cs typeface="Microsoft YaHei"/>
              </a:rPr>
              <a:t>概</a:t>
            </a:r>
            <a:r>
              <a:rPr sz="1000" spc="0" dirty="0">
                <a:solidFill>
                  <a:srgbClr val="231F20">
                    <a:alpha val="100000"/>
                  </a:srgbClr>
                </a:solidFill>
                <a:latin typeface="Microsoft YaHei"/>
                <a:ea typeface="Microsoft YaHei"/>
                <a:cs typeface="Microsoft YaHei"/>
              </a:rPr>
              <a:t>述</a:t>
            </a:r>
            <a:endParaRPr lang="Microsoft YaHei" altLang="Microsoft YaHei" sz="1000" dirty="0"/>
          </a:p>
          <a:p>
            <a:pPr marL="285697" algn="l" rtl="0" eaLnBrk="0">
              <a:lnSpc>
                <a:spcPts val="1349"/>
              </a:lnSpc>
              <a:spcBef>
                <a:spcPts val="283"/>
              </a:spcBef>
              <a:tabLst/>
            </a:pPr>
            <a:r>
              <a:rPr sz="1000" spc="50" dirty="0">
                <a:solidFill>
                  <a:srgbClr val="231F20">
                    <a:alpha val="100000"/>
                  </a:srgbClr>
                </a:solidFill>
                <a:latin typeface="Microsoft YaHei"/>
                <a:ea typeface="Microsoft YaHei"/>
                <a:cs typeface="Microsoft YaHei"/>
              </a:rPr>
              <a:t>子任务二：熟悉并掌握家庭空巢综合征与空巢老人心理</a:t>
            </a:r>
            <a:r>
              <a:rPr sz="1000" spc="30" dirty="0">
                <a:solidFill>
                  <a:srgbClr val="231F20">
                    <a:alpha val="100000"/>
                  </a:srgbClr>
                </a:solidFill>
                <a:latin typeface="Microsoft YaHei"/>
                <a:ea typeface="Microsoft YaHei"/>
                <a:cs typeface="Microsoft YaHei"/>
              </a:rPr>
              <a:t>护</a:t>
            </a:r>
            <a:r>
              <a:rPr sz="1000" spc="0" dirty="0">
                <a:solidFill>
                  <a:srgbClr val="231F20">
                    <a:alpha val="100000"/>
                  </a:srgbClr>
                </a:solidFill>
                <a:latin typeface="Microsoft YaHei"/>
                <a:ea typeface="Microsoft YaHei"/>
                <a:cs typeface="Microsoft YaHei"/>
              </a:rPr>
              <a:t>理</a:t>
            </a:r>
            <a:endParaRPr lang="Microsoft YaHei" altLang="Microsoft YaHei" sz="1000" dirty="0"/>
          </a:p>
        </p:txBody>
      </p:sp>
      <p:pic>
        <p:nvPicPr>
          <p:cNvPr id="327" name="picture 327"/>
          <p:cNvPicPr>
            <a:picLocks noChangeAspect="1"/>
          </p:cNvPicPr>
          <p:nvPr/>
        </p:nvPicPr>
        <p:blipFill>
          <a:blip r:embed="rId2"/>
          <a:stretch>
            <a:fillRect/>
          </a:stretch>
        </p:blipFill>
        <p:spPr>
          <a:xfrm rot="21600000">
            <a:off x="1214627" y="1531620"/>
            <a:ext cx="4588763" cy="1033779"/>
          </a:xfrm>
          <a:prstGeom prst="rect">
            <a:avLst/>
          </a:prstGeom>
        </p:spPr>
      </p:pic>
      <p:sp>
        <p:nvSpPr>
          <p:cNvPr id="328" name="textbox 328"/>
          <p:cNvSpPr/>
          <p:nvPr/>
        </p:nvSpPr>
        <p:spPr>
          <a:xfrm>
            <a:off x="4116744" y="661113"/>
            <a:ext cx="2016760" cy="170179"/>
          </a:xfrm>
          <a:prstGeom prst="rect">
            <a:avLst/>
          </a:prstGeom>
        </p:spPr>
        <p:txBody>
          <a:bodyPr vert="horz" wrap="square" lIns="0" tIns="0" rIns="0" bIns="0"/>
          <a:lstStyle/>
          <a:p>
            <a:pPr algn="l" rtl="0" eaLnBrk="0">
              <a:lnSpc>
                <a:spcPct val="80727"/>
              </a:lnSpc>
              <a:tabLst/>
            </a:pPr>
            <a:endParaRPr lang="Arial" altLang="Arial" sz="100" dirty="0"/>
          </a:p>
          <a:p>
            <a:pPr marL="12700" algn="l" rtl="0" eaLnBrk="0">
              <a:lnSpc>
                <a:spcPct val="95000"/>
              </a:lnSpc>
              <a:tabLst/>
            </a:pPr>
            <a:r>
              <a:rPr sz="1000" spc="50" dirty="0">
                <a:solidFill>
                  <a:srgbClr val="B00D15">
                    <a:alpha val="100000"/>
                  </a:srgbClr>
                </a:solidFill>
                <a:latin typeface="Microsoft YaHei"/>
                <a:ea typeface="Microsoft YaHei"/>
                <a:cs typeface="Microsoft YaHei"/>
              </a:rPr>
              <a:t>项目二</a:t>
            </a:r>
            <a:r>
              <a:rPr sz="1000" spc="50" dirty="0">
                <a:solidFill>
                  <a:srgbClr val="B00D15">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老年社会适应与心理</a:t>
            </a:r>
            <a:r>
              <a:rPr sz="1000" spc="30" dirty="0">
                <a:solidFill>
                  <a:srgbClr val="231F20">
                    <a:alpha val="100000"/>
                  </a:srgbClr>
                </a:solidFill>
                <a:latin typeface="Microsoft YaHei"/>
                <a:ea typeface="Microsoft YaHei"/>
                <a:cs typeface="Microsoft YaHei"/>
              </a:rPr>
              <a:t>护</a:t>
            </a:r>
            <a:r>
              <a:rPr sz="1000" spc="0" dirty="0">
                <a:solidFill>
                  <a:srgbClr val="231F20">
                    <a:alpha val="100000"/>
                  </a:srgbClr>
                </a:solidFill>
                <a:latin typeface="Microsoft YaHei"/>
                <a:ea typeface="Microsoft YaHei"/>
                <a:cs typeface="Microsoft YaHei"/>
              </a:rPr>
              <a:t>理</a:t>
            </a:r>
            <a:endParaRPr lang="Microsoft YaHei" altLang="Microsoft YaHei" sz="1000" dirty="0"/>
          </a:p>
        </p:txBody>
      </p:sp>
      <p:pic>
        <p:nvPicPr>
          <p:cNvPr id="329" name="picture 329"/>
          <p:cNvPicPr>
            <a:picLocks noChangeAspect="1"/>
          </p:cNvPicPr>
          <p:nvPr/>
        </p:nvPicPr>
        <p:blipFill>
          <a:blip r:embed="rId3"/>
          <a:stretch>
            <a:fillRect/>
          </a:stretch>
        </p:blipFill>
        <p:spPr>
          <a:xfrm rot="21600000">
            <a:off x="1169669" y="3076575"/>
            <a:ext cx="4680584" cy="26670"/>
          </a:xfrm>
          <a:prstGeom prst="rect">
            <a:avLst/>
          </a:prstGeom>
        </p:spPr>
      </p:pic>
      <p:pic>
        <p:nvPicPr>
          <p:cNvPr id="330" name="picture 330"/>
          <p:cNvPicPr>
            <a:picLocks noChangeAspect="1"/>
          </p:cNvPicPr>
          <p:nvPr/>
        </p:nvPicPr>
        <p:blipFill>
          <a:blip r:embed="rId4"/>
          <a:stretch>
            <a:fillRect/>
          </a:stretch>
        </p:blipFill>
        <p:spPr>
          <a:xfrm rot="21600000">
            <a:off x="1513331" y="2999232"/>
            <a:ext cx="826008" cy="194182"/>
          </a:xfrm>
          <a:prstGeom prst="rect">
            <a:avLst/>
          </a:prstGeom>
        </p:spPr>
      </p:pic>
      <p:sp>
        <p:nvSpPr>
          <p:cNvPr id="331" name="textbox 331"/>
          <p:cNvSpPr/>
          <p:nvPr/>
        </p:nvSpPr>
        <p:spPr>
          <a:xfrm>
            <a:off x="825654" y="1096787"/>
            <a:ext cx="845819" cy="207009"/>
          </a:xfrm>
          <a:prstGeom prst="rect">
            <a:avLst/>
          </a:prstGeom>
        </p:spPr>
        <p:txBody>
          <a:bodyPr vert="horz" wrap="square" lIns="0" tIns="0" rIns="0" bIns="0"/>
          <a:lstStyle/>
          <a:p>
            <a:pPr algn="l" rtl="0" eaLnBrk="0">
              <a:lnSpc>
                <a:spcPct val="83341"/>
              </a:lnSpc>
              <a:tabLst/>
            </a:pPr>
            <a:endParaRPr lang="Arial" altLang="Arial" sz="100" dirty="0"/>
          </a:p>
          <a:p>
            <a:pPr marL="82550" algn="l" rtl="0" eaLnBrk="0">
              <a:lnSpc>
                <a:spcPts val="1426"/>
              </a:lnSpc>
              <a:tabLst/>
            </a:pPr>
            <a:r>
              <a:rPr sz="1000" spc="-10" dirty="0">
                <a:solidFill>
                  <a:srgbClr val="B00D15">
                    <a:alpha val="100000"/>
                  </a:srgbClr>
                </a:solidFill>
                <a:latin typeface="Microsoft YaHei"/>
                <a:ea typeface="Microsoft YaHei"/>
                <a:cs typeface="Microsoft YaHei"/>
              </a:rPr>
              <a:t>【思</a:t>
            </a:r>
            <a:r>
              <a:rPr sz="1000" spc="0" dirty="0">
                <a:solidFill>
                  <a:srgbClr val="B00D15">
                    <a:alpha val="100000"/>
                  </a:srgbClr>
                </a:solidFill>
                <a:latin typeface="Microsoft YaHei"/>
                <a:ea typeface="Microsoft YaHei"/>
                <a:cs typeface="Microsoft YaHei"/>
              </a:rPr>
              <a:t>维导图】</a:t>
            </a:r>
            <a:endParaRPr lang="Microsoft YaHei" altLang="Microsoft YaHei" sz="1000" dirty="0"/>
          </a:p>
        </p:txBody>
      </p:sp>
      <p:pic>
        <p:nvPicPr>
          <p:cNvPr id="332" name="picture 332"/>
          <p:cNvPicPr>
            <a:picLocks noChangeAspect="1"/>
          </p:cNvPicPr>
          <p:nvPr/>
        </p:nvPicPr>
        <p:blipFill>
          <a:blip r:embed="rId5"/>
          <a:stretch>
            <a:fillRect/>
          </a:stretch>
        </p:blipFill>
        <p:spPr>
          <a:xfrm rot="21600000">
            <a:off x="1175385" y="6836409"/>
            <a:ext cx="4680584" cy="27305"/>
          </a:xfrm>
          <a:prstGeom prst="rect">
            <a:avLst/>
          </a:prstGeom>
        </p:spPr>
      </p:pic>
      <p:sp>
        <p:nvSpPr>
          <p:cNvPr id="333" name="textbox 333"/>
          <p:cNvSpPr/>
          <p:nvPr/>
        </p:nvSpPr>
        <p:spPr>
          <a:xfrm>
            <a:off x="5904336" y="9041149"/>
            <a:ext cx="167004" cy="153035"/>
          </a:xfrm>
          <a:prstGeom prst="rect">
            <a:avLst/>
          </a:prstGeom>
        </p:spPr>
        <p:txBody>
          <a:bodyPr vert="horz" wrap="square" lIns="0" tIns="0" rIns="0" bIns="0"/>
          <a:lstStyle/>
          <a:p>
            <a:pPr algn="l" rtl="0" eaLnBrk="0">
              <a:lnSpc>
                <a:spcPct val="78980"/>
              </a:lnSpc>
              <a:tabLst/>
            </a:pPr>
            <a:endParaRPr lang="Arial" altLang="Arial" sz="100" dirty="0"/>
          </a:p>
          <a:p>
            <a:pPr marL="12700" algn="l" rtl="0" eaLnBrk="0">
              <a:lnSpc>
                <a:spcPct val="84000"/>
              </a:lnSpc>
              <a:tabLst/>
            </a:pPr>
            <a:r>
              <a:rPr sz="1000" b="1" spc="0" dirty="0">
                <a:solidFill>
                  <a:srgbClr val="231F20">
                    <a:alpha val="100000"/>
                  </a:srgbClr>
                </a:solidFill>
                <a:latin typeface="Arial"/>
                <a:ea typeface="Arial"/>
                <a:cs typeface="Arial"/>
              </a:rPr>
              <a:t>89</a:t>
            </a:r>
            <a:endParaRPr lang="Arial" altLang="Arial" sz="1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3"/>
          <p:cNvSpPr/>
          <p:nvPr/>
        </p:nvSpPr>
        <p:spPr>
          <a:xfrm>
            <a:off x="-8585" y="3344080"/>
            <a:ext cx="6851015" cy="4286884"/>
          </a:xfrm>
          <a:prstGeom prst="rect">
            <a:avLst/>
          </a:prstGeom>
        </p:spPr>
        <p:txBody>
          <a:bodyPr vert="horz" wrap="square" lIns="0" tIns="0" rIns="0" bIns="0"/>
          <a:lstStyle/>
          <a:p>
            <a:pPr algn="l" rtl="0" eaLnBrk="0">
              <a:lnSpc>
                <a:spcPct val="92935"/>
              </a:lnSpc>
              <a:tabLst/>
            </a:pPr>
            <a:endParaRPr lang="Arial" altLang="Arial" sz="100" dirty="0"/>
          </a:p>
          <a:p>
            <a:pPr marL="13230" indent="306470" algn="l" rtl="0" eaLnBrk="0">
              <a:lnSpc>
                <a:spcPct val="141000"/>
              </a:lnSpc>
              <a:tabLst/>
            </a:pPr>
            <a:r>
              <a:rPr sz="1000" spc="110" dirty="0">
                <a:solidFill>
                  <a:srgbClr val="231F20">
                    <a:alpha val="100000"/>
                  </a:srgbClr>
                </a:solidFill>
                <a:latin typeface="SimSun"/>
                <a:ea typeface="SimSun"/>
                <a:cs typeface="SimSun"/>
              </a:rPr>
              <a:t>习近平总书记曾先后四次在不同会议上阐述“养老”问题的重要性，认为有效应</a:t>
            </a:r>
            <a:r>
              <a:rPr sz="1000" spc="110" dirty="0">
                <a:solidFill>
                  <a:srgbClr val="231F20">
                    <a:alpha val="100000"/>
                  </a:srgbClr>
                </a:solidFill>
                <a:latin typeface="SimSun"/>
                <a:ea typeface="SimSun"/>
                <a:cs typeface="SimSun"/>
              </a:rPr>
              <a:t> </a:t>
            </a:r>
            <a:r>
              <a:rPr sz="1000" spc="110" dirty="0">
                <a:solidFill>
                  <a:srgbClr val="231F20">
                    <a:alpha val="100000"/>
                  </a:srgbClr>
                </a:solidFill>
                <a:latin typeface="SimSun"/>
                <a:ea typeface="SimSun"/>
                <a:cs typeface="SimSun"/>
              </a:rPr>
              <a:t>对我国人口老龄</a:t>
            </a:r>
            <a:r>
              <a:rPr sz="1000" spc="30" dirty="0">
                <a:solidFill>
                  <a:srgbClr val="231F20">
                    <a:alpha val="100000"/>
                  </a:srgbClr>
                </a:solidFill>
                <a:latin typeface="SimSun"/>
                <a:ea typeface="SimSun"/>
                <a:cs typeface="SimSun"/>
              </a:rPr>
              <a:t>化</a:t>
            </a:r>
            <a:r>
              <a:rPr sz="1000" spc="0" dirty="0">
                <a:solidFill>
                  <a:srgbClr val="231F20">
                    <a:alpha val="100000"/>
                  </a:srgbClr>
                </a:solidFill>
                <a:latin typeface="SimSun"/>
                <a:ea typeface="SimSun"/>
                <a:cs typeface="SimSun"/>
              </a:rPr>
              <a:t>，事关</a:t>
            </a:r>
            <a:r>
              <a:rPr sz="1000" spc="0" dirty="0">
                <a:solidFill>
                  <a:srgbClr val="231F20">
                    <a:alpha val="100000"/>
                  </a:srgbClr>
                </a:solidFill>
                <a:latin typeface="SimSun"/>
                <a:ea typeface="SimSun"/>
                <a:cs typeface="SimSun"/>
              </a:rPr>
              <a:t> </a:t>
            </a:r>
            <a:r>
              <a:rPr sz="1000" spc="80" dirty="0">
                <a:solidFill>
                  <a:srgbClr val="231F20">
                    <a:alpha val="100000"/>
                  </a:srgbClr>
                </a:solidFill>
                <a:latin typeface="SimSun"/>
                <a:ea typeface="SimSun"/>
                <a:cs typeface="SimSun"/>
              </a:rPr>
              <a:t>国家发展全局</a:t>
            </a:r>
            <a:r>
              <a:rPr sz="1000" spc="80" dirty="0">
                <a:solidFill>
                  <a:srgbClr val="231F20">
                    <a:alpha val="100000"/>
                  </a:srgbClr>
                </a:solidFill>
                <a:latin typeface="SimSun"/>
                <a:ea typeface="SimSun"/>
                <a:cs typeface="SimSun"/>
              </a:rPr>
              <a:t> </a:t>
            </a:r>
            <a:r>
              <a:rPr sz="1000" spc="80" dirty="0">
                <a:solidFill>
                  <a:srgbClr val="231F20">
                    <a:alpha val="100000"/>
                  </a:srgbClr>
                </a:solidFill>
                <a:latin typeface="SimSun"/>
                <a:ea typeface="SimSun"/>
                <a:cs typeface="SimSun"/>
              </a:rPr>
              <a:t>。在瞬息万变的当今社会，随着年龄的增长、</a:t>
            </a:r>
            <a:r>
              <a:rPr sz="1000" spc="80" dirty="0">
                <a:solidFill>
                  <a:srgbClr val="231F20">
                    <a:alpha val="100000"/>
                  </a:srgbClr>
                </a:solidFill>
                <a:latin typeface="SimSun"/>
                <a:ea typeface="SimSun"/>
                <a:cs typeface="SimSun"/>
              </a:rPr>
              <a:t>  </a:t>
            </a:r>
            <a:r>
              <a:rPr sz="1000" spc="80" dirty="0">
                <a:solidFill>
                  <a:srgbClr val="231F20">
                    <a:alpha val="100000"/>
                  </a:srgbClr>
                </a:solidFill>
                <a:latin typeface="SimSun"/>
                <a:ea typeface="SimSun"/>
                <a:cs typeface="SimSun"/>
              </a:rPr>
              <a:t>社会形势的发展、家庭结构的变迁以及人际关系</a:t>
            </a:r>
            <a:r>
              <a:rPr sz="1000" spc="60" dirty="0">
                <a:solidFill>
                  <a:srgbClr val="231F20">
                    <a:alpha val="100000"/>
                  </a:srgbClr>
                </a:solidFill>
                <a:latin typeface="SimSun"/>
                <a:ea typeface="SimSun"/>
                <a:cs typeface="SimSun"/>
              </a:rPr>
              <a:t>的</a:t>
            </a:r>
            <a:r>
              <a:rPr sz="1000" spc="0" dirty="0">
                <a:solidFill>
                  <a:srgbClr val="231F20">
                    <a:alpha val="100000"/>
                  </a:srgbClr>
                </a:solidFill>
                <a:latin typeface="SimSun"/>
                <a:ea typeface="SimSun"/>
                <a:cs typeface="SimSun"/>
              </a:rPr>
              <a:t> </a:t>
            </a:r>
            <a:r>
              <a:rPr sz="1000" spc="110" dirty="0">
                <a:solidFill>
                  <a:srgbClr val="231F20">
                    <a:alpha val="100000"/>
                  </a:srgbClr>
                </a:solidFill>
                <a:latin typeface="SimSun"/>
                <a:ea typeface="SimSun"/>
                <a:cs typeface="SimSun"/>
              </a:rPr>
              <a:t>改变，老年人的感觉、知觉、适应</a:t>
            </a:r>
            <a:r>
              <a:rPr sz="1000" spc="110" dirty="0">
                <a:solidFill>
                  <a:srgbClr val="231F20">
                    <a:alpha val="100000"/>
                  </a:srgbClr>
                </a:solidFill>
                <a:latin typeface="SimSun"/>
                <a:ea typeface="SimSun"/>
                <a:cs typeface="SimSun"/>
              </a:rPr>
              <a:t> </a:t>
            </a:r>
            <a:r>
              <a:rPr sz="1000" spc="110" dirty="0">
                <a:solidFill>
                  <a:srgbClr val="231F20">
                    <a:alpha val="100000"/>
                  </a:srgbClr>
                </a:solidFill>
                <a:latin typeface="SimSun"/>
                <a:ea typeface="SimSun"/>
                <a:cs typeface="SimSun"/>
              </a:rPr>
              <a:t>能力、记忆能力、思维能力等会出现不同程度的障碍，还会因为各种</a:t>
            </a:r>
            <a:r>
              <a:rPr sz="1000" spc="100" dirty="0">
                <a:solidFill>
                  <a:srgbClr val="231F20">
                    <a:alpha val="100000"/>
                  </a:srgbClr>
                </a:solidFill>
                <a:latin typeface="SimSun"/>
                <a:ea typeface="SimSun"/>
                <a:cs typeface="SimSun"/>
              </a:rPr>
              <a:t>身</a:t>
            </a:r>
            <a:r>
              <a:rPr sz="1000" spc="0" dirty="0">
                <a:solidFill>
                  <a:srgbClr val="231F20">
                    <a:alpha val="100000"/>
                  </a:srgbClr>
                </a:solidFill>
                <a:latin typeface="SimSun"/>
                <a:ea typeface="SimSun"/>
                <a:cs typeface="SimSun"/>
              </a:rPr>
              <a:t>体问</a:t>
            </a:r>
            <a:r>
              <a:rPr sz="1000" spc="0" dirty="0">
                <a:solidFill>
                  <a:srgbClr val="231F20">
                    <a:alpha val="100000"/>
                  </a:srgbClr>
                </a:solidFill>
                <a:latin typeface="SimSun"/>
                <a:ea typeface="SimSun"/>
                <a:cs typeface="SimSun"/>
              </a:rPr>
              <a:t> </a:t>
            </a:r>
            <a:r>
              <a:rPr sz="1000" spc="110" dirty="0">
                <a:solidFill>
                  <a:srgbClr val="231F20">
                    <a:alpha val="100000"/>
                  </a:srgbClr>
                </a:solidFill>
                <a:latin typeface="SimSun"/>
                <a:ea typeface="SimSun"/>
                <a:cs typeface="SimSun"/>
              </a:rPr>
              <a:t>题出现诸</a:t>
            </a:r>
            <a:r>
              <a:rPr sz="1000" spc="110" dirty="0">
                <a:solidFill>
                  <a:srgbClr val="231F20">
                    <a:alpha val="100000"/>
                  </a:srgbClr>
                </a:solidFill>
                <a:latin typeface="SimSun"/>
                <a:ea typeface="SimSun"/>
                <a:cs typeface="SimSun"/>
              </a:rPr>
              <a:t> </a:t>
            </a:r>
            <a:r>
              <a:rPr sz="1000" spc="110" dirty="0">
                <a:solidFill>
                  <a:srgbClr val="231F20">
                    <a:alpha val="100000"/>
                  </a:srgbClr>
                </a:solidFill>
                <a:latin typeface="SimSun"/>
                <a:ea typeface="SimSun"/>
                <a:cs typeface="SimSun"/>
              </a:rPr>
              <a:t>如抑郁、老年谵妄、孤独、恐见多疑等认知情绪问题，这些认知情绪问题对老年人的</a:t>
            </a:r>
            <a:r>
              <a:rPr sz="1000" spc="110" dirty="0">
                <a:solidFill>
                  <a:srgbClr val="231F20">
                    <a:alpha val="100000"/>
                  </a:srgbClr>
                </a:solidFill>
                <a:latin typeface="SimSun"/>
                <a:ea typeface="SimSun"/>
                <a:cs typeface="SimSun"/>
              </a:rPr>
              <a:t> </a:t>
            </a:r>
            <a:r>
              <a:rPr sz="1000" spc="110" dirty="0">
                <a:solidFill>
                  <a:srgbClr val="231F20">
                    <a:alpha val="100000"/>
                  </a:srgbClr>
                </a:solidFill>
                <a:latin typeface="SimSun"/>
                <a:ea typeface="SimSun"/>
                <a:cs typeface="SimSun"/>
              </a:rPr>
              <a:t>心身健</a:t>
            </a:r>
            <a:r>
              <a:rPr sz="1000" spc="60" dirty="0">
                <a:solidFill>
                  <a:srgbClr val="231F20">
                    <a:alpha val="100000"/>
                  </a:srgbClr>
                </a:solidFill>
                <a:latin typeface="SimSun"/>
                <a:ea typeface="SimSun"/>
                <a:cs typeface="SimSun"/>
              </a:rPr>
              <a:t>康</a:t>
            </a:r>
            <a:r>
              <a:rPr sz="1000" spc="0" dirty="0">
                <a:solidFill>
                  <a:srgbClr val="231F20">
                    <a:alpha val="100000"/>
                  </a:srgbClr>
                </a:solidFill>
                <a:latin typeface="SimSun"/>
                <a:ea typeface="SimSun"/>
                <a:cs typeface="SimSun"/>
              </a:rPr>
              <a:t>破坏</a:t>
            </a:r>
            <a:r>
              <a:rPr sz="1000" spc="0" dirty="0">
                <a:solidFill>
                  <a:srgbClr val="231F20">
                    <a:alpha val="100000"/>
                  </a:srgbClr>
                </a:solidFill>
                <a:latin typeface="SimSun"/>
                <a:ea typeface="SimSun"/>
                <a:cs typeface="SimSun"/>
              </a:rPr>
              <a:t> </a:t>
            </a:r>
            <a:r>
              <a:rPr sz="1000" spc="100" dirty="0">
                <a:solidFill>
                  <a:srgbClr val="231F20">
                    <a:alpha val="100000"/>
                  </a:srgbClr>
                </a:solidFill>
                <a:latin typeface="SimSun"/>
                <a:ea typeface="SimSun"/>
                <a:cs typeface="SimSun"/>
              </a:rPr>
              <a:t>程度极大，只有科学地认识老年人的认知情绪问题，采取科学的心理护</a:t>
            </a:r>
            <a:r>
              <a:rPr sz="1000" spc="100" dirty="0">
                <a:solidFill>
                  <a:srgbClr val="231F20">
                    <a:alpha val="100000"/>
                  </a:srgbClr>
                </a:solidFill>
                <a:latin typeface="SimSun"/>
                <a:ea typeface="SimSun"/>
                <a:cs typeface="SimSun"/>
              </a:rPr>
              <a:t> </a:t>
            </a:r>
            <a:r>
              <a:rPr sz="1000" spc="100" dirty="0">
                <a:solidFill>
                  <a:srgbClr val="231F20">
                    <a:alpha val="100000"/>
                  </a:srgbClr>
                </a:solidFill>
                <a:latin typeface="SimSun"/>
                <a:ea typeface="SimSun"/>
                <a:cs typeface="SimSun"/>
              </a:rPr>
              <a:t>理技术对其进行照护，才能最大限度</a:t>
            </a:r>
            <a:r>
              <a:rPr sz="1000" spc="0" dirty="0">
                <a:solidFill>
                  <a:srgbClr val="231F20">
                    <a:alpha val="100000"/>
                  </a:srgbClr>
                </a:solidFill>
                <a:latin typeface="SimSun"/>
                <a:ea typeface="SimSun"/>
                <a:cs typeface="SimSun"/>
              </a:rPr>
              <a:t>地</a:t>
            </a:r>
            <a:r>
              <a:rPr sz="1000" spc="0" dirty="0">
                <a:solidFill>
                  <a:srgbClr val="231F20">
                    <a:alpha val="100000"/>
                  </a:srgbClr>
                </a:solidFill>
                <a:latin typeface="SimSun"/>
                <a:ea typeface="SimSun"/>
                <a:cs typeface="SimSun"/>
              </a:rPr>
              <a:t> </a:t>
            </a:r>
            <a:r>
              <a:rPr sz="1000" spc="80" dirty="0">
                <a:solidFill>
                  <a:srgbClr val="231F20">
                    <a:alpha val="100000"/>
                  </a:srgbClr>
                </a:solidFill>
                <a:latin typeface="SimSun"/>
                <a:ea typeface="SimSun"/>
                <a:cs typeface="SimSun"/>
              </a:rPr>
              <a:t>维护老年群体的心理健康和生活质量</a:t>
            </a:r>
            <a:r>
              <a:rPr sz="1000" spc="0" dirty="0">
                <a:solidFill>
                  <a:srgbClr val="231F20">
                    <a:alpha val="100000"/>
                  </a:srgbClr>
                </a:solidFill>
                <a:latin typeface="SimSun"/>
                <a:ea typeface="SimSun"/>
                <a:cs typeface="SimSun"/>
              </a:rPr>
              <a:t>。</a:t>
            </a:r>
            <a:endParaRPr lang="SimSun" altLang="SimSun" sz="1000" dirty="0"/>
          </a:p>
          <a:p>
            <a:pPr marL="12700" indent="291152" algn="l" rtl="0" eaLnBrk="0">
              <a:lnSpc>
                <a:spcPct val="141000"/>
              </a:lnSpc>
              <a:spcBef>
                <a:spcPts val="609"/>
              </a:spcBef>
              <a:tabLst/>
            </a:pPr>
            <a:r>
              <a:rPr sz="1000" spc="90" dirty="0">
                <a:solidFill>
                  <a:srgbClr val="231F20">
                    <a:alpha val="100000"/>
                  </a:srgbClr>
                </a:solidFill>
                <a:latin typeface="SimSun"/>
                <a:ea typeface="SimSun"/>
                <a:cs typeface="SimSun"/>
              </a:rPr>
              <a:t>重视老年人</a:t>
            </a:r>
            <a:r>
              <a:rPr sz="1000" spc="90" dirty="0">
                <a:solidFill>
                  <a:srgbClr val="231F20">
                    <a:alpha val="100000"/>
                  </a:srgbClr>
                </a:solidFill>
                <a:latin typeface="SimSun"/>
                <a:ea typeface="SimSun"/>
                <a:cs typeface="SimSun"/>
              </a:rPr>
              <a:t> </a:t>
            </a:r>
            <a:r>
              <a:rPr sz="1000" spc="90" dirty="0">
                <a:solidFill>
                  <a:srgbClr val="231F20">
                    <a:alpha val="100000"/>
                  </a:srgbClr>
                </a:solidFill>
                <a:latin typeface="SimSun"/>
                <a:ea typeface="SimSun"/>
                <a:cs typeface="SimSun"/>
              </a:rPr>
              <a:t>的心理健康水平及认知情绪</a:t>
            </a:r>
            <a:r>
              <a:rPr sz="1000" spc="90" dirty="0">
                <a:solidFill>
                  <a:srgbClr val="231F20">
                    <a:alpha val="100000"/>
                  </a:srgbClr>
                </a:solidFill>
                <a:latin typeface="SimSun"/>
                <a:ea typeface="SimSun"/>
                <a:cs typeface="SimSun"/>
              </a:rPr>
              <a:t> </a:t>
            </a:r>
            <a:r>
              <a:rPr sz="1000" spc="90" dirty="0">
                <a:solidFill>
                  <a:srgbClr val="231F20">
                    <a:alpha val="100000"/>
                  </a:srgbClr>
                </a:solidFill>
                <a:latin typeface="SimSun"/>
                <a:ea typeface="SimSun"/>
                <a:cs typeface="SimSun"/>
              </a:rPr>
              <a:t>问题</a:t>
            </a:r>
            <a:r>
              <a:rPr sz="1000" spc="90" dirty="0">
                <a:solidFill>
                  <a:srgbClr val="231F20">
                    <a:alpha val="100000"/>
                  </a:srgbClr>
                </a:solidFill>
                <a:latin typeface="SimSun"/>
                <a:ea typeface="SimSun"/>
                <a:cs typeface="SimSun"/>
              </a:rPr>
              <a:t> </a:t>
            </a:r>
            <a:r>
              <a:rPr sz="1000" spc="90" dirty="0">
                <a:solidFill>
                  <a:srgbClr val="231F20">
                    <a:alpha val="100000"/>
                  </a:srgbClr>
                </a:solidFill>
                <a:latin typeface="SimSun"/>
                <a:ea typeface="SimSun"/>
                <a:cs typeface="SimSun"/>
              </a:rPr>
              <a:t>，对</a:t>
            </a:r>
            <a:r>
              <a:rPr sz="1000" spc="90" dirty="0">
                <a:solidFill>
                  <a:srgbClr val="231F20">
                    <a:alpha val="100000"/>
                  </a:srgbClr>
                </a:solidFill>
                <a:latin typeface="SimSun"/>
                <a:ea typeface="SimSun"/>
                <a:cs typeface="SimSun"/>
              </a:rPr>
              <a:t> </a:t>
            </a:r>
            <a:r>
              <a:rPr sz="1000" spc="90" dirty="0">
                <a:solidFill>
                  <a:srgbClr val="231F20">
                    <a:alpha val="100000"/>
                  </a:srgbClr>
                </a:solidFill>
                <a:latin typeface="SimSun"/>
                <a:ea typeface="SimSun"/>
                <a:cs typeface="SimSun"/>
              </a:rPr>
              <a:t>实现健康老龄化</a:t>
            </a:r>
            <a:r>
              <a:rPr sz="1000" spc="90" dirty="0">
                <a:solidFill>
                  <a:srgbClr val="231F20">
                    <a:alpha val="100000"/>
                  </a:srgbClr>
                </a:solidFill>
                <a:latin typeface="SimSun"/>
                <a:ea typeface="SimSun"/>
                <a:cs typeface="SimSun"/>
              </a:rPr>
              <a:t> </a:t>
            </a:r>
            <a:r>
              <a:rPr sz="1000" spc="90" dirty="0">
                <a:solidFill>
                  <a:srgbClr val="231F20">
                    <a:alpha val="100000"/>
                  </a:srgbClr>
                </a:solidFill>
                <a:latin typeface="SimSun"/>
                <a:ea typeface="SimSun"/>
                <a:cs typeface="SimSun"/>
              </a:rPr>
              <a:t>，推动老龄</a:t>
            </a:r>
            <a:r>
              <a:rPr sz="1000" spc="90" dirty="0">
                <a:solidFill>
                  <a:srgbClr val="231F20">
                    <a:alpha val="100000"/>
                  </a:srgbClr>
                </a:solidFill>
                <a:latin typeface="SimSun"/>
                <a:ea typeface="SimSun"/>
                <a:cs typeface="SimSun"/>
              </a:rPr>
              <a:t> </a:t>
            </a:r>
            <a:r>
              <a:rPr sz="1000" spc="90" dirty="0">
                <a:solidFill>
                  <a:srgbClr val="231F20">
                    <a:alpha val="100000"/>
                  </a:srgbClr>
                </a:solidFill>
                <a:latin typeface="SimSun"/>
                <a:ea typeface="SimSun"/>
                <a:cs typeface="SimSun"/>
              </a:rPr>
              <a:t>化</a:t>
            </a:r>
            <a:r>
              <a:rPr sz="1000" spc="90" dirty="0">
                <a:solidFill>
                  <a:srgbClr val="231F20">
                    <a:alpha val="100000"/>
                  </a:srgbClr>
                </a:solidFill>
                <a:latin typeface="SimSun"/>
                <a:ea typeface="SimSun"/>
                <a:cs typeface="SimSun"/>
              </a:rPr>
              <a:t> </a:t>
            </a:r>
            <a:r>
              <a:rPr sz="1000" spc="90" dirty="0">
                <a:solidFill>
                  <a:srgbClr val="231F20">
                    <a:alpha val="100000"/>
                  </a:srgbClr>
                </a:solidFill>
                <a:latin typeface="SimSun"/>
                <a:ea typeface="SimSun"/>
                <a:cs typeface="SimSun"/>
              </a:rPr>
              <a:t>社会健康可持续发</a:t>
            </a:r>
            <a:r>
              <a:rPr sz="1000" spc="40" dirty="0">
                <a:solidFill>
                  <a:srgbClr val="231F20">
                    <a:alpha val="100000"/>
                  </a:srgbClr>
                </a:solidFill>
                <a:latin typeface="SimSun"/>
                <a:ea typeface="SimSun"/>
                <a:cs typeface="SimSun"/>
              </a:rPr>
              <a:t>展</a:t>
            </a:r>
            <a:r>
              <a:rPr sz="1000" spc="0" dirty="0">
                <a:solidFill>
                  <a:srgbClr val="231F20">
                    <a:alpha val="100000"/>
                  </a:srgbClr>
                </a:solidFill>
                <a:latin typeface="SimSun"/>
                <a:ea typeface="SimSun"/>
                <a:cs typeface="SimSun"/>
              </a:rPr>
              <a:t> </a:t>
            </a:r>
            <a:r>
              <a:rPr sz="1000" spc="50" dirty="0">
                <a:solidFill>
                  <a:srgbClr val="231F20">
                    <a:alpha val="100000"/>
                  </a:srgbClr>
                </a:solidFill>
                <a:latin typeface="SimSun"/>
                <a:ea typeface="SimSun"/>
                <a:cs typeface="SimSun"/>
              </a:rPr>
              <a:t>具有重要意义</a:t>
            </a:r>
            <a:r>
              <a:rPr sz="1000" spc="50" dirty="0">
                <a:solidFill>
                  <a:srgbClr val="231F20">
                    <a:alpha val="100000"/>
                  </a:srgbClr>
                </a:solidFill>
                <a:latin typeface="SimSun"/>
                <a:ea typeface="SimSun"/>
                <a:cs typeface="SimSun"/>
              </a:rPr>
              <a:t> </a:t>
            </a:r>
            <a:r>
              <a:rPr sz="1000" spc="50" dirty="0">
                <a:solidFill>
                  <a:srgbClr val="231F20">
                    <a:alpha val="100000"/>
                  </a:srgbClr>
                </a:solidFill>
                <a:latin typeface="SimSun"/>
                <a:ea typeface="SimSun"/>
                <a:cs typeface="SimSun"/>
              </a:rPr>
              <a:t>。基于这些动态的变化和需求</a:t>
            </a:r>
            <a:r>
              <a:rPr sz="1000" spc="50" dirty="0">
                <a:solidFill>
                  <a:srgbClr val="231F20">
                    <a:alpha val="100000"/>
                  </a:srgbClr>
                </a:solidFill>
                <a:latin typeface="SimSun"/>
                <a:ea typeface="SimSun"/>
                <a:cs typeface="SimSun"/>
              </a:rPr>
              <a:t> </a:t>
            </a:r>
            <a:r>
              <a:rPr sz="1000" spc="50" dirty="0">
                <a:solidFill>
                  <a:srgbClr val="231F20">
                    <a:alpha val="100000"/>
                  </a:srgbClr>
                </a:solidFill>
                <a:latin typeface="SimSun"/>
                <a:ea typeface="SimSun"/>
                <a:cs typeface="SimSun"/>
              </a:rPr>
              <a:t>，</a:t>
            </a:r>
            <a:r>
              <a:rPr sz="1000" spc="50" dirty="0">
                <a:solidFill>
                  <a:srgbClr val="231F20">
                    <a:alpha val="100000"/>
                  </a:srgbClr>
                </a:solidFill>
                <a:latin typeface="SimSun"/>
                <a:ea typeface="SimSun"/>
                <a:cs typeface="SimSun"/>
              </a:rPr>
              <a:t>  </a:t>
            </a:r>
            <a:r>
              <a:rPr sz="1000" spc="50" dirty="0">
                <a:solidFill>
                  <a:srgbClr val="231F20">
                    <a:alpha val="100000"/>
                  </a:srgbClr>
                </a:solidFill>
                <a:latin typeface="SimSun"/>
                <a:ea typeface="SimSun"/>
                <a:cs typeface="SimSun"/>
              </a:rPr>
              <a:t>国家</a:t>
            </a:r>
            <a:r>
              <a:rPr sz="1000" spc="50" dirty="0">
                <a:solidFill>
                  <a:srgbClr val="231F20">
                    <a:alpha val="100000"/>
                  </a:srgbClr>
                </a:solidFill>
                <a:latin typeface="SimSun"/>
                <a:ea typeface="SimSun"/>
                <a:cs typeface="SimSun"/>
              </a:rPr>
              <a:t> </a:t>
            </a:r>
            <a:r>
              <a:rPr sz="1000" spc="50" dirty="0">
                <a:solidFill>
                  <a:srgbClr val="231F20">
                    <a:alpha val="100000"/>
                  </a:srgbClr>
                </a:solidFill>
                <a:latin typeface="SimSun"/>
                <a:ea typeface="SimSun"/>
                <a:cs typeface="SimSun"/>
              </a:rPr>
              <a:t>出台</a:t>
            </a:r>
            <a:r>
              <a:rPr sz="1000" spc="50" dirty="0">
                <a:solidFill>
                  <a:srgbClr val="231F20">
                    <a:alpha val="100000"/>
                  </a:srgbClr>
                </a:solidFill>
                <a:latin typeface="SimSun"/>
                <a:ea typeface="SimSun"/>
                <a:cs typeface="SimSun"/>
              </a:rPr>
              <a:t> </a:t>
            </a:r>
            <a:r>
              <a:rPr sz="1000" spc="50" dirty="0">
                <a:solidFill>
                  <a:srgbClr val="231F20">
                    <a:alpha val="100000"/>
                  </a:srgbClr>
                </a:solidFill>
                <a:latin typeface="SimSun"/>
                <a:ea typeface="SimSun"/>
                <a:cs typeface="SimSun"/>
              </a:rPr>
              <a:t>了</a:t>
            </a:r>
            <a:r>
              <a:rPr sz="1000" spc="50" dirty="0">
                <a:solidFill>
                  <a:srgbClr val="231F20">
                    <a:alpha val="100000"/>
                  </a:srgbClr>
                </a:solidFill>
                <a:latin typeface="SimSun"/>
                <a:ea typeface="SimSun"/>
                <a:cs typeface="SimSun"/>
              </a:rPr>
              <a:t>  </a:t>
            </a:r>
            <a:r>
              <a:rPr sz="1000" spc="50" dirty="0">
                <a:solidFill>
                  <a:srgbClr val="231F20">
                    <a:alpha val="100000"/>
                  </a:srgbClr>
                </a:solidFill>
                <a:latin typeface="SimSun"/>
                <a:ea typeface="SimSun"/>
                <a:cs typeface="SimSun"/>
              </a:rPr>
              <a:t>《</a:t>
            </a:r>
            <a:r>
              <a:rPr sz="1000" spc="50" dirty="0">
                <a:solidFill>
                  <a:srgbClr val="231F20">
                    <a:alpha val="100000"/>
                  </a:srgbClr>
                </a:solidFill>
                <a:latin typeface="SimSun"/>
                <a:ea typeface="SimSun"/>
                <a:cs typeface="SimSun"/>
              </a:rPr>
              <a:t> </a:t>
            </a:r>
            <a:r>
              <a:rPr sz="1000" spc="50" dirty="0">
                <a:solidFill>
                  <a:srgbClr val="231F20">
                    <a:alpha val="100000"/>
                  </a:srgbClr>
                </a:solidFill>
                <a:latin typeface="SimSun"/>
                <a:ea typeface="SimSun"/>
                <a:cs typeface="SimSun"/>
              </a:rPr>
              <a:t>“十三五”国家老龄事业发展和</a:t>
            </a:r>
            <a:r>
              <a:rPr sz="1000" spc="40" dirty="0">
                <a:solidFill>
                  <a:srgbClr val="231F20">
                    <a:alpha val="100000"/>
                  </a:srgbClr>
                </a:solidFill>
                <a:latin typeface="SimSun"/>
                <a:ea typeface="SimSun"/>
                <a:cs typeface="SimSun"/>
              </a:rPr>
              <a:t>养</a:t>
            </a:r>
            <a:r>
              <a:rPr sz="1000" spc="0" dirty="0">
                <a:solidFill>
                  <a:srgbClr val="231F20">
                    <a:alpha val="100000"/>
                  </a:srgbClr>
                </a:solidFill>
                <a:latin typeface="SimSun"/>
                <a:ea typeface="SimSun"/>
                <a:cs typeface="SimSun"/>
              </a:rPr>
              <a:t>老体系建设</a:t>
            </a:r>
            <a:r>
              <a:rPr sz="1000" spc="0" dirty="0">
                <a:solidFill>
                  <a:srgbClr val="231F20">
                    <a:alpha val="100000"/>
                  </a:srgbClr>
                </a:solidFill>
                <a:latin typeface="SimSun"/>
                <a:ea typeface="SimSun"/>
                <a:cs typeface="SimSun"/>
              </a:rPr>
              <a:t> </a:t>
            </a:r>
            <a:r>
              <a:rPr sz="1000" spc="90" dirty="0">
                <a:solidFill>
                  <a:srgbClr val="231F20">
                    <a:alpha val="100000"/>
                  </a:srgbClr>
                </a:solidFill>
                <a:latin typeface="SimSun"/>
                <a:ea typeface="SimSun"/>
                <a:cs typeface="SimSun"/>
              </a:rPr>
              <a:t>规划》</a:t>
            </a:r>
            <a:r>
              <a:rPr sz="1000" spc="90" dirty="0">
                <a:solidFill>
                  <a:srgbClr val="231F20">
                    <a:alpha val="100000"/>
                  </a:srgbClr>
                </a:solidFill>
                <a:latin typeface="SimSun"/>
                <a:ea typeface="SimSun"/>
                <a:cs typeface="SimSun"/>
              </a:rPr>
              <a:t> </a:t>
            </a:r>
            <a:r>
              <a:rPr sz="1000" spc="90" dirty="0">
                <a:solidFill>
                  <a:srgbClr val="231F20">
                    <a:alpha val="100000"/>
                  </a:srgbClr>
                </a:solidFill>
                <a:latin typeface="SimSun"/>
                <a:ea typeface="SimSun"/>
                <a:cs typeface="SimSun"/>
              </a:rPr>
              <a:t>，具体指出了有关老年人精神</a:t>
            </a:r>
            <a:r>
              <a:rPr sz="1000" spc="90" dirty="0">
                <a:solidFill>
                  <a:srgbClr val="231F20">
                    <a:alpha val="100000"/>
                  </a:srgbClr>
                </a:solidFill>
                <a:latin typeface="SimSun"/>
                <a:ea typeface="SimSun"/>
                <a:cs typeface="SimSun"/>
              </a:rPr>
              <a:t> </a:t>
            </a:r>
            <a:r>
              <a:rPr sz="1000" spc="90" dirty="0">
                <a:solidFill>
                  <a:srgbClr val="231F20">
                    <a:alpha val="100000"/>
                  </a:srgbClr>
                </a:solidFill>
                <a:latin typeface="SimSun"/>
                <a:ea typeface="SimSun"/>
                <a:cs typeface="SimSun"/>
              </a:rPr>
              <a:t>关爱的基本内容和工作路径</a:t>
            </a:r>
            <a:r>
              <a:rPr sz="1000" spc="90" dirty="0">
                <a:solidFill>
                  <a:srgbClr val="231F20">
                    <a:alpha val="100000"/>
                  </a:srgbClr>
                </a:solidFill>
                <a:latin typeface="SimSun"/>
                <a:ea typeface="SimSun"/>
                <a:cs typeface="SimSun"/>
              </a:rPr>
              <a:t> </a:t>
            </a:r>
            <a:r>
              <a:rPr sz="1000" spc="90" dirty="0">
                <a:solidFill>
                  <a:srgbClr val="231F20">
                    <a:alpha val="100000"/>
                  </a:srgbClr>
                </a:solidFill>
                <a:latin typeface="SimSun"/>
                <a:ea typeface="SimSun"/>
                <a:cs typeface="SimSun"/>
              </a:rPr>
              <a:t>。第一，老年人精神关爱包括精神</a:t>
            </a:r>
            <a:r>
              <a:rPr sz="1000" spc="70" dirty="0">
                <a:solidFill>
                  <a:srgbClr val="231F20">
                    <a:alpha val="100000"/>
                  </a:srgbClr>
                </a:solidFill>
                <a:latin typeface="SimSun"/>
                <a:ea typeface="SimSun"/>
                <a:cs typeface="SimSun"/>
              </a:rPr>
              <a:t>关</a:t>
            </a:r>
            <a:r>
              <a:rPr sz="1000" spc="0" dirty="0">
                <a:solidFill>
                  <a:srgbClr val="231F20">
                    <a:alpha val="100000"/>
                  </a:srgbClr>
                </a:solidFill>
                <a:latin typeface="SimSun"/>
                <a:ea typeface="SimSun"/>
                <a:cs typeface="SimSun"/>
              </a:rPr>
              <a:t>怀、心理</a:t>
            </a:r>
            <a:r>
              <a:rPr sz="1000" spc="0" dirty="0">
                <a:solidFill>
                  <a:srgbClr val="231F20">
                    <a:alpha val="100000"/>
                  </a:srgbClr>
                </a:solidFill>
                <a:latin typeface="SimSun"/>
                <a:ea typeface="SimSun"/>
                <a:cs typeface="SimSun"/>
              </a:rPr>
              <a:t> </a:t>
            </a:r>
            <a:r>
              <a:rPr sz="1000" spc="100" dirty="0">
                <a:solidFill>
                  <a:srgbClr val="231F20">
                    <a:alpha val="100000"/>
                  </a:srgbClr>
                </a:solidFill>
                <a:latin typeface="SimSun"/>
                <a:ea typeface="SimSun"/>
                <a:cs typeface="SimSun"/>
              </a:rPr>
              <a:t>疏导、危机</a:t>
            </a:r>
            <a:r>
              <a:rPr sz="1000" spc="100" dirty="0">
                <a:solidFill>
                  <a:srgbClr val="231F20">
                    <a:alpha val="100000"/>
                  </a:srgbClr>
                </a:solidFill>
                <a:latin typeface="SimSun"/>
                <a:ea typeface="SimSun"/>
                <a:cs typeface="SimSun"/>
              </a:rPr>
              <a:t> </a:t>
            </a:r>
            <a:r>
              <a:rPr sz="1000" spc="100" dirty="0">
                <a:solidFill>
                  <a:srgbClr val="231F20">
                    <a:alpha val="100000"/>
                  </a:srgbClr>
                </a:solidFill>
                <a:latin typeface="SimSun"/>
                <a:ea typeface="SimSun"/>
                <a:cs typeface="SimSun"/>
              </a:rPr>
              <a:t>干预等三大内容；</a:t>
            </a:r>
            <a:r>
              <a:rPr sz="1000" spc="100" dirty="0">
                <a:solidFill>
                  <a:srgbClr val="231F20">
                    <a:alpha val="100000"/>
                  </a:srgbClr>
                </a:solidFill>
                <a:latin typeface="SimSun"/>
                <a:ea typeface="SimSun"/>
                <a:cs typeface="SimSun"/>
              </a:rPr>
              <a:t> </a:t>
            </a:r>
            <a:r>
              <a:rPr sz="1000" spc="100" dirty="0">
                <a:solidFill>
                  <a:srgbClr val="231F20">
                    <a:alpha val="100000"/>
                  </a:srgbClr>
                </a:solidFill>
                <a:latin typeface="SimSun"/>
                <a:ea typeface="SimSun"/>
                <a:cs typeface="SimSun"/>
              </a:rPr>
              <a:t>第二，建立家庭成员、专业机构和社会力量三大服务支柱，家庭成</a:t>
            </a:r>
            <a:r>
              <a:rPr sz="1000" spc="100" dirty="0">
                <a:solidFill>
                  <a:srgbClr val="231F20">
                    <a:alpha val="100000"/>
                  </a:srgbClr>
                </a:solidFill>
                <a:latin typeface="SimSun"/>
                <a:ea typeface="SimSun"/>
                <a:cs typeface="SimSun"/>
              </a:rPr>
              <a:t> </a:t>
            </a:r>
            <a:r>
              <a:rPr sz="1000" spc="100" dirty="0">
                <a:solidFill>
                  <a:srgbClr val="231F20">
                    <a:alpha val="100000"/>
                  </a:srgbClr>
                </a:solidFill>
                <a:latin typeface="SimSun"/>
                <a:ea typeface="SimSun"/>
                <a:cs typeface="SimSun"/>
              </a:rPr>
              <a:t>员</a:t>
            </a:r>
            <a:r>
              <a:rPr sz="1000" spc="20" dirty="0">
                <a:solidFill>
                  <a:srgbClr val="231F20">
                    <a:alpha val="100000"/>
                  </a:srgbClr>
                </a:solidFill>
                <a:latin typeface="SimSun"/>
                <a:ea typeface="SimSun"/>
                <a:cs typeface="SimSun"/>
              </a:rPr>
              <a:t>重</a:t>
            </a:r>
            <a:r>
              <a:rPr sz="1000" spc="0" dirty="0">
                <a:solidFill>
                  <a:srgbClr val="231F20">
                    <a:alpha val="100000"/>
                  </a:srgbClr>
                </a:solidFill>
                <a:latin typeface="SimSun"/>
                <a:ea typeface="SimSun"/>
                <a:cs typeface="SimSun"/>
              </a:rPr>
              <a:t>在情感</a:t>
            </a:r>
            <a:r>
              <a:rPr sz="1000" spc="0" dirty="0">
                <a:solidFill>
                  <a:srgbClr val="231F20">
                    <a:alpha val="100000"/>
                  </a:srgbClr>
                </a:solidFill>
                <a:latin typeface="SimSun"/>
                <a:ea typeface="SimSun"/>
                <a:cs typeface="SimSun"/>
              </a:rPr>
              <a:t> </a:t>
            </a:r>
            <a:r>
              <a:rPr sz="1000" spc="110" dirty="0">
                <a:solidFill>
                  <a:srgbClr val="231F20">
                    <a:alpha val="100000"/>
                  </a:srgbClr>
                </a:solidFill>
                <a:latin typeface="SimSun"/>
                <a:ea typeface="SimSun"/>
                <a:cs typeface="SimSun"/>
              </a:rPr>
              <a:t>关怀和心理沟通，精神卫生机构、社会工作服务机构、心理工作者、社会</a:t>
            </a:r>
            <a:r>
              <a:rPr sz="1000" spc="110" dirty="0">
                <a:solidFill>
                  <a:srgbClr val="231F20">
                    <a:alpha val="100000"/>
                  </a:srgbClr>
                </a:solidFill>
                <a:latin typeface="SimSun"/>
                <a:ea typeface="SimSun"/>
                <a:cs typeface="SimSun"/>
              </a:rPr>
              <a:t> </a:t>
            </a:r>
            <a:r>
              <a:rPr sz="1000" spc="110" dirty="0">
                <a:solidFill>
                  <a:srgbClr val="231F20">
                    <a:alpha val="100000"/>
                  </a:srgbClr>
                </a:solidFill>
                <a:latin typeface="SimSun"/>
                <a:ea typeface="SimSun"/>
                <a:cs typeface="SimSun"/>
              </a:rPr>
              <a:t>工作者等专业机构和人士重在心</a:t>
            </a:r>
            <a:r>
              <a:rPr sz="1000" spc="40" dirty="0">
                <a:solidFill>
                  <a:srgbClr val="231F20">
                    <a:alpha val="100000"/>
                  </a:srgbClr>
                </a:solidFill>
                <a:latin typeface="SimSun"/>
                <a:ea typeface="SimSun"/>
                <a:cs typeface="SimSun"/>
              </a:rPr>
              <a:t>理</a:t>
            </a:r>
            <a:r>
              <a:rPr sz="1000" spc="0" dirty="0">
                <a:solidFill>
                  <a:srgbClr val="231F20">
                    <a:alpha val="100000"/>
                  </a:srgbClr>
                </a:solidFill>
                <a:latin typeface="SimSun"/>
                <a:ea typeface="SimSun"/>
                <a:cs typeface="SimSun"/>
              </a:rPr>
              <a:t>关</a:t>
            </a:r>
            <a:r>
              <a:rPr sz="1000" spc="0" dirty="0">
                <a:solidFill>
                  <a:srgbClr val="231F20">
                    <a:alpha val="100000"/>
                  </a:srgbClr>
                </a:solidFill>
                <a:latin typeface="SimSun"/>
                <a:ea typeface="SimSun"/>
                <a:cs typeface="SimSun"/>
              </a:rPr>
              <a:t> </a:t>
            </a:r>
            <a:r>
              <a:rPr sz="1000" spc="100" dirty="0">
                <a:solidFill>
                  <a:srgbClr val="231F20">
                    <a:alpha val="100000"/>
                  </a:srgbClr>
                </a:solidFill>
                <a:latin typeface="SimSun"/>
                <a:ea typeface="SimSun"/>
                <a:cs typeface="SimSun"/>
              </a:rPr>
              <a:t>怀和精神关爱，社会力量重在开展老年人关爱活</a:t>
            </a:r>
            <a:r>
              <a:rPr sz="1000" spc="100" dirty="0">
                <a:solidFill>
                  <a:srgbClr val="231F20">
                    <a:alpha val="100000"/>
                  </a:srgbClr>
                </a:solidFill>
                <a:latin typeface="SimSun"/>
                <a:ea typeface="SimSun"/>
                <a:cs typeface="SimSun"/>
              </a:rPr>
              <a:t> </a:t>
            </a:r>
            <a:r>
              <a:rPr sz="1000" spc="100" dirty="0">
                <a:solidFill>
                  <a:srgbClr val="231F20">
                    <a:alpha val="100000"/>
                  </a:srgbClr>
                </a:solidFill>
                <a:latin typeface="SimSun"/>
                <a:ea typeface="SimSun"/>
                <a:cs typeface="SimSun"/>
              </a:rPr>
              <a:t>动；第三，要求城乡社区提供相关活动场所和</a:t>
            </a:r>
            <a:r>
              <a:rPr sz="1000" spc="50" dirty="0">
                <a:solidFill>
                  <a:srgbClr val="231F20">
                    <a:alpha val="100000"/>
                  </a:srgbClr>
                </a:solidFill>
                <a:latin typeface="SimSun"/>
                <a:ea typeface="SimSun"/>
                <a:cs typeface="SimSun"/>
              </a:rPr>
              <a:t>工</a:t>
            </a:r>
            <a:r>
              <a:rPr sz="1000" spc="0" dirty="0">
                <a:solidFill>
                  <a:srgbClr val="231F20">
                    <a:alpha val="100000"/>
                  </a:srgbClr>
                </a:solidFill>
                <a:latin typeface="SimSun"/>
                <a:ea typeface="SimSun"/>
                <a:cs typeface="SimSun"/>
              </a:rPr>
              <a:t>作条件。</a:t>
            </a:r>
            <a:endParaRPr lang="SimSun" altLang="SimSun" sz="1000" dirty="0"/>
          </a:p>
          <a:p>
            <a:pPr marL="14292" indent="354393" algn="l" rtl="0" eaLnBrk="0">
              <a:lnSpc>
                <a:spcPct val="124000"/>
              </a:lnSpc>
              <a:spcBef>
                <a:spcPts val="616"/>
              </a:spcBef>
              <a:tabLst/>
            </a:pPr>
            <a:r>
              <a:rPr sz="1000" spc="70" dirty="0">
                <a:solidFill>
                  <a:srgbClr val="231F20">
                    <a:alpha val="100000"/>
                  </a:srgbClr>
                </a:solidFill>
                <a:latin typeface="SimSun"/>
                <a:ea typeface="SimSun"/>
                <a:cs typeface="SimSun"/>
              </a:rPr>
              <a:t>《健康中国行动(2019—</a:t>
            </a:r>
            <a:r>
              <a:rPr sz="1000" spc="70" dirty="0">
                <a:solidFill>
                  <a:srgbClr val="231F20">
                    <a:alpha val="100000"/>
                  </a:srgbClr>
                </a:solidFill>
                <a:latin typeface="SimSun"/>
                <a:ea typeface="SimSun"/>
                <a:cs typeface="SimSun"/>
              </a:rPr>
              <a:t> </a:t>
            </a:r>
            <a:r>
              <a:rPr sz="1000" spc="70" dirty="0">
                <a:solidFill>
                  <a:srgbClr val="231F20">
                    <a:alpha val="100000"/>
                  </a:srgbClr>
                </a:solidFill>
                <a:latin typeface="SimSun"/>
                <a:ea typeface="SimSun"/>
                <a:cs typeface="SimSun"/>
              </a:rPr>
              <a:t>2030年)</a:t>
            </a:r>
            <a:r>
              <a:rPr sz="1000" spc="70" dirty="0">
                <a:solidFill>
                  <a:srgbClr val="231F20">
                    <a:alpha val="100000"/>
                  </a:srgbClr>
                </a:solidFill>
                <a:latin typeface="SimSun"/>
                <a:ea typeface="SimSun"/>
                <a:cs typeface="SimSun"/>
              </a:rPr>
              <a:t> </a:t>
            </a:r>
            <a:r>
              <a:rPr sz="1000" spc="70" dirty="0">
                <a:solidFill>
                  <a:srgbClr val="231F20">
                    <a:alpha val="100000"/>
                  </a:srgbClr>
                </a:solidFill>
                <a:latin typeface="SimSun"/>
                <a:ea typeface="SimSun"/>
                <a:cs typeface="SimSun"/>
              </a:rPr>
              <a:t>》指出，</a:t>
            </a:r>
            <a:r>
              <a:rPr sz="1000" spc="70" dirty="0">
                <a:solidFill>
                  <a:srgbClr val="231F20">
                    <a:alpha val="100000"/>
                  </a:srgbClr>
                </a:solidFill>
                <a:latin typeface="SimSun"/>
                <a:ea typeface="SimSun"/>
                <a:cs typeface="SimSun"/>
              </a:rPr>
              <a:t>  </a:t>
            </a:r>
            <a:r>
              <a:rPr sz="1000" spc="70" dirty="0">
                <a:solidFill>
                  <a:srgbClr val="231F20">
                    <a:alpha val="100000"/>
                  </a:srgbClr>
                </a:solidFill>
                <a:latin typeface="SimSun"/>
                <a:ea typeface="SimSun"/>
                <a:cs typeface="SimSun"/>
              </a:rPr>
              <a:t>加强心理健康促进，</a:t>
            </a:r>
            <a:r>
              <a:rPr sz="1000" spc="70" dirty="0">
                <a:solidFill>
                  <a:srgbClr val="231F20">
                    <a:alpha val="100000"/>
                  </a:srgbClr>
                </a:solidFill>
                <a:latin typeface="SimSun"/>
                <a:ea typeface="SimSun"/>
                <a:cs typeface="SimSun"/>
              </a:rPr>
              <a:t>  </a:t>
            </a:r>
            <a:r>
              <a:rPr sz="1000" spc="70" dirty="0">
                <a:solidFill>
                  <a:srgbClr val="231F20">
                    <a:alpha val="100000"/>
                  </a:srgbClr>
                </a:solidFill>
                <a:latin typeface="SimSun"/>
                <a:ea typeface="SimSun"/>
                <a:cs typeface="SimSun"/>
              </a:rPr>
              <a:t>有助于改善公</a:t>
            </a:r>
            <a:r>
              <a:rPr sz="1000" spc="70" dirty="0">
                <a:solidFill>
                  <a:srgbClr val="231F20">
                    <a:alpha val="100000"/>
                  </a:srgbClr>
                </a:solidFill>
                <a:latin typeface="SimSun"/>
                <a:ea typeface="SimSun"/>
                <a:cs typeface="SimSun"/>
              </a:rPr>
              <a:t> </a:t>
            </a:r>
            <a:r>
              <a:rPr sz="1000" spc="70" dirty="0">
                <a:solidFill>
                  <a:srgbClr val="231F20">
                    <a:alpha val="100000"/>
                  </a:srgbClr>
                </a:solidFill>
                <a:latin typeface="SimSun"/>
                <a:ea typeface="SimSun"/>
                <a:cs typeface="SimSun"/>
              </a:rPr>
              <a:t>众心理</a:t>
            </a:r>
            <a:r>
              <a:rPr sz="1000" spc="40" dirty="0">
                <a:solidFill>
                  <a:srgbClr val="231F20">
                    <a:alpha val="100000"/>
                  </a:srgbClr>
                </a:solidFill>
                <a:latin typeface="SimSun"/>
                <a:ea typeface="SimSun"/>
                <a:cs typeface="SimSun"/>
              </a:rPr>
              <a:t>健</a:t>
            </a:r>
            <a:r>
              <a:rPr sz="1000" spc="0" dirty="0">
                <a:solidFill>
                  <a:srgbClr val="231F20">
                    <a:alpha val="100000"/>
                  </a:srgbClr>
                </a:solidFill>
                <a:latin typeface="SimSun"/>
                <a:ea typeface="SimSun"/>
                <a:cs typeface="SimSun"/>
              </a:rPr>
              <a:t>康水平，提高公</a:t>
            </a:r>
            <a:r>
              <a:rPr sz="1000" spc="0" dirty="0">
                <a:solidFill>
                  <a:srgbClr val="231F20">
                    <a:alpha val="100000"/>
                  </a:srgbClr>
                </a:solidFill>
                <a:latin typeface="SimSun"/>
                <a:ea typeface="SimSun"/>
                <a:cs typeface="SimSun"/>
              </a:rPr>
              <a:t> </a:t>
            </a:r>
            <a:r>
              <a:rPr sz="1000" spc="70" dirty="0">
                <a:solidFill>
                  <a:srgbClr val="231F20">
                    <a:alpha val="100000"/>
                  </a:srgbClr>
                </a:solidFill>
                <a:latin typeface="SimSun"/>
                <a:ea typeface="SimSun"/>
                <a:cs typeface="SimSun"/>
              </a:rPr>
              <a:t>众幸福感</a:t>
            </a:r>
            <a:r>
              <a:rPr sz="1000" spc="70" dirty="0">
                <a:solidFill>
                  <a:srgbClr val="231F20">
                    <a:alpha val="100000"/>
                  </a:srgbClr>
                </a:solidFill>
                <a:latin typeface="SimSun"/>
                <a:ea typeface="SimSun"/>
                <a:cs typeface="SimSun"/>
              </a:rPr>
              <a:t> </a:t>
            </a:r>
            <a:r>
              <a:rPr sz="1000" spc="70" dirty="0">
                <a:solidFill>
                  <a:srgbClr val="231F20">
                    <a:alpha val="100000"/>
                  </a:srgbClr>
                </a:solidFill>
                <a:latin typeface="SimSun"/>
                <a:ea typeface="SimSun"/>
                <a:cs typeface="SimSun"/>
              </a:rPr>
              <a:t>。</a:t>
            </a:r>
            <a:r>
              <a:rPr sz="1000" spc="70" dirty="0">
                <a:solidFill>
                  <a:srgbClr val="231F20">
                    <a:alpha val="100000"/>
                  </a:srgbClr>
                </a:solidFill>
                <a:latin typeface="SimSun"/>
                <a:ea typeface="SimSun"/>
                <a:cs typeface="SimSun"/>
              </a:rPr>
              <a:t> </a:t>
            </a:r>
            <a:r>
              <a:rPr sz="1000" spc="70" dirty="0">
                <a:solidFill>
                  <a:srgbClr val="231F20">
                    <a:alpha val="100000"/>
                  </a:srgbClr>
                </a:solidFill>
                <a:latin typeface="SimSun"/>
                <a:ea typeface="SimSun"/>
                <a:cs typeface="SimSun"/>
              </a:rPr>
              <a:t>因此，关注老年人的认知情绪和心理问题意义重</a:t>
            </a:r>
            <a:r>
              <a:rPr sz="1000" spc="70" dirty="0">
                <a:solidFill>
                  <a:srgbClr val="231F20">
                    <a:alpha val="100000"/>
                  </a:srgbClr>
                </a:solidFill>
                <a:latin typeface="SimSun"/>
                <a:ea typeface="SimSun"/>
                <a:cs typeface="SimSun"/>
              </a:rPr>
              <a:t> </a:t>
            </a:r>
            <a:r>
              <a:rPr sz="1000" spc="70" dirty="0">
                <a:solidFill>
                  <a:srgbClr val="231F20">
                    <a:alpha val="100000"/>
                  </a:srgbClr>
                </a:solidFill>
                <a:latin typeface="SimSun"/>
                <a:ea typeface="SimSun"/>
                <a:cs typeface="SimSun"/>
              </a:rPr>
              <a:t>大，可以提高对老年人的心理护理水</a:t>
            </a:r>
            <a:r>
              <a:rPr sz="1000" spc="10" dirty="0">
                <a:solidFill>
                  <a:srgbClr val="231F20">
                    <a:alpha val="100000"/>
                  </a:srgbClr>
                </a:solidFill>
                <a:latin typeface="SimSun"/>
                <a:ea typeface="SimSun"/>
                <a:cs typeface="SimSun"/>
              </a:rPr>
              <a:t>平</a:t>
            </a:r>
            <a:r>
              <a:rPr sz="1000" spc="0" dirty="0">
                <a:solidFill>
                  <a:srgbClr val="231F20">
                    <a:alpha val="100000"/>
                  </a:srgbClr>
                </a:solidFill>
                <a:latin typeface="SimSun"/>
                <a:ea typeface="SimSun"/>
                <a:cs typeface="SimSun"/>
              </a:rPr>
              <a:t>。</a:t>
            </a:r>
            <a:endParaRPr lang="SimSun" altLang="SimSun" sz="1000" dirty="0"/>
          </a:p>
          <a:p>
            <a:pPr marL="24960" indent="276837" algn="l" rtl="0" eaLnBrk="0">
              <a:lnSpc>
                <a:spcPct val="133000"/>
              </a:lnSpc>
              <a:spcBef>
                <a:spcPts val="608"/>
              </a:spcBef>
              <a:tabLst/>
            </a:pPr>
            <a:r>
              <a:rPr sz="1000" spc="110" dirty="0">
                <a:solidFill>
                  <a:srgbClr val="231F20">
                    <a:alpha val="100000"/>
                  </a:srgbClr>
                </a:solidFill>
                <a:latin typeface="SimSun"/>
                <a:ea typeface="SimSun"/>
                <a:cs typeface="SimSun"/>
              </a:rPr>
              <a:t>基于老龄化社会的到来和老年人照护需求的增加，根据国家关于老年人心理健康</a:t>
            </a:r>
            <a:r>
              <a:rPr sz="1000" spc="110" dirty="0">
                <a:solidFill>
                  <a:srgbClr val="231F20">
                    <a:alpha val="100000"/>
                  </a:srgbClr>
                </a:solidFill>
                <a:latin typeface="SimSun"/>
                <a:ea typeface="SimSun"/>
                <a:cs typeface="SimSun"/>
              </a:rPr>
              <a:t> </a:t>
            </a:r>
            <a:r>
              <a:rPr sz="1000" spc="110" dirty="0">
                <a:solidFill>
                  <a:srgbClr val="231F20">
                    <a:alpha val="100000"/>
                  </a:srgbClr>
                </a:solidFill>
                <a:latin typeface="SimSun"/>
                <a:ea typeface="SimSun"/>
                <a:cs typeface="SimSun"/>
              </a:rPr>
              <a:t>的有关政策，我们编</a:t>
            </a:r>
            <a:r>
              <a:rPr sz="1000" spc="10" dirty="0">
                <a:solidFill>
                  <a:srgbClr val="231F20">
                    <a:alpha val="100000"/>
                  </a:srgbClr>
                </a:solidFill>
                <a:latin typeface="SimSun"/>
                <a:ea typeface="SimSun"/>
                <a:cs typeface="SimSun"/>
              </a:rPr>
              <a:t>写</a:t>
            </a:r>
            <a:r>
              <a:rPr sz="1000" spc="0" dirty="0">
                <a:solidFill>
                  <a:srgbClr val="231F20">
                    <a:alpha val="100000"/>
                  </a:srgbClr>
                </a:solidFill>
                <a:latin typeface="SimSun"/>
                <a:ea typeface="SimSun"/>
                <a:cs typeface="SimSun"/>
              </a:rPr>
              <a:t>了</a:t>
            </a:r>
            <a:r>
              <a:rPr sz="1000" spc="0" dirty="0">
                <a:solidFill>
                  <a:srgbClr val="231F20">
                    <a:alpha val="100000"/>
                  </a:srgbClr>
                </a:solidFill>
                <a:latin typeface="SimSun"/>
                <a:ea typeface="SimSun"/>
                <a:cs typeface="SimSun"/>
              </a:rPr>
              <a:t> </a:t>
            </a:r>
            <a:r>
              <a:rPr sz="1000" spc="70" dirty="0">
                <a:solidFill>
                  <a:srgbClr val="231F20">
                    <a:alpha val="100000"/>
                  </a:srgbClr>
                </a:solidFill>
                <a:latin typeface="SimSun"/>
                <a:ea typeface="SimSun"/>
                <a:cs typeface="SimSun"/>
              </a:rPr>
              <a:t>这本适用于中职院校老年人护理相关专业的教材，</a:t>
            </a:r>
            <a:r>
              <a:rPr sz="1000" spc="70" dirty="0">
                <a:solidFill>
                  <a:srgbClr val="231F20">
                    <a:alpha val="100000"/>
                  </a:srgbClr>
                </a:solidFill>
                <a:latin typeface="SimSun"/>
                <a:ea typeface="SimSun"/>
                <a:cs typeface="SimSun"/>
              </a:rPr>
              <a:t>  </a:t>
            </a:r>
            <a:r>
              <a:rPr sz="1000" spc="70" dirty="0">
                <a:solidFill>
                  <a:srgbClr val="231F20">
                    <a:alpha val="100000"/>
                  </a:srgbClr>
                </a:solidFill>
                <a:latin typeface="SimSun"/>
                <a:ea typeface="SimSun"/>
                <a:cs typeface="SimSun"/>
              </a:rPr>
              <a:t>目的是使</a:t>
            </a:r>
            <a:r>
              <a:rPr sz="1000" spc="70" dirty="0">
                <a:solidFill>
                  <a:srgbClr val="231F20">
                    <a:alpha val="100000"/>
                  </a:srgbClr>
                </a:solidFill>
                <a:latin typeface="SimSun"/>
                <a:ea typeface="SimSun"/>
                <a:cs typeface="SimSun"/>
              </a:rPr>
              <a:t> </a:t>
            </a:r>
            <a:r>
              <a:rPr sz="1000" spc="70" dirty="0">
                <a:solidFill>
                  <a:srgbClr val="231F20">
                    <a:alpha val="100000"/>
                  </a:srgbClr>
                </a:solidFill>
                <a:latin typeface="SimSun"/>
                <a:ea typeface="SimSun"/>
                <a:cs typeface="SimSun"/>
              </a:rPr>
              <a:t>中职院校的老年服务与管理等相关专业的教学</a:t>
            </a:r>
            <a:r>
              <a:rPr sz="1000" spc="30" dirty="0">
                <a:solidFill>
                  <a:srgbClr val="231F20">
                    <a:alpha val="100000"/>
                  </a:srgbClr>
                </a:solidFill>
                <a:latin typeface="SimSun"/>
                <a:ea typeface="SimSun"/>
                <a:cs typeface="SimSun"/>
              </a:rPr>
              <a:t>水</a:t>
            </a:r>
            <a:r>
              <a:rPr sz="1000" spc="0" dirty="0">
                <a:solidFill>
                  <a:srgbClr val="231F20">
                    <a:alpha val="100000"/>
                  </a:srgbClr>
                </a:solidFill>
                <a:latin typeface="SimSun"/>
                <a:ea typeface="SimSun"/>
                <a:cs typeface="SimSun"/>
              </a:rPr>
              <a:t>平</a:t>
            </a:r>
            <a:r>
              <a:rPr sz="1000" spc="0" dirty="0">
                <a:solidFill>
                  <a:srgbClr val="231F20">
                    <a:alpha val="100000"/>
                  </a:srgbClr>
                </a:solidFill>
                <a:latin typeface="SimSun"/>
                <a:ea typeface="SimSun"/>
                <a:cs typeface="SimSun"/>
              </a:rPr>
              <a:t> </a:t>
            </a:r>
            <a:r>
              <a:rPr sz="1000" spc="60" dirty="0">
                <a:solidFill>
                  <a:srgbClr val="231F20">
                    <a:alpha val="100000"/>
                  </a:srgbClr>
                </a:solidFill>
                <a:latin typeface="SimSun"/>
                <a:ea typeface="SimSun"/>
                <a:cs typeface="SimSun"/>
              </a:rPr>
              <a:t>更上一层楼</a:t>
            </a:r>
            <a:r>
              <a:rPr sz="1000" spc="20" dirty="0">
                <a:solidFill>
                  <a:srgbClr val="231F20">
                    <a:alpha val="100000"/>
                  </a:srgbClr>
                </a:solidFill>
                <a:latin typeface="SimSun"/>
                <a:ea typeface="SimSun"/>
                <a:cs typeface="SimSun"/>
              </a:rPr>
              <a:t>。</a:t>
            </a:r>
            <a:endParaRPr lang="SimSun" altLang="SimSun" sz="1000" dirty="0"/>
          </a:p>
          <a:p>
            <a:pPr algn="l" rtl="0" eaLnBrk="0">
              <a:lnSpc>
                <a:spcPct val="102000"/>
              </a:lnSpc>
              <a:tabLst/>
            </a:pPr>
            <a:endParaRPr lang="Arial" altLang="Arial" sz="500" dirty="0"/>
          </a:p>
          <a:p>
            <a:pPr marL="17940" indent="284388" algn="l" rtl="0" eaLnBrk="0">
              <a:lnSpc>
                <a:spcPct val="126000"/>
              </a:lnSpc>
              <a:spcBef>
                <a:spcPts val="5"/>
              </a:spcBef>
              <a:tabLst/>
            </a:pPr>
            <a:r>
              <a:rPr sz="1000" spc="100" dirty="0">
                <a:solidFill>
                  <a:srgbClr val="231F20">
                    <a:alpha val="100000"/>
                  </a:srgbClr>
                </a:solidFill>
                <a:latin typeface="SimSun"/>
                <a:ea typeface="SimSun"/>
                <a:cs typeface="SimSun"/>
              </a:rPr>
              <a:t>本教材实行项目教学，注重实务教学，通过案例导入、思维导图、知识拓展、实</a:t>
            </a:r>
            <a:r>
              <a:rPr sz="1000" spc="100" dirty="0">
                <a:solidFill>
                  <a:srgbClr val="231F20">
                    <a:alpha val="100000"/>
                  </a:srgbClr>
                </a:solidFill>
                <a:latin typeface="SimSun"/>
                <a:ea typeface="SimSun"/>
                <a:cs typeface="SimSun"/>
              </a:rPr>
              <a:t> </a:t>
            </a:r>
            <a:r>
              <a:rPr sz="1000" spc="100" dirty="0">
                <a:solidFill>
                  <a:srgbClr val="231F20">
                    <a:alpha val="100000"/>
                  </a:srgbClr>
                </a:solidFill>
                <a:latin typeface="SimSun"/>
                <a:ea typeface="SimSun"/>
                <a:cs typeface="SimSun"/>
              </a:rPr>
              <a:t>训任务等多个模块，加</a:t>
            </a:r>
            <a:r>
              <a:rPr sz="1000" spc="40" dirty="0">
                <a:solidFill>
                  <a:srgbClr val="231F20">
                    <a:alpha val="100000"/>
                  </a:srgbClr>
                </a:solidFill>
                <a:latin typeface="SimSun"/>
                <a:ea typeface="SimSun"/>
                <a:cs typeface="SimSun"/>
              </a:rPr>
              <a:t>强</a:t>
            </a:r>
            <a:r>
              <a:rPr sz="1000" spc="0" dirty="0">
                <a:solidFill>
                  <a:srgbClr val="231F20">
                    <a:alpha val="100000"/>
                  </a:srgbClr>
                </a:solidFill>
                <a:latin typeface="SimSun"/>
                <a:ea typeface="SimSun"/>
                <a:cs typeface="SimSun"/>
              </a:rPr>
              <a:t> </a:t>
            </a:r>
            <a:r>
              <a:rPr sz="1000" spc="80" dirty="0">
                <a:solidFill>
                  <a:srgbClr val="231F20">
                    <a:alpha val="100000"/>
                  </a:srgbClr>
                </a:solidFill>
                <a:latin typeface="SimSun"/>
                <a:ea typeface="SimSun"/>
                <a:cs typeface="SimSun"/>
              </a:rPr>
              <a:t>学生的理解操作能力，从而提升学生的心理护理能力</a:t>
            </a:r>
            <a:r>
              <a:rPr sz="1000" spc="10" dirty="0">
                <a:solidFill>
                  <a:srgbClr val="231F20">
                    <a:alpha val="100000"/>
                  </a:srgbClr>
                </a:solidFill>
                <a:latin typeface="SimSun"/>
                <a:ea typeface="SimSun"/>
                <a:cs typeface="SimSun"/>
              </a:rPr>
              <a:t>。</a:t>
            </a:r>
            <a:endParaRPr lang="SimSun" altLang="SimSun" sz="1000" dirty="0"/>
          </a:p>
        </p:txBody>
      </p:sp>
      <p:grpSp>
        <p:nvGrpSpPr>
          <p:cNvPr id="2" name="group 2"/>
          <p:cNvGrpSpPr/>
          <p:nvPr/>
        </p:nvGrpSpPr>
        <p:grpSpPr>
          <a:xfrm rot="21600000">
            <a:off x="853439" y="822960"/>
            <a:ext cx="3514343" cy="1549907"/>
            <a:chOff x="0" y="0"/>
            <a:chExt cx="3514343" cy="1549907"/>
          </a:xfrm>
        </p:grpSpPr>
        <p:pic>
          <p:nvPicPr>
            <p:cNvPr id="14" name="picture 14"/>
            <p:cNvPicPr>
              <a:picLocks noChangeAspect="1"/>
            </p:cNvPicPr>
            <p:nvPr/>
          </p:nvPicPr>
          <p:blipFill>
            <a:blip r:embed="rId2"/>
            <a:stretch>
              <a:fillRect/>
            </a:stretch>
          </p:blipFill>
          <p:spPr>
            <a:xfrm rot="21600000">
              <a:off x="0" y="0"/>
              <a:ext cx="3514343" cy="1549907"/>
            </a:xfrm>
            <a:prstGeom prst="rect">
              <a:avLst/>
            </a:prstGeom>
          </p:spPr>
        </p:pic>
        <p:sp>
          <p:nvSpPr>
            <p:cNvPr id="15" name="textbox 15"/>
            <p:cNvSpPr/>
            <p:nvPr/>
          </p:nvSpPr>
          <p:spPr>
            <a:xfrm>
              <a:off x="-12700" y="-12700"/>
              <a:ext cx="3540125" cy="1600200"/>
            </a:xfrm>
            <a:prstGeom prst="rect">
              <a:avLst/>
            </a:prstGeom>
          </p:spPr>
          <p:txBody>
            <a:bodyPr vert="horz" wrap="square" lIns="0" tIns="0" rIns="0" bIns="0"/>
            <a:lstStyle/>
            <a:p>
              <a:pPr algn="l" rtl="0" eaLnBrk="0">
                <a:lnSpc>
                  <a:spcPct val="107000"/>
                </a:lnSpc>
                <a:tabLst/>
              </a:pPr>
              <a:endParaRPr lang="Arial" altLang="Arial" sz="1000" dirty="0"/>
            </a:p>
            <a:p>
              <a:pPr algn="l" rtl="0" eaLnBrk="0">
                <a:lnSpc>
                  <a:spcPct val="108000"/>
                </a:lnSpc>
                <a:tabLst/>
              </a:pPr>
              <a:endParaRPr lang="Arial" altLang="Arial" sz="1000" dirty="0"/>
            </a:p>
            <a:p>
              <a:pPr algn="l" rtl="0" eaLnBrk="0">
                <a:lnSpc>
                  <a:spcPct val="108000"/>
                </a:lnSpc>
                <a:tabLst/>
              </a:pPr>
              <a:endParaRPr lang="Arial" altLang="Arial" sz="1000" dirty="0"/>
            </a:p>
            <a:p>
              <a:pPr algn="l" rtl="0" eaLnBrk="0">
                <a:lnSpc>
                  <a:spcPct val="108000"/>
                </a:lnSpc>
                <a:tabLst/>
              </a:pPr>
              <a:endParaRPr lang="Arial" altLang="Arial" sz="1000" dirty="0"/>
            </a:p>
            <a:p>
              <a:pPr algn="l" rtl="0" eaLnBrk="0">
                <a:lnSpc>
                  <a:spcPct val="108000"/>
                </a:lnSpc>
                <a:tabLst/>
              </a:pPr>
              <a:endParaRPr lang="Arial" altLang="Arial" sz="1000" dirty="0"/>
            </a:p>
            <a:p>
              <a:pPr algn="l" rtl="0" eaLnBrk="0">
                <a:lnSpc>
                  <a:spcPct val="7605"/>
                </a:lnSpc>
                <a:tabLst/>
              </a:pPr>
              <a:endParaRPr lang="Arial" altLang="Arial" sz="100" dirty="0"/>
            </a:p>
            <a:p>
              <a:pPr marL="1959679" algn="l" rtl="0" eaLnBrk="0">
                <a:lnSpc>
                  <a:spcPct val="93000"/>
                </a:lnSpc>
                <a:tabLst/>
              </a:pPr>
              <a:r>
                <a:rPr sz="1800" spc="20" dirty="0">
                  <a:solidFill>
                    <a:srgbClr val="231F20">
                      <a:alpha val="100000"/>
                    </a:srgbClr>
                  </a:solidFill>
                  <a:latin typeface="Microsoft YaHei"/>
                  <a:ea typeface="Microsoft YaHei"/>
                  <a:cs typeface="Microsoft YaHei"/>
                </a:rPr>
                <a:t>前</a:t>
              </a:r>
              <a:r>
                <a:rPr sz="1800" spc="20" dirty="0">
                  <a:solidFill>
                    <a:srgbClr val="231F20">
                      <a:alpha val="100000"/>
                    </a:srgbClr>
                  </a:solidFill>
                  <a:latin typeface="Microsoft YaHei"/>
                  <a:ea typeface="Microsoft YaHei"/>
                  <a:cs typeface="Microsoft YaHei"/>
                </a:rPr>
                <a:t>     </a:t>
              </a:r>
              <a:r>
                <a:rPr sz="1800" spc="10" dirty="0">
                  <a:solidFill>
                    <a:srgbClr val="231F20">
                      <a:alpha val="100000"/>
                    </a:srgbClr>
                  </a:solidFill>
                  <a:latin typeface="Microsoft YaHei"/>
                  <a:ea typeface="Microsoft YaHei"/>
                  <a:cs typeface="Microsoft YaHei"/>
                </a:rPr>
                <a:t> </a:t>
              </a:r>
              <a:r>
                <a:rPr sz="1800" spc="0" dirty="0">
                  <a:solidFill>
                    <a:srgbClr val="231F20">
                      <a:alpha val="100000"/>
                    </a:srgbClr>
                  </a:solidFill>
                  <a:latin typeface="Microsoft YaHei"/>
                  <a:ea typeface="Microsoft YaHei"/>
                  <a:cs typeface="Microsoft YaHei"/>
                </a:rPr>
                <a:t> </a:t>
              </a:r>
              <a:r>
                <a:rPr sz="1800" spc="0" dirty="0">
                  <a:solidFill>
                    <a:srgbClr val="231F20">
                      <a:alpha val="100000"/>
                    </a:srgbClr>
                  </a:solidFill>
                  <a:latin typeface="Microsoft YaHei"/>
                  <a:ea typeface="Microsoft YaHei"/>
                  <a:cs typeface="Microsoft YaHei"/>
                </a:rPr>
                <a:t>言</a:t>
              </a:r>
              <a:endParaRPr lang="Microsoft YaHei" altLang="Microsoft YaHei" sz="1800" dirty="0"/>
            </a:p>
          </p:txBody>
        </p:sp>
      </p:gr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 name="textbox 334"/>
          <p:cNvSpPr/>
          <p:nvPr/>
        </p:nvSpPr>
        <p:spPr>
          <a:xfrm>
            <a:off x="746586" y="2524787"/>
            <a:ext cx="5240654" cy="2079625"/>
          </a:xfrm>
          <a:prstGeom prst="rect">
            <a:avLst/>
          </a:prstGeom>
        </p:spPr>
        <p:txBody>
          <a:bodyPr vert="horz" wrap="square" lIns="0" tIns="0" rIns="0" bIns="0"/>
          <a:lstStyle/>
          <a:p>
            <a:pPr algn="l" rtl="0" eaLnBrk="0">
              <a:lnSpc>
                <a:spcPct val="83341"/>
              </a:lnSpc>
              <a:tabLst/>
            </a:pPr>
            <a:endParaRPr lang="Arial" altLang="Arial" sz="100" dirty="0"/>
          </a:p>
          <a:p>
            <a:pPr marL="298735" algn="l" rtl="0" eaLnBrk="0">
              <a:lnSpc>
                <a:spcPts val="1426"/>
              </a:lnSpc>
              <a:tabLst/>
            </a:pPr>
            <a:r>
              <a:rPr sz="1100" spc="70" dirty="0">
                <a:solidFill>
                  <a:srgbClr val="B00D15">
                    <a:alpha val="100000"/>
                  </a:srgbClr>
                </a:solidFill>
                <a:latin typeface="Microsoft YaHei"/>
                <a:ea typeface="Microsoft YaHei"/>
                <a:cs typeface="Microsoft YaHei"/>
              </a:rPr>
              <a:t>(一)空巢老人的</a:t>
            </a:r>
            <a:r>
              <a:rPr sz="1100" spc="50" dirty="0">
                <a:solidFill>
                  <a:srgbClr val="B00D15">
                    <a:alpha val="100000"/>
                  </a:srgbClr>
                </a:solidFill>
                <a:latin typeface="Microsoft YaHei"/>
                <a:ea typeface="Microsoft YaHei"/>
                <a:cs typeface="Microsoft YaHei"/>
              </a:rPr>
              <a:t>定</a:t>
            </a:r>
            <a:r>
              <a:rPr sz="1100" spc="0" dirty="0">
                <a:solidFill>
                  <a:srgbClr val="B00D15">
                    <a:alpha val="100000"/>
                  </a:srgbClr>
                </a:solidFill>
                <a:latin typeface="Microsoft YaHei"/>
                <a:ea typeface="Microsoft YaHei"/>
                <a:cs typeface="Microsoft YaHei"/>
              </a:rPr>
              <a:t>义</a:t>
            </a:r>
            <a:endParaRPr lang="Microsoft YaHei" altLang="Microsoft YaHei" sz="1100" dirty="0"/>
          </a:p>
          <a:p>
            <a:pPr algn="l" rtl="0" eaLnBrk="0">
              <a:lnSpc>
                <a:spcPct val="122000"/>
              </a:lnSpc>
              <a:tabLst/>
            </a:pPr>
            <a:endParaRPr lang="Arial" altLang="Arial" sz="1000" dirty="0"/>
          </a:p>
          <a:p>
            <a:pPr marL="12700" indent="272928" algn="l" rtl="0" eaLnBrk="0">
              <a:lnSpc>
                <a:spcPct val="138000"/>
              </a:lnSpc>
              <a:spcBef>
                <a:spcPts val="305"/>
              </a:spcBef>
              <a:tabLst/>
            </a:pPr>
            <a:r>
              <a:rPr sz="1000" spc="60" dirty="0">
                <a:solidFill>
                  <a:srgbClr val="231F20">
                    <a:alpha val="100000"/>
                  </a:srgbClr>
                </a:solidFill>
                <a:latin typeface="Microsoft YaHei"/>
                <a:ea typeface="Microsoft YaHei"/>
                <a:cs typeface="Microsoft YaHei"/>
              </a:rPr>
              <a:t>空巢老人是指没有子女照顾、单居或夫妻双居的老年人。我们一般把空</a:t>
            </a:r>
            <a:r>
              <a:rPr sz="1000" spc="50" dirty="0">
                <a:solidFill>
                  <a:srgbClr val="231F20">
                    <a:alpha val="100000"/>
                  </a:srgbClr>
                </a:solidFill>
                <a:latin typeface="Microsoft YaHei"/>
                <a:ea typeface="Microsoft YaHei"/>
                <a:cs typeface="Microsoft YaHei"/>
              </a:rPr>
              <a:t>巢</a:t>
            </a:r>
            <a:r>
              <a:rPr sz="1000" spc="0" dirty="0">
                <a:solidFill>
                  <a:srgbClr val="231F20">
                    <a:alpha val="100000"/>
                  </a:srgbClr>
                </a:solidFill>
                <a:latin typeface="Microsoft YaHei"/>
                <a:ea typeface="Microsoft YaHei"/>
                <a:cs typeface="Microsoft YaHei"/>
              </a:rPr>
              <a:t>老人分为三</a:t>
            </a:r>
            <a:r>
              <a:rPr sz="1000" spc="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Microsoft YaHei"/>
                <a:ea typeface="Microsoft YaHei"/>
                <a:cs typeface="Microsoft YaHei"/>
              </a:rPr>
              <a:t>种类型：一是无儿无女无老伴的孤寡老年人；二是有子女但与其分开单住的</a:t>
            </a:r>
            <a:r>
              <a:rPr sz="1000" spc="30" dirty="0">
                <a:solidFill>
                  <a:srgbClr val="231F20">
                    <a:alpha val="100000"/>
                  </a:srgbClr>
                </a:solidFill>
                <a:latin typeface="Microsoft YaHei"/>
                <a:ea typeface="Microsoft YaHei"/>
                <a:cs typeface="Microsoft YaHei"/>
              </a:rPr>
              <a:t>老</a:t>
            </a:r>
            <a:r>
              <a:rPr sz="1000" spc="0" dirty="0">
                <a:solidFill>
                  <a:srgbClr val="231F20">
                    <a:alpha val="100000"/>
                  </a:srgbClr>
                </a:solidFill>
                <a:latin typeface="Microsoft YaHei"/>
                <a:ea typeface="Microsoft YaHei"/>
                <a:cs typeface="Microsoft YaHei"/>
              </a:rPr>
              <a:t>年人；三是</a:t>
            </a:r>
            <a:r>
              <a:rPr sz="1000" spc="0" dirty="0">
                <a:solidFill>
                  <a:srgbClr val="231F20">
                    <a:alpha val="100000"/>
                  </a:srgbClr>
                </a:solidFill>
                <a:latin typeface="Microsoft YaHei"/>
                <a:ea typeface="Microsoft YaHei"/>
                <a:cs typeface="Microsoft YaHei"/>
              </a:rPr>
              <a:t> </a:t>
            </a:r>
            <a:r>
              <a:rPr sz="1000" spc="40" dirty="0">
                <a:solidFill>
                  <a:srgbClr val="231F20">
                    <a:alpha val="100000"/>
                  </a:srgbClr>
                </a:solidFill>
                <a:latin typeface="Microsoft YaHei"/>
                <a:ea typeface="Microsoft YaHei"/>
                <a:cs typeface="Microsoft YaHei"/>
              </a:rPr>
              <a:t>子女远在外地，不得不独守空巢的老年人</a:t>
            </a:r>
            <a:r>
              <a:rPr sz="1000" spc="30" dirty="0">
                <a:solidFill>
                  <a:srgbClr val="231F20">
                    <a:alpha val="100000"/>
                  </a:srgbClr>
                </a:solidFill>
                <a:latin typeface="Microsoft YaHei"/>
                <a:ea typeface="Microsoft YaHei"/>
                <a:cs typeface="Microsoft YaHei"/>
              </a:rPr>
              <a:t>。</a:t>
            </a:r>
            <a:endParaRPr lang="Microsoft YaHei" altLang="Microsoft YaHei" sz="1000" dirty="0"/>
          </a:p>
          <a:p>
            <a:pPr algn="l" rtl="0" eaLnBrk="0">
              <a:lnSpc>
                <a:spcPct val="165000"/>
              </a:lnSpc>
              <a:tabLst/>
            </a:pPr>
            <a:endParaRPr lang="Arial" altLang="Arial" sz="1000" dirty="0"/>
          </a:p>
          <a:p>
            <a:pPr marL="298735" algn="l" rtl="0" eaLnBrk="0">
              <a:lnSpc>
                <a:spcPts val="1426"/>
              </a:lnSpc>
              <a:spcBef>
                <a:spcPts val="333"/>
              </a:spcBef>
              <a:tabLst/>
            </a:pPr>
            <a:r>
              <a:rPr sz="1100" spc="70" dirty="0">
                <a:solidFill>
                  <a:srgbClr val="B00D15">
                    <a:alpha val="100000"/>
                  </a:srgbClr>
                </a:solidFill>
                <a:latin typeface="Microsoft YaHei"/>
                <a:ea typeface="Microsoft YaHei"/>
                <a:cs typeface="Microsoft YaHei"/>
              </a:rPr>
              <a:t>(二)空巢老人的现</a:t>
            </a:r>
            <a:r>
              <a:rPr sz="1100" spc="0" dirty="0">
                <a:solidFill>
                  <a:srgbClr val="B00D15">
                    <a:alpha val="100000"/>
                  </a:srgbClr>
                </a:solidFill>
                <a:latin typeface="Microsoft YaHei"/>
                <a:ea typeface="Microsoft YaHei"/>
                <a:cs typeface="Microsoft YaHei"/>
              </a:rPr>
              <a:t>状</a:t>
            </a:r>
            <a:endParaRPr lang="Microsoft YaHei" altLang="Microsoft YaHei" sz="1100" dirty="0"/>
          </a:p>
          <a:p>
            <a:pPr marL="297157" algn="l" rtl="0" eaLnBrk="0">
              <a:lnSpc>
                <a:spcPct val="98000"/>
              </a:lnSpc>
              <a:spcBef>
                <a:spcPts val="669"/>
              </a:spcBef>
              <a:tabLst/>
            </a:pPr>
            <a:r>
              <a:rPr sz="1000" b="1" spc="30" dirty="0">
                <a:solidFill>
                  <a:srgbClr val="231F20">
                    <a:alpha val="100000"/>
                  </a:srgbClr>
                </a:solidFill>
                <a:latin typeface="Arial"/>
                <a:ea typeface="Arial"/>
                <a:cs typeface="Arial"/>
              </a:rPr>
              <a:t>1.</a:t>
            </a:r>
            <a:r>
              <a:rPr sz="1000" spc="30" dirty="0">
                <a:solidFill>
                  <a:srgbClr val="231F20">
                    <a:alpha val="100000"/>
                  </a:srgbClr>
                </a:solidFill>
                <a:latin typeface="Arial"/>
                <a:ea typeface="Arial"/>
                <a:cs typeface="Arial"/>
              </a:rPr>
              <a:t> </a:t>
            </a:r>
            <a:r>
              <a:rPr sz="1000" spc="30" dirty="0">
                <a:solidFill>
                  <a:srgbClr val="231F20">
                    <a:alpha val="100000"/>
                  </a:srgbClr>
                </a:solidFill>
                <a:latin typeface="SimSun"/>
                <a:ea typeface="SimSun"/>
                <a:cs typeface="SimSun"/>
              </a:rPr>
              <a:t>失去寄托，</a:t>
            </a:r>
            <a:r>
              <a:rPr sz="1000" spc="10" dirty="0">
                <a:solidFill>
                  <a:srgbClr val="231F20">
                    <a:alpha val="100000"/>
                  </a:srgbClr>
                </a:solidFill>
                <a:latin typeface="SimSun"/>
                <a:ea typeface="SimSun"/>
                <a:cs typeface="SimSun"/>
              </a:rPr>
              <a:t>无</a:t>
            </a:r>
            <a:r>
              <a:rPr sz="1000" spc="0" dirty="0">
                <a:solidFill>
                  <a:srgbClr val="231F20">
                    <a:alpha val="100000"/>
                  </a:srgbClr>
                </a:solidFill>
                <a:latin typeface="SimSun"/>
                <a:ea typeface="SimSun"/>
                <a:cs typeface="SimSun"/>
              </a:rPr>
              <a:t>事可做</a:t>
            </a:r>
            <a:endParaRPr lang="SimSun" altLang="SimSun" sz="1000" dirty="0"/>
          </a:p>
          <a:p>
            <a:pPr marL="209231" algn="l" rtl="0" eaLnBrk="0">
              <a:lnSpc>
                <a:spcPct val="98000"/>
              </a:lnSpc>
              <a:spcBef>
                <a:spcPts val="11"/>
              </a:spcBef>
              <a:tabLst/>
            </a:pPr>
            <a:r>
              <a:rPr sz="1000" b="1" spc="30" dirty="0">
                <a:solidFill>
                  <a:srgbClr val="231F20">
                    <a:alpha val="100000"/>
                  </a:srgbClr>
                </a:solidFill>
                <a:latin typeface="Arial"/>
                <a:ea typeface="Arial"/>
                <a:cs typeface="Arial"/>
              </a:rPr>
              <a:t>2.</a:t>
            </a:r>
            <a:r>
              <a:rPr sz="1000" spc="30" dirty="0">
                <a:solidFill>
                  <a:srgbClr val="231F20">
                    <a:alpha val="100000"/>
                  </a:srgbClr>
                </a:solidFill>
                <a:latin typeface="Arial"/>
                <a:ea typeface="Arial"/>
                <a:cs typeface="Arial"/>
              </a:rPr>
              <a:t> </a:t>
            </a:r>
            <a:r>
              <a:rPr sz="1000" spc="30" dirty="0">
                <a:solidFill>
                  <a:srgbClr val="231F20">
                    <a:alpha val="100000"/>
                  </a:srgbClr>
                </a:solidFill>
                <a:latin typeface="SimSun"/>
                <a:ea typeface="SimSun"/>
                <a:cs typeface="SimSun"/>
              </a:rPr>
              <a:t>交际变窄，无处倾</a:t>
            </a:r>
            <a:r>
              <a:rPr sz="1000" spc="20" dirty="0">
                <a:solidFill>
                  <a:srgbClr val="231F20">
                    <a:alpha val="100000"/>
                  </a:srgbClr>
                </a:solidFill>
                <a:latin typeface="SimSun"/>
                <a:ea typeface="SimSun"/>
                <a:cs typeface="SimSun"/>
              </a:rPr>
              <a:t>诉</a:t>
            </a:r>
            <a:endParaRPr lang="SimSun" altLang="SimSun" sz="1000" dirty="0"/>
          </a:p>
          <a:p>
            <a:pPr marL="210957" algn="l" rtl="0" eaLnBrk="0">
              <a:lnSpc>
                <a:spcPct val="99000"/>
              </a:lnSpc>
              <a:spcBef>
                <a:spcPts val="52"/>
              </a:spcBef>
              <a:tabLst/>
            </a:pPr>
            <a:r>
              <a:rPr sz="1000" b="1" spc="40" dirty="0">
                <a:solidFill>
                  <a:srgbClr val="231F20">
                    <a:alpha val="100000"/>
                  </a:srgbClr>
                </a:solidFill>
                <a:latin typeface="Arial"/>
                <a:ea typeface="Arial"/>
                <a:cs typeface="Arial"/>
              </a:rPr>
              <a:t>3.</a:t>
            </a:r>
            <a:r>
              <a:rPr sz="1000" spc="40" dirty="0">
                <a:solidFill>
                  <a:srgbClr val="231F20">
                    <a:alpha val="100000"/>
                  </a:srgbClr>
                </a:solidFill>
                <a:latin typeface="Arial"/>
                <a:ea typeface="Arial"/>
                <a:cs typeface="Arial"/>
              </a:rPr>
              <a:t> </a:t>
            </a:r>
            <a:r>
              <a:rPr sz="1000" spc="40" dirty="0">
                <a:solidFill>
                  <a:srgbClr val="231F20">
                    <a:alpha val="100000"/>
                  </a:srgbClr>
                </a:solidFill>
                <a:latin typeface="SimSun"/>
                <a:ea typeface="SimSun"/>
                <a:cs typeface="SimSun"/>
              </a:rPr>
              <a:t>无法排解、摆脱</a:t>
            </a:r>
            <a:r>
              <a:rPr sz="1000" spc="20" dirty="0">
                <a:solidFill>
                  <a:srgbClr val="231F20">
                    <a:alpha val="100000"/>
                  </a:srgbClr>
                </a:solidFill>
                <a:latin typeface="SimSun"/>
                <a:ea typeface="SimSun"/>
                <a:cs typeface="SimSun"/>
              </a:rPr>
              <a:t>精</a:t>
            </a:r>
            <a:r>
              <a:rPr sz="1000" spc="0" dirty="0">
                <a:solidFill>
                  <a:srgbClr val="231F20">
                    <a:alpha val="100000"/>
                  </a:srgbClr>
                </a:solidFill>
                <a:latin typeface="SimSun"/>
                <a:ea typeface="SimSun"/>
                <a:cs typeface="SimSun"/>
              </a:rPr>
              <a:t>神压力</a:t>
            </a:r>
            <a:endParaRPr lang="SimSun" altLang="SimSun" sz="1000" dirty="0"/>
          </a:p>
        </p:txBody>
      </p:sp>
      <p:sp>
        <p:nvSpPr>
          <p:cNvPr id="335" name="textbox 335"/>
          <p:cNvSpPr/>
          <p:nvPr/>
        </p:nvSpPr>
        <p:spPr>
          <a:xfrm>
            <a:off x="873741" y="5155212"/>
            <a:ext cx="2014854" cy="2134870"/>
          </a:xfrm>
          <a:prstGeom prst="rect">
            <a:avLst/>
          </a:prstGeom>
        </p:spPr>
        <p:txBody>
          <a:bodyPr vert="horz" wrap="square" lIns="0" tIns="0" rIns="0" bIns="0"/>
          <a:lstStyle/>
          <a:p>
            <a:pPr algn="l" rtl="0" eaLnBrk="0">
              <a:lnSpc>
                <a:spcPct val="83341"/>
              </a:lnSpc>
              <a:tabLst/>
            </a:pPr>
            <a:endParaRPr lang="Arial" altLang="Arial" sz="100" dirty="0"/>
          </a:p>
          <a:p>
            <a:pPr marL="171579" algn="l" rtl="0" eaLnBrk="0">
              <a:lnSpc>
                <a:spcPts val="1426"/>
              </a:lnSpc>
              <a:tabLst/>
            </a:pPr>
            <a:r>
              <a:rPr sz="1100" spc="20" dirty="0">
                <a:solidFill>
                  <a:srgbClr val="B00D15">
                    <a:alpha val="100000"/>
                  </a:srgbClr>
                </a:solidFill>
                <a:latin typeface="Microsoft YaHei"/>
                <a:ea typeface="Microsoft YaHei"/>
                <a:cs typeface="Microsoft YaHei"/>
              </a:rPr>
              <a:t>(一)</a:t>
            </a:r>
            <a:r>
              <a:rPr sz="1100" spc="20" dirty="0">
                <a:solidFill>
                  <a:srgbClr val="B00D15">
                    <a:alpha val="100000"/>
                  </a:srgbClr>
                </a:solidFill>
                <a:latin typeface="Microsoft YaHei"/>
                <a:ea typeface="Microsoft YaHei"/>
                <a:cs typeface="Microsoft YaHei"/>
              </a:rPr>
              <a:t> </a:t>
            </a:r>
            <a:r>
              <a:rPr sz="1100" spc="20" dirty="0">
                <a:solidFill>
                  <a:srgbClr val="B00D15">
                    <a:alpha val="100000"/>
                  </a:srgbClr>
                </a:solidFill>
                <a:latin typeface="Microsoft YaHei"/>
                <a:ea typeface="Microsoft YaHei"/>
                <a:cs typeface="Microsoft YaHei"/>
              </a:rPr>
              <a:t>空巢老</a:t>
            </a:r>
            <a:r>
              <a:rPr sz="1100" spc="10" dirty="0">
                <a:solidFill>
                  <a:srgbClr val="B00D15">
                    <a:alpha val="100000"/>
                  </a:srgbClr>
                </a:solidFill>
                <a:latin typeface="Microsoft YaHei"/>
                <a:ea typeface="Microsoft YaHei"/>
                <a:cs typeface="Microsoft YaHei"/>
              </a:rPr>
              <a:t>人</a:t>
            </a:r>
            <a:r>
              <a:rPr sz="1100" spc="0" dirty="0">
                <a:solidFill>
                  <a:srgbClr val="B00D15">
                    <a:alpha val="100000"/>
                  </a:srgbClr>
                </a:solidFill>
                <a:latin typeface="Microsoft YaHei"/>
                <a:ea typeface="Microsoft YaHei"/>
                <a:cs typeface="Microsoft YaHei"/>
              </a:rPr>
              <a:t>面临的现实挑战</a:t>
            </a:r>
            <a:endParaRPr lang="Microsoft YaHei" altLang="Microsoft YaHei" sz="1100" dirty="0"/>
          </a:p>
          <a:p>
            <a:pPr marL="170002" algn="l" rtl="0" eaLnBrk="0">
              <a:lnSpc>
                <a:spcPct val="98000"/>
              </a:lnSpc>
              <a:spcBef>
                <a:spcPts val="177"/>
              </a:spcBef>
              <a:tabLst/>
            </a:pPr>
            <a:r>
              <a:rPr sz="1000" b="1" spc="20" dirty="0">
                <a:solidFill>
                  <a:srgbClr val="231F20">
                    <a:alpha val="100000"/>
                  </a:srgbClr>
                </a:solidFill>
                <a:latin typeface="Arial"/>
                <a:ea typeface="Arial"/>
                <a:cs typeface="Arial"/>
              </a:rPr>
              <a:t>1.</a:t>
            </a:r>
            <a:r>
              <a:rPr sz="1000" spc="20" dirty="0">
                <a:solidFill>
                  <a:srgbClr val="231F20">
                    <a:alpha val="100000"/>
                  </a:srgbClr>
                </a:solidFill>
                <a:latin typeface="Arial"/>
                <a:ea typeface="Arial"/>
                <a:cs typeface="Arial"/>
              </a:rPr>
              <a:t> </a:t>
            </a:r>
            <a:r>
              <a:rPr sz="1000" spc="20" dirty="0">
                <a:solidFill>
                  <a:srgbClr val="231F20">
                    <a:alpha val="100000"/>
                  </a:srgbClr>
                </a:solidFill>
                <a:latin typeface="SimSun"/>
                <a:ea typeface="SimSun"/>
                <a:cs typeface="SimSun"/>
              </a:rPr>
              <a:t>日常照</a:t>
            </a:r>
            <a:r>
              <a:rPr sz="1000" spc="0" dirty="0">
                <a:solidFill>
                  <a:srgbClr val="231F20">
                    <a:alpha val="100000"/>
                  </a:srgbClr>
                </a:solidFill>
                <a:latin typeface="SimSun"/>
                <a:ea typeface="SimSun"/>
                <a:cs typeface="SimSun"/>
              </a:rPr>
              <a:t>护服务</a:t>
            </a:r>
            <a:endParaRPr lang="SimSun" altLang="SimSun" sz="1000" dirty="0"/>
          </a:p>
          <a:p>
            <a:pPr marL="156752" algn="l" rtl="0" eaLnBrk="0">
              <a:lnSpc>
                <a:spcPct val="98000"/>
              </a:lnSpc>
              <a:tabLst/>
            </a:pPr>
            <a:r>
              <a:rPr sz="1000" b="1" spc="30" dirty="0">
                <a:solidFill>
                  <a:srgbClr val="231F20">
                    <a:alpha val="100000"/>
                  </a:srgbClr>
                </a:solidFill>
                <a:latin typeface="Arial"/>
                <a:ea typeface="Arial"/>
                <a:cs typeface="Arial"/>
              </a:rPr>
              <a:t>2.</a:t>
            </a:r>
            <a:r>
              <a:rPr sz="1000" spc="30" dirty="0">
                <a:solidFill>
                  <a:srgbClr val="231F20">
                    <a:alpha val="100000"/>
                  </a:srgbClr>
                </a:solidFill>
                <a:latin typeface="Arial"/>
                <a:ea typeface="Arial"/>
                <a:cs typeface="Arial"/>
              </a:rPr>
              <a:t> </a:t>
            </a:r>
            <a:r>
              <a:rPr sz="1000" spc="30" dirty="0">
                <a:solidFill>
                  <a:srgbClr val="231F20">
                    <a:alpha val="100000"/>
                  </a:srgbClr>
                </a:solidFill>
                <a:latin typeface="SimSun"/>
                <a:ea typeface="SimSun"/>
                <a:cs typeface="SimSun"/>
              </a:rPr>
              <a:t>经济生</a:t>
            </a:r>
            <a:r>
              <a:rPr sz="1000" spc="20" dirty="0">
                <a:solidFill>
                  <a:srgbClr val="231F20">
                    <a:alpha val="100000"/>
                  </a:srgbClr>
                </a:solidFill>
                <a:latin typeface="SimSun"/>
                <a:ea typeface="SimSun"/>
                <a:cs typeface="SimSun"/>
              </a:rPr>
              <a:t>活</a:t>
            </a:r>
            <a:r>
              <a:rPr sz="1000" spc="0" dirty="0">
                <a:solidFill>
                  <a:srgbClr val="231F20">
                    <a:alpha val="100000"/>
                  </a:srgbClr>
                </a:solidFill>
                <a:latin typeface="SimSun"/>
                <a:ea typeface="SimSun"/>
                <a:cs typeface="SimSun"/>
              </a:rPr>
              <a:t>保障</a:t>
            </a:r>
            <a:endParaRPr lang="SimSun" altLang="SimSun" sz="1000" dirty="0"/>
          </a:p>
          <a:p>
            <a:pPr marL="158477" algn="l" rtl="0" eaLnBrk="0">
              <a:lnSpc>
                <a:spcPct val="98000"/>
              </a:lnSpc>
              <a:tabLst/>
            </a:pPr>
            <a:r>
              <a:rPr sz="1000" b="1" spc="20" dirty="0">
                <a:solidFill>
                  <a:srgbClr val="231F20">
                    <a:alpha val="100000"/>
                  </a:srgbClr>
                </a:solidFill>
                <a:latin typeface="Arial"/>
                <a:ea typeface="Arial"/>
                <a:cs typeface="Arial"/>
              </a:rPr>
              <a:t>3.</a:t>
            </a:r>
            <a:r>
              <a:rPr sz="1000" spc="20" dirty="0">
                <a:solidFill>
                  <a:srgbClr val="231F20">
                    <a:alpha val="100000"/>
                  </a:srgbClr>
                </a:solidFill>
                <a:latin typeface="Arial"/>
                <a:ea typeface="Arial"/>
                <a:cs typeface="Arial"/>
              </a:rPr>
              <a:t> </a:t>
            </a:r>
            <a:r>
              <a:rPr sz="1000" spc="20" dirty="0">
                <a:solidFill>
                  <a:srgbClr val="231F20">
                    <a:alpha val="100000"/>
                  </a:srgbClr>
                </a:solidFill>
                <a:latin typeface="SimSun"/>
                <a:ea typeface="SimSun"/>
                <a:cs typeface="SimSun"/>
              </a:rPr>
              <a:t>心理</a:t>
            </a:r>
            <a:r>
              <a:rPr sz="1000" spc="0" dirty="0">
                <a:solidFill>
                  <a:srgbClr val="231F20">
                    <a:alpha val="100000"/>
                  </a:srgbClr>
                </a:solidFill>
                <a:latin typeface="SimSun"/>
                <a:ea typeface="SimSun"/>
                <a:cs typeface="SimSun"/>
              </a:rPr>
              <a:t>慰藉</a:t>
            </a:r>
            <a:endParaRPr lang="SimSun" altLang="SimSun" sz="1000" dirty="0"/>
          </a:p>
          <a:p>
            <a:pPr marL="157480" algn="l" rtl="0" eaLnBrk="0">
              <a:lnSpc>
                <a:spcPct val="99000"/>
              </a:lnSpc>
              <a:spcBef>
                <a:spcPts val="6"/>
              </a:spcBef>
              <a:tabLst/>
            </a:pPr>
            <a:r>
              <a:rPr sz="1000" b="1" spc="20" dirty="0">
                <a:solidFill>
                  <a:srgbClr val="231F20">
                    <a:alpha val="100000"/>
                  </a:srgbClr>
                </a:solidFill>
                <a:latin typeface="Arial"/>
                <a:ea typeface="Arial"/>
                <a:cs typeface="Arial"/>
              </a:rPr>
              <a:t>4.</a:t>
            </a:r>
            <a:r>
              <a:rPr sz="1000" spc="20" dirty="0">
                <a:solidFill>
                  <a:srgbClr val="231F20">
                    <a:alpha val="100000"/>
                  </a:srgbClr>
                </a:solidFill>
                <a:latin typeface="Arial"/>
                <a:ea typeface="Arial"/>
                <a:cs typeface="Arial"/>
              </a:rPr>
              <a:t> </a:t>
            </a:r>
            <a:r>
              <a:rPr sz="1000" spc="20" dirty="0">
                <a:solidFill>
                  <a:srgbClr val="231F20">
                    <a:alpha val="100000"/>
                  </a:srgbClr>
                </a:solidFill>
                <a:latin typeface="SimSun"/>
                <a:ea typeface="SimSun"/>
                <a:cs typeface="SimSun"/>
              </a:rPr>
              <a:t>安全</a:t>
            </a:r>
            <a:r>
              <a:rPr sz="1000" spc="10" dirty="0">
                <a:solidFill>
                  <a:srgbClr val="231F20">
                    <a:alpha val="100000"/>
                  </a:srgbClr>
                </a:solidFill>
                <a:latin typeface="SimSun"/>
                <a:ea typeface="SimSun"/>
                <a:cs typeface="SimSun"/>
              </a:rPr>
              <a:t>问</a:t>
            </a:r>
            <a:r>
              <a:rPr sz="1000" spc="0" dirty="0">
                <a:solidFill>
                  <a:srgbClr val="231F20">
                    <a:alpha val="100000"/>
                  </a:srgbClr>
                </a:solidFill>
                <a:latin typeface="SimSun"/>
                <a:ea typeface="SimSun"/>
                <a:cs typeface="SimSun"/>
              </a:rPr>
              <a:t>题</a:t>
            </a:r>
            <a:endParaRPr lang="SimSun" altLang="SimSun" sz="1000" dirty="0"/>
          </a:p>
          <a:p>
            <a:pPr marL="171579" algn="l" rtl="0" eaLnBrk="0">
              <a:lnSpc>
                <a:spcPts val="1426"/>
              </a:lnSpc>
              <a:spcBef>
                <a:spcPts val="347"/>
              </a:spcBef>
              <a:tabLst/>
            </a:pPr>
            <a:r>
              <a:rPr sz="1100" spc="60" dirty="0">
                <a:solidFill>
                  <a:srgbClr val="B00D15">
                    <a:alpha val="100000"/>
                  </a:srgbClr>
                </a:solidFill>
                <a:latin typeface="Microsoft YaHei"/>
                <a:ea typeface="Microsoft YaHei"/>
                <a:cs typeface="Microsoft YaHei"/>
              </a:rPr>
              <a:t>(二)空巢老人的心理</a:t>
            </a:r>
            <a:r>
              <a:rPr sz="1100" spc="50" dirty="0">
                <a:solidFill>
                  <a:srgbClr val="B00D15">
                    <a:alpha val="100000"/>
                  </a:srgbClr>
                </a:solidFill>
                <a:latin typeface="Microsoft YaHei"/>
                <a:ea typeface="Microsoft YaHei"/>
                <a:cs typeface="Microsoft YaHei"/>
              </a:rPr>
              <a:t>危</a:t>
            </a:r>
            <a:r>
              <a:rPr sz="1100" spc="0" dirty="0">
                <a:solidFill>
                  <a:srgbClr val="B00D15">
                    <a:alpha val="100000"/>
                  </a:srgbClr>
                </a:solidFill>
                <a:latin typeface="Microsoft YaHei"/>
                <a:ea typeface="Microsoft YaHei"/>
                <a:cs typeface="Microsoft YaHei"/>
              </a:rPr>
              <a:t>机</a:t>
            </a:r>
            <a:endParaRPr lang="Microsoft YaHei" altLang="Microsoft YaHei" sz="1100" dirty="0"/>
          </a:p>
          <a:p>
            <a:pPr marL="170002" algn="l" rtl="0" eaLnBrk="0">
              <a:lnSpc>
                <a:spcPct val="98000"/>
              </a:lnSpc>
              <a:spcBef>
                <a:spcPts val="1437"/>
              </a:spcBef>
              <a:tabLst/>
            </a:pPr>
            <a:r>
              <a:rPr sz="1000" b="1" spc="-10" dirty="0">
                <a:solidFill>
                  <a:srgbClr val="231F20">
                    <a:alpha val="100000"/>
                  </a:srgbClr>
                </a:solidFill>
                <a:latin typeface="Arial"/>
                <a:ea typeface="Arial"/>
                <a:cs typeface="Arial"/>
              </a:rPr>
              <a:t>1.</a:t>
            </a:r>
            <a:r>
              <a:rPr sz="1000" spc="0" dirty="0">
                <a:solidFill>
                  <a:srgbClr val="231F20">
                    <a:alpha val="100000"/>
                  </a:srgbClr>
                </a:solidFill>
                <a:latin typeface="Arial"/>
                <a:ea typeface="Arial"/>
                <a:cs typeface="Arial"/>
              </a:rPr>
              <a:t> </a:t>
            </a:r>
            <a:r>
              <a:rPr sz="1000" spc="0" dirty="0">
                <a:solidFill>
                  <a:srgbClr val="231F20">
                    <a:alpha val="100000"/>
                  </a:srgbClr>
                </a:solidFill>
                <a:latin typeface="SimSun"/>
                <a:ea typeface="SimSun"/>
                <a:cs typeface="SimSun"/>
              </a:rPr>
              <a:t>失落感</a:t>
            </a:r>
            <a:endParaRPr lang="SimSun" altLang="SimSun" sz="1000" dirty="0"/>
          </a:p>
          <a:p>
            <a:pPr marL="13496" algn="l" rtl="0" eaLnBrk="0">
              <a:lnSpc>
                <a:spcPct val="99000"/>
              </a:lnSpc>
              <a:tabLst/>
            </a:pPr>
            <a:r>
              <a:rPr sz="1000" b="1" spc="20" dirty="0">
                <a:solidFill>
                  <a:srgbClr val="231F20">
                    <a:alpha val="100000"/>
                  </a:srgbClr>
                </a:solidFill>
                <a:latin typeface="Arial"/>
                <a:ea typeface="Arial"/>
                <a:cs typeface="Arial"/>
              </a:rPr>
              <a:t>2.</a:t>
            </a:r>
            <a:r>
              <a:rPr sz="1000" spc="20" dirty="0">
                <a:solidFill>
                  <a:srgbClr val="231F20">
                    <a:alpha val="100000"/>
                  </a:srgbClr>
                </a:solidFill>
                <a:latin typeface="Arial"/>
                <a:ea typeface="Arial"/>
                <a:cs typeface="Arial"/>
              </a:rPr>
              <a:t> </a:t>
            </a:r>
            <a:r>
              <a:rPr sz="1000" spc="10" dirty="0">
                <a:solidFill>
                  <a:srgbClr val="231F20">
                    <a:alpha val="100000"/>
                  </a:srgbClr>
                </a:solidFill>
                <a:latin typeface="SimSun"/>
                <a:ea typeface="SimSun"/>
                <a:cs typeface="SimSun"/>
              </a:rPr>
              <a:t>孤</a:t>
            </a:r>
            <a:r>
              <a:rPr sz="1000" spc="0" dirty="0">
                <a:solidFill>
                  <a:srgbClr val="231F20">
                    <a:alpha val="100000"/>
                  </a:srgbClr>
                </a:solidFill>
                <a:latin typeface="SimSun"/>
                <a:ea typeface="SimSun"/>
                <a:cs typeface="SimSun"/>
              </a:rPr>
              <a:t>独感</a:t>
            </a:r>
            <a:endParaRPr lang="SimSun" altLang="SimSun" sz="1000" dirty="0"/>
          </a:p>
          <a:p>
            <a:pPr marL="15221" algn="l" rtl="0" eaLnBrk="0">
              <a:lnSpc>
                <a:spcPct val="98000"/>
              </a:lnSpc>
              <a:tabLst/>
            </a:pPr>
            <a:r>
              <a:rPr sz="1000" b="1" spc="20" dirty="0">
                <a:solidFill>
                  <a:srgbClr val="231F20">
                    <a:alpha val="100000"/>
                  </a:srgbClr>
                </a:solidFill>
                <a:latin typeface="Arial"/>
                <a:ea typeface="Arial"/>
                <a:cs typeface="Arial"/>
              </a:rPr>
              <a:t>3.</a:t>
            </a:r>
            <a:r>
              <a:rPr sz="1000" spc="20" dirty="0">
                <a:solidFill>
                  <a:srgbClr val="231F20">
                    <a:alpha val="100000"/>
                  </a:srgbClr>
                </a:solidFill>
                <a:latin typeface="Arial"/>
                <a:ea typeface="Arial"/>
                <a:cs typeface="Arial"/>
              </a:rPr>
              <a:t> </a:t>
            </a:r>
            <a:r>
              <a:rPr sz="1000" spc="0" dirty="0">
                <a:solidFill>
                  <a:srgbClr val="231F20">
                    <a:alpha val="100000"/>
                  </a:srgbClr>
                </a:solidFill>
                <a:latin typeface="SimSun"/>
                <a:ea typeface="SimSun"/>
                <a:cs typeface="SimSun"/>
              </a:rPr>
              <a:t>无用感</a:t>
            </a:r>
            <a:endParaRPr lang="SimSun" altLang="SimSun" sz="1000" dirty="0"/>
          </a:p>
          <a:p>
            <a:pPr marL="12700" algn="l" rtl="0" eaLnBrk="0">
              <a:lnSpc>
                <a:spcPct val="98000"/>
              </a:lnSpc>
              <a:tabLst/>
            </a:pPr>
            <a:r>
              <a:rPr sz="1000" b="1" spc="20" dirty="0">
                <a:solidFill>
                  <a:srgbClr val="231F20">
                    <a:alpha val="100000"/>
                  </a:srgbClr>
                </a:solidFill>
                <a:latin typeface="Arial"/>
                <a:ea typeface="Arial"/>
                <a:cs typeface="Arial"/>
              </a:rPr>
              <a:t>4.</a:t>
            </a:r>
            <a:r>
              <a:rPr sz="1000" spc="20" dirty="0">
                <a:solidFill>
                  <a:srgbClr val="231F20">
                    <a:alpha val="100000"/>
                  </a:srgbClr>
                </a:solidFill>
                <a:latin typeface="Arial"/>
                <a:ea typeface="Arial"/>
                <a:cs typeface="Arial"/>
              </a:rPr>
              <a:t> </a:t>
            </a:r>
            <a:r>
              <a:rPr sz="1000" spc="20" dirty="0">
                <a:solidFill>
                  <a:srgbClr val="231F20">
                    <a:alpha val="100000"/>
                  </a:srgbClr>
                </a:solidFill>
                <a:latin typeface="SimSun"/>
                <a:ea typeface="SimSun"/>
                <a:cs typeface="SimSun"/>
              </a:rPr>
              <a:t>衰</a:t>
            </a:r>
            <a:r>
              <a:rPr sz="1000" spc="0" dirty="0">
                <a:solidFill>
                  <a:srgbClr val="231F20">
                    <a:alpha val="100000"/>
                  </a:srgbClr>
                </a:solidFill>
                <a:latin typeface="SimSun"/>
                <a:ea typeface="SimSun"/>
                <a:cs typeface="SimSun"/>
              </a:rPr>
              <a:t>老感</a:t>
            </a:r>
            <a:endParaRPr lang="SimSun" altLang="SimSun" sz="1000" dirty="0"/>
          </a:p>
          <a:p>
            <a:pPr marL="16017" algn="l" rtl="0" eaLnBrk="0">
              <a:lnSpc>
                <a:spcPct val="98000"/>
              </a:lnSpc>
              <a:tabLst/>
            </a:pPr>
            <a:r>
              <a:rPr sz="1000" b="1" spc="20" dirty="0">
                <a:solidFill>
                  <a:srgbClr val="231F20">
                    <a:alpha val="100000"/>
                  </a:srgbClr>
                </a:solidFill>
                <a:latin typeface="Arial"/>
                <a:ea typeface="Arial"/>
                <a:cs typeface="Arial"/>
              </a:rPr>
              <a:t>5.</a:t>
            </a:r>
            <a:r>
              <a:rPr sz="1000" spc="20" dirty="0">
                <a:solidFill>
                  <a:srgbClr val="231F20">
                    <a:alpha val="100000"/>
                  </a:srgbClr>
                </a:solidFill>
                <a:latin typeface="Arial"/>
                <a:ea typeface="Arial"/>
                <a:cs typeface="Arial"/>
              </a:rPr>
              <a:t> </a:t>
            </a:r>
            <a:r>
              <a:rPr sz="1000" spc="20" dirty="0">
                <a:solidFill>
                  <a:srgbClr val="231F20">
                    <a:alpha val="100000"/>
                  </a:srgbClr>
                </a:solidFill>
                <a:latin typeface="SimSun"/>
                <a:ea typeface="SimSun"/>
                <a:cs typeface="SimSun"/>
              </a:rPr>
              <a:t>抑</a:t>
            </a:r>
            <a:r>
              <a:rPr sz="1000" spc="0" dirty="0">
                <a:solidFill>
                  <a:srgbClr val="231F20">
                    <a:alpha val="100000"/>
                  </a:srgbClr>
                </a:solidFill>
                <a:latin typeface="SimSun"/>
                <a:ea typeface="SimSun"/>
                <a:cs typeface="SimSun"/>
              </a:rPr>
              <a:t>郁情绪</a:t>
            </a:r>
            <a:endParaRPr lang="SimSun" altLang="SimSun" sz="1000" dirty="0"/>
          </a:p>
          <a:p>
            <a:pPr marL="17276" algn="l" rtl="0" eaLnBrk="0">
              <a:lnSpc>
                <a:spcPct val="98000"/>
              </a:lnSpc>
              <a:spcBef>
                <a:spcPts val="7"/>
              </a:spcBef>
              <a:tabLst/>
            </a:pPr>
            <a:r>
              <a:rPr sz="1000" b="1" spc="20" dirty="0">
                <a:solidFill>
                  <a:srgbClr val="231F20">
                    <a:alpha val="100000"/>
                  </a:srgbClr>
                </a:solidFill>
                <a:latin typeface="Arial"/>
                <a:ea typeface="Arial"/>
                <a:cs typeface="Arial"/>
              </a:rPr>
              <a:t>6.</a:t>
            </a:r>
            <a:r>
              <a:rPr sz="1000" spc="20" dirty="0">
                <a:solidFill>
                  <a:srgbClr val="231F20">
                    <a:alpha val="100000"/>
                  </a:srgbClr>
                </a:solidFill>
                <a:latin typeface="Arial"/>
                <a:ea typeface="Arial"/>
                <a:cs typeface="Arial"/>
              </a:rPr>
              <a:t> </a:t>
            </a:r>
            <a:r>
              <a:rPr sz="1000" spc="10" dirty="0">
                <a:solidFill>
                  <a:srgbClr val="231F20">
                    <a:alpha val="100000"/>
                  </a:srgbClr>
                </a:solidFill>
                <a:latin typeface="SimSun"/>
                <a:ea typeface="SimSun"/>
                <a:cs typeface="SimSun"/>
              </a:rPr>
              <a:t>焦</a:t>
            </a:r>
            <a:r>
              <a:rPr sz="1000" spc="0" dirty="0">
                <a:solidFill>
                  <a:srgbClr val="231F20">
                    <a:alpha val="100000"/>
                  </a:srgbClr>
                </a:solidFill>
                <a:latin typeface="SimSun"/>
                <a:ea typeface="SimSun"/>
                <a:cs typeface="SimSun"/>
              </a:rPr>
              <a:t>虑情绪</a:t>
            </a:r>
            <a:endParaRPr lang="SimSun" altLang="SimSun" sz="1000" dirty="0"/>
          </a:p>
        </p:txBody>
      </p:sp>
      <p:sp>
        <p:nvSpPr>
          <p:cNvPr id="336" name="textbox 336"/>
          <p:cNvSpPr/>
          <p:nvPr/>
        </p:nvSpPr>
        <p:spPr>
          <a:xfrm>
            <a:off x="1496568" y="7691235"/>
            <a:ext cx="3748404" cy="220979"/>
          </a:xfrm>
          <a:prstGeom prst="rect">
            <a:avLst/>
          </a:prstGeom>
        </p:spPr>
        <p:txBody>
          <a:bodyPr vert="horz" wrap="square" lIns="0" tIns="0" rIns="0" bIns="0"/>
          <a:lstStyle/>
          <a:p>
            <a:pPr algn="l" rtl="0" eaLnBrk="0">
              <a:lnSpc>
                <a:spcPct val="78094"/>
              </a:lnSpc>
              <a:tabLst/>
            </a:pPr>
            <a:endParaRPr lang="Arial" altLang="Arial" sz="100" dirty="0"/>
          </a:p>
          <a:p>
            <a:pPr marL="12700" algn="l" rtl="0" eaLnBrk="0">
              <a:lnSpc>
                <a:spcPct val="92000"/>
              </a:lnSpc>
              <a:tabLst/>
            </a:pPr>
            <a:r>
              <a:rPr sz="1400" spc="10" dirty="0">
                <a:solidFill>
                  <a:srgbClr val="231F20">
                    <a:alpha val="100000"/>
                  </a:srgbClr>
                </a:solidFill>
                <a:latin typeface="Microsoft YaHei"/>
                <a:ea typeface="Microsoft YaHei"/>
                <a:cs typeface="Microsoft YaHei"/>
              </a:rPr>
              <a:t>子任务二</a:t>
            </a:r>
            <a:r>
              <a:rPr sz="1400" spc="10" dirty="0">
                <a:solidFill>
                  <a:srgbClr val="231F20">
                    <a:alpha val="100000"/>
                  </a:srgbClr>
                </a:solidFill>
                <a:latin typeface="Microsoft YaHei"/>
                <a:ea typeface="Microsoft YaHei"/>
                <a:cs typeface="Microsoft YaHei"/>
              </a:rPr>
              <a:t>   </a:t>
            </a:r>
            <a:r>
              <a:rPr sz="1400" spc="0" dirty="0">
                <a:solidFill>
                  <a:srgbClr val="231F20">
                    <a:alpha val="100000"/>
                  </a:srgbClr>
                </a:solidFill>
                <a:latin typeface="Microsoft YaHei"/>
                <a:ea typeface="Microsoft YaHei"/>
                <a:cs typeface="Microsoft YaHei"/>
              </a:rPr>
              <a:t>家庭空巢综合征与空巢老人心理护理</a:t>
            </a:r>
            <a:endParaRPr lang="Microsoft YaHei" altLang="Microsoft YaHei" sz="1400" dirty="0"/>
          </a:p>
        </p:txBody>
      </p:sp>
      <p:pic>
        <p:nvPicPr>
          <p:cNvPr id="337" name="picture 337"/>
          <p:cNvPicPr>
            <a:picLocks noChangeAspect="1"/>
          </p:cNvPicPr>
          <p:nvPr/>
        </p:nvPicPr>
        <p:blipFill>
          <a:blip r:embed="rId2"/>
          <a:stretch>
            <a:fillRect/>
          </a:stretch>
        </p:blipFill>
        <p:spPr>
          <a:xfrm rot="21600000">
            <a:off x="944765" y="4736617"/>
            <a:ext cx="2766276" cy="188442"/>
          </a:xfrm>
          <a:prstGeom prst="rect">
            <a:avLst/>
          </a:prstGeom>
        </p:spPr>
      </p:pic>
      <p:sp>
        <p:nvSpPr>
          <p:cNvPr id="338" name="textbox 338"/>
          <p:cNvSpPr/>
          <p:nvPr/>
        </p:nvSpPr>
        <p:spPr>
          <a:xfrm>
            <a:off x="1032621" y="8700036"/>
            <a:ext cx="2019300" cy="207009"/>
          </a:xfrm>
          <a:prstGeom prst="rect">
            <a:avLst/>
          </a:prstGeom>
        </p:spPr>
        <p:txBody>
          <a:bodyPr vert="horz" wrap="square" lIns="0" tIns="0" rIns="0" bIns="0"/>
          <a:lstStyle/>
          <a:p>
            <a:pPr algn="l" rtl="0" eaLnBrk="0">
              <a:lnSpc>
                <a:spcPct val="83341"/>
              </a:lnSpc>
              <a:tabLst/>
            </a:pPr>
            <a:endParaRPr lang="Arial" altLang="Arial" sz="100" dirty="0"/>
          </a:p>
          <a:p>
            <a:pPr marL="12700" algn="l" rtl="0" eaLnBrk="0">
              <a:lnSpc>
                <a:spcPts val="1426"/>
              </a:lnSpc>
              <a:tabLst/>
            </a:pPr>
            <a:r>
              <a:rPr sz="1100" spc="50" dirty="0">
                <a:solidFill>
                  <a:srgbClr val="B00D15">
                    <a:alpha val="100000"/>
                  </a:srgbClr>
                </a:solidFill>
                <a:latin typeface="Microsoft YaHei"/>
                <a:ea typeface="Microsoft YaHei"/>
                <a:cs typeface="Microsoft YaHei"/>
              </a:rPr>
              <a:t>(一)家庭空巢综合征的主要</a:t>
            </a:r>
            <a:r>
              <a:rPr sz="1100" spc="10" dirty="0">
                <a:solidFill>
                  <a:srgbClr val="B00D15">
                    <a:alpha val="100000"/>
                  </a:srgbClr>
                </a:solidFill>
                <a:latin typeface="Microsoft YaHei"/>
                <a:ea typeface="Microsoft YaHei"/>
                <a:cs typeface="Microsoft YaHei"/>
              </a:rPr>
              <a:t>表</a:t>
            </a:r>
            <a:r>
              <a:rPr sz="1100" spc="0" dirty="0">
                <a:solidFill>
                  <a:srgbClr val="B00D15">
                    <a:alpha val="100000"/>
                  </a:srgbClr>
                </a:solidFill>
                <a:latin typeface="Microsoft YaHei"/>
                <a:ea typeface="Microsoft YaHei"/>
                <a:cs typeface="Microsoft YaHei"/>
              </a:rPr>
              <a:t>现</a:t>
            </a:r>
            <a:endParaRPr lang="Microsoft YaHei" altLang="Microsoft YaHei" sz="1100" dirty="0"/>
          </a:p>
        </p:txBody>
      </p:sp>
      <p:pic>
        <p:nvPicPr>
          <p:cNvPr id="339" name="picture 339"/>
          <p:cNvPicPr>
            <a:picLocks noChangeAspect="1"/>
          </p:cNvPicPr>
          <p:nvPr/>
        </p:nvPicPr>
        <p:blipFill>
          <a:blip r:embed="rId3"/>
          <a:stretch>
            <a:fillRect/>
          </a:stretch>
        </p:blipFill>
        <p:spPr>
          <a:xfrm rot="21600000">
            <a:off x="1019695" y="2117800"/>
            <a:ext cx="1852536" cy="187299"/>
          </a:xfrm>
          <a:prstGeom prst="rect">
            <a:avLst/>
          </a:prstGeom>
        </p:spPr>
      </p:pic>
      <p:sp>
        <p:nvSpPr>
          <p:cNvPr id="340" name="textbox 340"/>
          <p:cNvSpPr/>
          <p:nvPr/>
        </p:nvSpPr>
        <p:spPr>
          <a:xfrm>
            <a:off x="2386596" y="1514820"/>
            <a:ext cx="1969770" cy="220979"/>
          </a:xfrm>
          <a:prstGeom prst="rect">
            <a:avLst/>
          </a:prstGeom>
        </p:spPr>
        <p:txBody>
          <a:bodyPr vert="horz" wrap="square" lIns="0" tIns="0" rIns="0" bIns="0"/>
          <a:lstStyle/>
          <a:p>
            <a:pPr algn="l" rtl="0" eaLnBrk="0">
              <a:lnSpc>
                <a:spcPct val="89751"/>
              </a:lnSpc>
              <a:tabLst/>
            </a:pPr>
            <a:endParaRPr lang="Arial" altLang="Arial" sz="100" dirty="0"/>
          </a:p>
          <a:p>
            <a:pPr marL="12700" algn="l" rtl="0" eaLnBrk="0">
              <a:lnSpc>
                <a:spcPct val="91000"/>
              </a:lnSpc>
              <a:tabLst/>
            </a:pPr>
            <a:r>
              <a:rPr sz="1400" spc="10" dirty="0">
                <a:solidFill>
                  <a:srgbClr val="231F20">
                    <a:alpha val="100000"/>
                  </a:srgbClr>
                </a:solidFill>
                <a:latin typeface="Microsoft YaHei"/>
                <a:ea typeface="Microsoft YaHei"/>
                <a:cs typeface="Microsoft YaHei"/>
              </a:rPr>
              <a:t>子任务一</a:t>
            </a:r>
            <a:r>
              <a:rPr sz="1400" spc="10" dirty="0">
                <a:solidFill>
                  <a:srgbClr val="231F20">
                    <a:alpha val="100000"/>
                  </a:srgbClr>
                </a:solidFill>
                <a:latin typeface="Microsoft YaHei"/>
                <a:ea typeface="Microsoft YaHei"/>
                <a:cs typeface="Microsoft YaHei"/>
              </a:rPr>
              <a:t>  </a:t>
            </a:r>
            <a:r>
              <a:rPr sz="1400" spc="0" dirty="0">
                <a:solidFill>
                  <a:srgbClr val="231F20">
                    <a:alpha val="100000"/>
                  </a:srgbClr>
                </a:solidFill>
                <a:latin typeface="Microsoft YaHei"/>
                <a:ea typeface="Microsoft YaHei"/>
                <a:cs typeface="Microsoft YaHei"/>
              </a:rPr>
              <a:t> </a:t>
            </a:r>
            <a:r>
              <a:rPr sz="1400" spc="0" dirty="0">
                <a:solidFill>
                  <a:srgbClr val="231F20">
                    <a:alpha val="100000"/>
                  </a:srgbClr>
                </a:solidFill>
                <a:latin typeface="Microsoft YaHei"/>
                <a:ea typeface="Microsoft YaHei"/>
                <a:cs typeface="Microsoft YaHei"/>
              </a:rPr>
              <a:t>空巢老人概述</a:t>
            </a:r>
            <a:endParaRPr lang="Microsoft YaHei" altLang="Microsoft YaHei" sz="1400" dirty="0"/>
          </a:p>
        </p:txBody>
      </p:sp>
      <p:pic>
        <p:nvPicPr>
          <p:cNvPr id="341" name="picture 341"/>
          <p:cNvPicPr>
            <a:picLocks noChangeAspect="1"/>
          </p:cNvPicPr>
          <p:nvPr/>
        </p:nvPicPr>
        <p:blipFill>
          <a:blip r:embed="rId4"/>
          <a:stretch>
            <a:fillRect/>
          </a:stretch>
        </p:blipFill>
        <p:spPr>
          <a:xfrm rot="21600000">
            <a:off x="1019695" y="8292033"/>
            <a:ext cx="1393977" cy="187871"/>
          </a:xfrm>
          <a:prstGeom prst="rect">
            <a:avLst/>
          </a:prstGeom>
        </p:spPr>
      </p:pic>
      <p:sp>
        <p:nvSpPr>
          <p:cNvPr id="342" name="textbox 342"/>
          <p:cNvSpPr/>
          <p:nvPr/>
        </p:nvSpPr>
        <p:spPr>
          <a:xfrm>
            <a:off x="817554" y="9041149"/>
            <a:ext cx="168275" cy="153035"/>
          </a:xfrm>
          <a:prstGeom prst="rect">
            <a:avLst/>
          </a:prstGeom>
        </p:spPr>
        <p:txBody>
          <a:bodyPr vert="horz" wrap="square" lIns="0" tIns="0" rIns="0" bIns="0"/>
          <a:lstStyle/>
          <a:p>
            <a:pPr algn="l" rtl="0" eaLnBrk="0">
              <a:lnSpc>
                <a:spcPct val="78980"/>
              </a:lnSpc>
              <a:tabLst/>
            </a:pPr>
            <a:endParaRPr lang="Arial" altLang="Arial" sz="100" dirty="0"/>
          </a:p>
          <a:p>
            <a:pPr marL="12700" algn="l" rtl="0" eaLnBrk="0">
              <a:lnSpc>
                <a:spcPct val="84000"/>
              </a:lnSpc>
              <a:tabLst/>
            </a:pPr>
            <a:r>
              <a:rPr sz="1000" b="1" spc="10" dirty="0">
                <a:solidFill>
                  <a:srgbClr val="231F20">
                    <a:alpha val="100000"/>
                  </a:srgbClr>
                </a:solidFill>
                <a:latin typeface="Arial"/>
                <a:ea typeface="Arial"/>
                <a:cs typeface="Arial"/>
              </a:rPr>
              <a:t>9</a:t>
            </a:r>
            <a:r>
              <a:rPr sz="1000" b="1" spc="0" dirty="0">
                <a:solidFill>
                  <a:srgbClr val="231F20">
                    <a:alpha val="100000"/>
                  </a:srgbClr>
                </a:solidFill>
                <a:latin typeface="Arial"/>
                <a:ea typeface="Arial"/>
                <a:cs typeface="Arial"/>
              </a:rPr>
              <a:t>8</a:t>
            </a:r>
            <a:endParaRPr lang="Arial" altLang="Arial" sz="10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 name="textbox 343"/>
          <p:cNvSpPr/>
          <p:nvPr/>
        </p:nvSpPr>
        <p:spPr>
          <a:xfrm>
            <a:off x="874537" y="241216"/>
            <a:ext cx="2687954" cy="2691129"/>
          </a:xfrm>
          <a:prstGeom prst="rect">
            <a:avLst/>
          </a:prstGeom>
        </p:spPr>
        <p:txBody>
          <a:bodyPr vert="horz" wrap="square" lIns="0" tIns="0" rIns="0" bIns="0"/>
          <a:lstStyle/>
          <a:p>
            <a:pPr algn="l" rtl="0" eaLnBrk="0">
              <a:lnSpc>
                <a:spcPct val="83353"/>
              </a:lnSpc>
              <a:tabLst/>
            </a:pPr>
            <a:endParaRPr lang="Arial" altLang="Arial" sz="100" dirty="0"/>
          </a:p>
          <a:p>
            <a:pPr marL="169205" algn="l" rtl="0" eaLnBrk="0">
              <a:lnSpc>
                <a:spcPct val="97000"/>
              </a:lnSpc>
              <a:tabLst/>
            </a:pPr>
            <a:r>
              <a:rPr sz="1000" b="1" spc="10" dirty="0">
                <a:solidFill>
                  <a:srgbClr val="231F20">
                    <a:alpha val="100000"/>
                  </a:srgbClr>
                </a:solidFill>
                <a:latin typeface="Arial"/>
                <a:ea typeface="Arial"/>
                <a:cs typeface="Arial"/>
              </a:rPr>
              <a:t>1</a:t>
            </a:r>
            <a:r>
              <a:rPr sz="1000" b="1" spc="0" dirty="0">
                <a:solidFill>
                  <a:srgbClr val="231F20">
                    <a:alpha val="100000"/>
                  </a:srgbClr>
                </a:solidFill>
                <a:latin typeface="Arial"/>
                <a:ea typeface="Arial"/>
                <a:cs typeface="Arial"/>
              </a:rPr>
              <a:t>.</a:t>
            </a:r>
            <a:r>
              <a:rPr sz="1000" spc="0" dirty="0">
                <a:solidFill>
                  <a:srgbClr val="231F20">
                    <a:alpha val="100000"/>
                  </a:srgbClr>
                </a:solidFill>
                <a:latin typeface="Arial"/>
                <a:ea typeface="Arial"/>
                <a:cs typeface="Arial"/>
              </a:rPr>
              <a:t> </a:t>
            </a:r>
            <a:r>
              <a:rPr sz="1000" spc="0" dirty="0">
                <a:solidFill>
                  <a:srgbClr val="231F20">
                    <a:alpha val="100000"/>
                  </a:srgbClr>
                </a:solidFill>
                <a:latin typeface="SimSun"/>
                <a:ea typeface="SimSun"/>
                <a:cs typeface="SimSun"/>
              </a:rPr>
              <a:t>认识方面</a:t>
            </a:r>
            <a:endParaRPr lang="SimSun" altLang="SimSun" sz="1000" dirty="0"/>
          </a:p>
          <a:p>
            <a:pPr marL="155956" algn="l" rtl="0" eaLnBrk="0">
              <a:lnSpc>
                <a:spcPct val="98000"/>
              </a:lnSpc>
              <a:tabLst/>
            </a:pPr>
            <a:r>
              <a:rPr sz="1000" b="1" spc="20" dirty="0">
                <a:solidFill>
                  <a:srgbClr val="231F20">
                    <a:alpha val="100000"/>
                  </a:srgbClr>
                </a:solidFill>
                <a:latin typeface="Arial"/>
                <a:ea typeface="Arial"/>
                <a:cs typeface="Arial"/>
              </a:rPr>
              <a:t>2.</a:t>
            </a:r>
            <a:r>
              <a:rPr sz="1000" spc="20" dirty="0">
                <a:solidFill>
                  <a:srgbClr val="231F20">
                    <a:alpha val="100000"/>
                  </a:srgbClr>
                </a:solidFill>
                <a:latin typeface="Arial"/>
                <a:ea typeface="Arial"/>
                <a:cs typeface="Arial"/>
              </a:rPr>
              <a:t> </a:t>
            </a:r>
            <a:r>
              <a:rPr sz="1000" spc="20" dirty="0">
                <a:solidFill>
                  <a:srgbClr val="231F20">
                    <a:alpha val="100000"/>
                  </a:srgbClr>
                </a:solidFill>
                <a:latin typeface="SimSun"/>
                <a:ea typeface="SimSun"/>
                <a:cs typeface="SimSun"/>
              </a:rPr>
              <a:t>情绪</a:t>
            </a:r>
            <a:r>
              <a:rPr sz="1000" spc="0" dirty="0">
                <a:solidFill>
                  <a:srgbClr val="231F20">
                    <a:alpha val="100000"/>
                  </a:srgbClr>
                </a:solidFill>
                <a:latin typeface="SimSun"/>
                <a:ea typeface="SimSun"/>
                <a:cs typeface="SimSun"/>
              </a:rPr>
              <a:t>方面</a:t>
            </a:r>
            <a:endParaRPr lang="SimSun" altLang="SimSun" sz="1000" dirty="0"/>
          </a:p>
          <a:p>
            <a:pPr marL="157681" algn="l" rtl="0" eaLnBrk="0">
              <a:lnSpc>
                <a:spcPct val="99000"/>
              </a:lnSpc>
              <a:spcBef>
                <a:spcPts val="3"/>
              </a:spcBef>
              <a:tabLst/>
            </a:pPr>
            <a:r>
              <a:rPr sz="1000" b="1" spc="20" dirty="0">
                <a:solidFill>
                  <a:srgbClr val="231F20">
                    <a:alpha val="100000"/>
                  </a:srgbClr>
                </a:solidFill>
                <a:latin typeface="Arial"/>
                <a:ea typeface="Arial"/>
                <a:cs typeface="Arial"/>
              </a:rPr>
              <a:t>3.</a:t>
            </a:r>
            <a:r>
              <a:rPr sz="1000" spc="20" dirty="0">
                <a:solidFill>
                  <a:srgbClr val="231F20">
                    <a:alpha val="100000"/>
                  </a:srgbClr>
                </a:solidFill>
                <a:latin typeface="Arial"/>
                <a:ea typeface="Arial"/>
                <a:cs typeface="Arial"/>
              </a:rPr>
              <a:t> </a:t>
            </a:r>
            <a:r>
              <a:rPr sz="1000" spc="20" dirty="0">
                <a:solidFill>
                  <a:srgbClr val="231F20">
                    <a:alpha val="100000"/>
                  </a:srgbClr>
                </a:solidFill>
                <a:latin typeface="SimSun"/>
                <a:ea typeface="SimSun"/>
                <a:cs typeface="SimSun"/>
              </a:rPr>
              <a:t>行为</a:t>
            </a:r>
            <a:r>
              <a:rPr sz="1000" spc="0" dirty="0">
                <a:solidFill>
                  <a:srgbClr val="231F20">
                    <a:alpha val="100000"/>
                  </a:srgbClr>
                </a:solidFill>
                <a:latin typeface="SimSun"/>
                <a:ea typeface="SimSun"/>
                <a:cs typeface="SimSun"/>
              </a:rPr>
              <a:t>方面</a:t>
            </a:r>
            <a:endParaRPr lang="SimSun" altLang="SimSun" sz="1000" dirty="0"/>
          </a:p>
          <a:p>
            <a:pPr marL="170783" algn="l" rtl="0" eaLnBrk="0">
              <a:lnSpc>
                <a:spcPts val="1426"/>
              </a:lnSpc>
              <a:spcBef>
                <a:spcPts val="362"/>
              </a:spcBef>
              <a:tabLst/>
            </a:pPr>
            <a:r>
              <a:rPr sz="1100" spc="50" dirty="0">
                <a:solidFill>
                  <a:srgbClr val="B00D15">
                    <a:alpha val="100000"/>
                  </a:srgbClr>
                </a:solidFill>
                <a:latin typeface="Microsoft YaHei"/>
                <a:ea typeface="Microsoft YaHei"/>
                <a:cs typeface="Microsoft YaHei"/>
              </a:rPr>
              <a:t>(二)家庭空巢综合征产生</a:t>
            </a:r>
            <a:r>
              <a:rPr sz="1100" spc="0" dirty="0">
                <a:solidFill>
                  <a:srgbClr val="B00D15">
                    <a:alpha val="100000"/>
                  </a:srgbClr>
                </a:solidFill>
                <a:latin typeface="Microsoft YaHei"/>
                <a:ea typeface="Microsoft YaHei"/>
                <a:cs typeface="Microsoft YaHei"/>
              </a:rPr>
              <a:t>的原因</a:t>
            </a:r>
            <a:endParaRPr lang="Microsoft YaHei" altLang="Microsoft YaHei" sz="1100" dirty="0"/>
          </a:p>
          <a:p>
            <a:pPr marL="169205" algn="l" rtl="0" eaLnBrk="0">
              <a:lnSpc>
                <a:spcPct val="99000"/>
              </a:lnSpc>
              <a:spcBef>
                <a:spcPts val="1439"/>
              </a:spcBef>
              <a:tabLst/>
            </a:pPr>
            <a:r>
              <a:rPr sz="1000" b="1" spc="10" dirty="0">
                <a:solidFill>
                  <a:srgbClr val="231F20">
                    <a:alpha val="100000"/>
                  </a:srgbClr>
                </a:solidFill>
                <a:latin typeface="Arial"/>
                <a:ea typeface="Arial"/>
                <a:cs typeface="Arial"/>
              </a:rPr>
              <a:t>1</a:t>
            </a:r>
            <a:r>
              <a:rPr sz="1000" b="1" spc="0" dirty="0">
                <a:solidFill>
                  <a:srgbClr val="231F20">
                    <a:alpha val="100000"/>
                  </a:srgbClr>
                </a:solidFill>
                <a:latin typeface="Arial"/>
                <a:ea typeface="Arial"/>
                <a:cs typeface="Arial"/>
              </a:rPr>
              <a:t>.</a:t>
            </a:r>
            <a:r>
              <a:rPr sz="1000" spc="0" dirty="0">
                <a:solidFill>
                  <a:srgbClr val="231F20">
                    <a:alpha val="100000"/>
                  </a:srgbClr>
                </a:solidFill>
                <a:latin typeface="Arial"/>
                <a:ea typeface="Arial"/>
                <a:cs typeface="Arial"/>
              </a:rPr>
              <a:t> </a:t>
            </a:r>
            <a:r>
              <a:rPr sz="1000" spc="0" dirty="0">
                <a:solidFill>
                  <a:srgbClr val="231F20">
                    <a:alpha val="100000"/>
                  </a:srgbClr>
                </a:solidFill>
                <a:latin typeface="SimSun"/>
                <a:ea typeface="SimSun"/>
                <a:cs typeface="SimSun"/>
              </a:rPr>
              <a:t>心理衰老</a:t>
            </a:r>
            <a:endParaRPr lang="SimSun" altLang="SimSun" sz="1000" dirty="0"/>
          </a:p>
          <a:p>
            <a:pPr algn="l" rtl="0" eaLnBrk="0">
              <a:lnSpc>
                <a:spcPct val="178000"/>
              </a:lnSpc>
              <a:tabLst/>
            </a:pPr>
            <a:endParaRPr lang="Arial" altLang="Arial" sz="1000" dirty="0"/>
          </a:p>
          <a:p>
            <a:pPr marL="155956" algn="l" rtl="0" eaLnBrk="0">
              <a:lnSpc>
                <a:spcPct val="99000"/>
              </a:lnSpc>
              <a:spcBef>
                <a:spcPts val="305"/>
              </a:spcBef>
              <a:tabLst/>
            </a:pPr>
            <a:r>
              <a:rPr sz="1000" b="1" spc="20" dirty="0">
                <a:solidFill>
                  <a:srgbClr val="231F20">
                    <a:alpha val="100000"/>
                  </a:srgbClr>
                </a:solidFill>
                <a:latin typeface="Arial"/>
                <a:ea typeface="Arial"/>
                <a:cs typeface="Arial"/>
              </a:rPr>
              <a:t>2.</a:t>
            </a:r>
            <a:r>
              <a:rPr sz="1000" spc="20" dirty="0">
                <a:solidFill>
                  <a:srgbClr val="231F20">
                    <a:alpha val="100000"/>
                  </a:srgbClr>
                </a:solidFill>
                <a:latin typeface="Arial"/>
                <a:ea typeface="Arial"/>
                <a:cs typeface="Arial"/>
              </a:rPr>
              <a:t> </a:t>
            </a:r>
            <a:r>
              <a:rPr sz="1000" spc="20" dirty="0">
                <a:solidFill>
                  <a:srgbClr val="231F20">
                    <a:alpha val="100000"/>
                  </a:srgbClr>
                </a:solidFill>
                <a:latin typeface="SimSun"/>
                <a:ea typeface="SimSun"/>
                <a:cs typeface="SimSun"/>
              </a:rPr>
              <a:t>角色</a:t>
            </a:r>
            <a:r>
              <a:rPr sz="1000" spc="10" dirty="0">
                <a:solidFill>
                  <a:srgbClr val="231F20">
                    <a:alpha val="100000"/>
                  </a:srgbClr>
                </a:solidFill>
                <a:latin typeface="SimSun"/>
                <a:ea typeface="SimSun"/>
                <a:cs typeface="SimSun"/>
              </a:rPr>
              <a:t>丧</a:t>
            </a:r>
            <a:r>
              <a:rPr sz="1000" spc="0" dirty="0">
                <a:solidFill>
                  <a:srgbClr val="231F20">
                    <a:alpha val="100000"/>
                  </a:srgbClr>
                </a:solidFill>
                <a:latin typeface="SimSun"/>
                <a:ea typeface="SimSun"/>
                <a:cs typeface="SimSun"/>
              </a:rPr>
              <a:t>失</a:t>
            </a:r>
            <a:endParaRPr lang="SimSun" altLang="SimSun" sz="1000" dirty="0"/>
          </a:p>
          <a:p>
            <a:pPr algn="l" rtl="0" eaLnBrk="0">
              <a:lnSpc>
                <a:spcPct val="118000"/>
              </a:lnSpc>
              <a:tabLst/>
            </a:pPr>
            <a:endParaRPr lang="Arial" altLang="Arial" sz="1000" dirty="0"/>
          </a:p>
          <a:p>
            <a:pPr marL="27527" algn="l" rtl="0" eaLnBrk="0">
              <a:lnSpc>
                <a:spcPts val="1426"/>
              </a:lnSpc>
              <a:spcBef>
                <a:spcPts val="334"/>
              </a:spcBef>
              <a:tabLst/>
            </a:pPr>
            <a:r>
              <a:rPr sz="1100" spc="50" dirty="0">
                <a:solidFill>
                  <a:srgbClr val="B00D15">
                    <a:alpha val="100000"/>
                  </a:srgbClr>
                </a:solidFill>
                <a:latin typeface="Microsoft YaHei"/>
                <a:ea typeface="Microsoft YaHei"/>
                <a:cs typeface="Microsoft YaHei"/>
              </a:rPr>
              <a:t>(三)解决家庭空巢综合征的</a:t>
            </a:r>
            <a:r>
              <a:rPr sz="1100" spc="0" dirty="0">
                <a:solidFill>
                  <a:srgbClr val="B00D15">
                    <a:alpha val="100000"/>
                  </a:srgbClr>
                </a:solidFill>
                <a:latin typeface="Microsoft YaHei"/>
                <a:ea typeface="Microsoft YaHei"/>
                <a:cs typeface="Microsoft YaHei"/>
              </a:rPr>
              <a:t>对策</a:t>
            </a:r>
            <a:endParaRPr lang="Microsoft YaHei" altLang="Microsoft YaHei" sz="1100" dirty="0"/>
          </a:p>
          <a:p>
            <a:pPr marL="27486" algn="l" rtl="0" eaLnBrk="0">
              <a:lnSpc>
                <a:spcPct val="99000"/>
              </a:lnSpc>
              <a:spcBef>
                <a:spcPts val="1439"/>
              </a:spcBef>
              <a:tabLst/>
            </a:pPr>
            <a:r>
              <a:rPr sz="1000" b="1" spc="40" dirty="0">
                <a:solidFill>
                  <a:srgbClr val="231F20">
                    <a:alpha val="100000"/>
                  </a:srgbClr>
                </a:solidFill>
                <a:latin typeface="Arial"/>
                <a:ea typeface="Arial"/>
                <a:cs typeface="Arial"/>
              </a:rPr>
              <a:t>1.</a:t>
            </a:r>
            <a:r>
              <a:rPr sz="1000" spc="40" dirty="0">
                <a:solidFill>
                  <a:srgbClr val="231F20">
                    <a:alpha val="100000"/>
                  </a:srgbClr>
                </a:solidFill>
                <a:latin typeface="Arial"/>
                <a:ea typeface="Arial"/>
                <a:cs typeface="Arial"/>
              </a:rPr>
              <a:t> </a:t>
            </a:r>
            <a:r>
              <a:rPr sz="1000" spc="40" dirty="0">
                <a:solidFill>
                  <a:srgbClr val="231F20">
                    <a:alpha val="100000"/>
                  </a:srgbClr>
                </a:solidFill>
                <a:latin typeface="SimSun"/>
                <a:ea typeface="SimSun"/>
                <a:cs typeface="SimSun"/>
              </a:rPr>
              <a:t>建立新型家庭关系，减轻对子女的</a:t>
            </a:r>
            <a:r>
              <a:rPr sz="1000" spc="10" dirty="0">
                <a:solidFill>
                  <a:srgbClr val="231F20">
                    <a:alpha val="100000"/>
                  </a:srgbClr>
                </a:solidFill>
                <a:latin typeface="SimSun"/>
                <a:ea typeface="SimSun"/>
                <a:cs typeface="SimSun"/>
              </a:rPr>
              <a:t>心</a:t>
            </a:r>
            <a:r>
              <a:rPr sz="1000" spc="0" dirty="0">
                <a:solidFill>
                  <a:srgbClr val="231F20">
                    <a:alpha val="100000"/>
                  </a:srgbClr>
                </a:solidFill>
                <a:latin typeface="SimSun"/>
                <a:ea typeface="SimSun"/>
                <a:cs typeface="SimSun"/>
              </a:rPr>
              <a:t>理依恋</a:t>
            </a:r>
            <a:endParaRPr lang="SimSun" altLang="SimSun" sz="1000" dirty="0"/>
          </a:p>
          <a:p>
            <a:pPr algn="l" rtl="0" eaLnBrk="0">
              <a:lnSpc>
                <a:spcPct val="176000"/>
              </a:lnSpc>
              <a:tabLst/>
            </a:pPr>
            <a:endParaRPr lang="Arial" altLang="Arial" sz="1000" dirty="0"/>
          </a:p>
          <a:p>
            <a:pPr algn="l" rtl="0" eaLnBrk="0">
              <a:lnSpc>
                <a:spcPct val="128000"/>
              </a:lnSpc>
              <a:tabLst/>
            </a:pPr>
            <a:endParaRPr lang="Arial" altLang="Arial" sz="200" dirty="0"/>
          </a:p>
          <a:p>
            <a:pPr marL="12700" algn="l" rtl="0" eaLnBrk="0">
              <a:lnSpc>
                <a:spcPct val="99000"/>
              </a:lnSpc>
              <a:spcBef>
                <a:spcPts val="1"/>
              </a:spcBef>
              <a:tabLst/>
            </a:pPr>
            <a:r>
              <a:rPr sz="1000" b="1" spc="30" dirty="0">
                <a:solidFill>
                  <a:srgbClr val="231F20">
                    <a:alpha val="100000"/>
                  </a:srgbClr>
                </a:solidFill>
                <a:latin typeface="Arial"/>
                <a:ea typeface="Arial"/>
                <a:cs typeface="Arial"/>
              </a:rPr>
              <a:t>2.</a:t>
            </a:r>
            <a:r>
              <a:rPr sz="1000" spc="30" dirty="0">
                <a:solidFill>
                  <a:srgbClr val="231F20">
                    <a:alpha val="100000"/>
                  </a:srgbClr>
                </a:solidFill>
                <a:latin typeface="Arial"/>
                <a:ea typeface="Arial"/>
                <a:cs typeface="Arial"/>
              </a:rPr>
              <a:t> </a:t>
            </a:r>
            <a:r>
              <a:rPr sz="1000" spc="30" dirty="0">
                <a:solidFill>
                  <a:srgbClr val="231F20">
                    <a:alpha val="100000"/>
                  </a:srgbClr>
                </a:solidFill>
                <a:latin typeface="SimSun"/>
                <a:ea typeface="SimSun"/>
                <a:cs typeface="SimSun"/>
              </a:rPr>
              <a:t>充实生</a:t>
            </a:r>
            <a:r>
              <a:rPr sz="1000" spc="20" dirty="0">
                <a:solidFill>
                  <a:srgbClr val="231F20">
                    <a:alpha val="100000"/>
                  </a:srgbClr>
                </a:solidFill>
                <a:latin typeface="SimSun"/>
                <a:ea typeface="SimSun"/>
                <a:cs typeface="SimSun"/>
              </a:rPr>
              <a:t>活</a:t>
            </a:r>
            <a:r>
              <a:rPr sz="1000" spc="0" dirty="0">
                <a:solidFill>
                  <a:srgbClr val="231F20">
                    <a:alpha val="100000"/>
                  </a:srgbClr>
                </a:solidFill>
                <a:latin typeface="SimSun"/>
                <a:ea typeface="SimSun"/>
                <a:cs typeface="SimSun"/>
              </a:rPr>
              <a:t>内容</a:t>
            </a:r>
            <a:endParaRPr lang="SimSun" altLang="SimSun" sz="1000" dirty="0"/>
          </a:p>
        </p:txBody>
      </p:sp>
      <p:sp>
        <p:nvSpPr>
          <p:cNvPr id="344" name="textbox 344"/>
          <p:cNvSpPr/>
          <p:nvPr/>
        </p:nvSpPr>
        <p:spPr>
          <a:xfrm>
            <a:off x="889365" y="3632736"/>
            <a:ext cx="1038225" cy="1182369"/>
          </a:xfrm>
          <a:prstGeom prst="rect">
            <a:avLst/>
          </a:prstGeom>
        </p:spPr>
        <p:txBody>
          <a:bodyPr vert="horz" wrap="square" lIns="0" tIns="0" rIns="0" bIns="0"/>
          <a:lstStyle/>
          <a:p>
            <a:pPr algn="l" rtl="0" eaLnBrk="0">
              <a:lnSpc>
                <a:spcPct val="83341"/>
              </a:lnSpc>
              <a:tabLst/>
            </a:pPr>
            <a:endParaRPr lang="Arial" altLang="Arial" sz="100" dirty="0"/>
          </a:p>
          <a:p>
            <a:pPr marL="12700" algn="l" rtl="0" eaLnBrk="0">
              <a:lnSpc>
                <a:spcPts val="1426"/>
              </a:lnSpc>
              <a:tabLst/>
            </a:pPr>
            <a:r>
              <a:rPr sz="1100" spc="90" dirty="0">
                <a:solidFill>
                  <a:srgbClr val="B00D15">
                    <a:alpha val="100000"/>
                  </a:srgbClr>
                </a:solidFill>
                <a:latin typeface="Microsoft YaHei"/>
                <a:ea typeface="Microsoft YaHei"/>
                <a:cs typeface="Microsoft YaHei"/>
              </a:rPr>
              <a:t>(一)认知疗</a:t>
            </a:r>
            <a:r>
              <a:rPr sz="1100" spc="60" dirty="0">
                <a:solidFill>
                  <a:srgbClr val="B00D15">
                    <a:alpha val="100000"/>
                  </a:srgbClr>
                </a:solidFill>
                <a:latin typeface="Microsoft YaHei"/>
                <a:ea typeface="Microsoft YaHei"/>
                <a:cs typeface="Microsoft YaHei"/>
              </a:rPr>
              <a:t>法</a:t>
            </a:r>
            <a:endParaRPr lang="Microsoft YaHei" altLang="Microsoft YaHei" sz="1100" dirty="0"/>
          </a:p>
          <a:p>
            <a:pPr algn="l" rtl="0" eaLnBrk="0">
              <a:lnSpc>
                <a:spcPct val="168000"/>
              </a:lnSpc>
              <a:tabLst/>
            </a:pPr>
            <a:endParaRPr lang="Arial" altLang="Arial" sz="1000" dirty="0"/>
          </a:p>
          <a:p>
            <a:pPr marL="155956" algn="l" rtl="0" eaLnBrk="0">
              <a:lnSpc>
                <a:spcPts val="1426"/>
              </a:lnSpc>
              <a:spcBef>
                <a:spcPts val="338"/>
              </a:spcBef>
              <a:tabLst/>
            </a:pPr>
            <a:r>
              <a:rPr sz="1100" spc="40" dirty="0">
                <a:solidFill>
                  <a:srgbClr val="B00D15">
                    <a:alpha val="100000"/>
                  </a:srgbClr>
                </a:solidFill>
                <a:latin typeface="Microsoft YaHei"/>
                <a:ea typeface="Microsoft YaHei"/>
                <a:cs typeface="Microsoft YaHei"/>
              </a:rPr>
              <a:t>(</a:t>
            </a:r>
            <a:r>
              <a:rPr sz="1100" spc="40" dirty="0">
                <a:solidFill>
                  <a:srgbClr val="B00D15">
                    <a:alpha val="100000"/>
                  </a:srgbClr>
                </a:solidFill>
                <a:latin typeface="Microsoft YaHei"/>
                <a:ea typeface="Microsoft YaHei"/>
                <a:cs typeface="Microsoft YaHei"/>
              </a:rPr>
              <a:t> </a:t>
            </a:r>
            <a:r>
              <a:rPr sz="1100" spc="40" dirty="0">
                <a:solidFill>
                  <a:srgbClr val="B00D15">
                    <a:alpha val="100000"/>
                  </a:srgbClr>
                </a:solidFill>
                <a:latin typeface="Microsoft YaHei"/>
                <a:ea typeface="Microsoft YaHei"/>
                <a:cs typeface="Microsoft YaHei"/>
              </a:rPr>
              <a:t>二)生活疗</a:t>
            </a:r>
            <a:r>
              <a:rPr sz="1100" spc="0" dirty="0">
                <a:solidFill>
                  <a:srgbClr val="B00D15">
                    <a:alpha val="100000"/>
                  </a:srgbClr>
                </a:solidFill>
                <a:latin typeface="Microsoft YaHei"/>
                <a:ea typeface="Microsoft YaHei"/>
                <a:cs typeface="Microsoft YaHei"/>
              </a:rPr>
              <a:t>法</a:t>
            </a:r>
            <a:endParaRPr lang="Microsoft YaHei" altLang="Microsoft YaHei" sz="1100" dirty="0"/>
          </a:p>
          <a:p>
            <a:pPr marL="155956" algn="l" rtl="0" eaLnBrk="0">
              <a:lnSpc>
                <a:spcPts val="1426"/>
              </a:lnSpc>
              <a:spcBef>
                <a:spcPts val="529"/>
              </a:spcBef>
              <a:tabLst/>
            </a:pPr>
            <a:r>
              <a:rPr sz="1100" spc="40" dirty="0">
                <a:solidFill>
                  <a:srgbClr val="B00D15">
                    <a:alpha val="100000"/>
                  </a:srgbClr>
                </a:solidFill>
                <a:latin typeface="Microsoft YaHei"/>
                <a:ea typeface="Microsoft YaHei"/>
                <a:cs typeface="Microsoft YaHei"/>
              </a:rPr>
              <a:t>(</a:t>
            </a:r>
            <a:r>
              <a:rPr sz="1100" spc="40" dirty="0">
                <a:solidFill>
                  <a:srgbClr val="B00D15">
                    <a:alpha val="100000"/>
                  </a:srgbClr>
                </a:solidFill>
                <a:latin typeface="Microsoft YaHei"/>
                <a:ea typeface="Microsoft YaHei"/>
                <a:cs typeface="Microsoft YaHei"/>
              </a:rPr>
              <a:t> </a:t>
            </a:r>
            <a:r>
              <a:rPr sz="1100" spc="40" dirty="0">
                <a:solidFill>
                  <a:srgbClr val="B00D15">
                    <a:alpha val="100000"/>
                  </a:srgbClr>
                </a:solidFill>
                <a:latin typeface="Microsoft YaHei"/>
                <a:ea typeface="Microsoft YaHei"/>
                <a:cs typeface="Microsoft YaHei"/>
              </a:rPr>
              <a:t>三)行为疗</a:t>
            </a:r>
            <a:r>
              <a:rPr sz="1100" spc="0" dirty="0">
                <a:solidFill>
                  <a:srgbClr val="B00D15">
                    <a:alpha val="100000"/>
                  </a:srgbClr>
                </a:solidFill>
                <a:latin typeface="Microsoft YaHei"/>
                <a:ea typeface="Microsoft YaHei"/>
                <a:cs typeface="Microsoft YaHei"/>
              </a:rPr>
              <a:t>法</a:t>
            </a:r>
            <a:endParaRPr lang="Microsoft YaHei" altLang="Microsoft YaHei" sz="1100" dirty="0"/>
          </a:p>
          <a:p>
            <a:pPr algn="l" rtl="0" eaLnBrk="0">
              <a:lnSpc>
                <a:spcPct val="107000"/>
              </a:lnSpc>
              <a:tabLst/>
            </a:pPr>
            <a:endParaRPr lang="Arial" altLang="Arial" sz="400" dirty="0"/>
          </a:p>
          <a:p>
            <a:pPr marL="155956" algn="l" rtl="0" eaLnBrk="0">
              <a:lnSpc>
                <a:spcPts val="1426"/>
              </a:lnSpc>
              <a:spcBef>
                <a:spcPts val="4"/>
              </a:spcBef>
              <a:tabLst/>
            </a:pPr>
            <a:r>
              <a:rPr sz="1100" spc="90" dirty="0">
                <a:solidFill>
                  <a:srgbClr val="B00D15">
                    <a:alpha val="100000"/>
                  </a:srgbClr>
                </a:solidFill>
                <a:latin typeface="Microsoft YaHei"/>
                <a:ea typeface="Microsoft YaHei"/>
                <a:cs typeface="Microsoft YaHei"/>
              </a:rPr>
              <a:t>(四)婚姻疗</a:t>
            </a:r>
            <a:r>
              <a:rPr sz="1100" spc="60" dirty="0">
                <a:solidFill>
                  <a:srgbClr val="B00D15">
                    <a:alpha val="100000"/>
                  </a:srgbClr>
                </a:solidFill>
                <a:latin typeface="Microsoft YaHei"/>
                <a:ea typeface="Microsoft YaHei"/>
                <a:cs typeface="Microsoft YaHei"/>
              </a:rPr>
              <a:t>法</a:t>
            </a:r>
            <a:endParaRPr lang="Microsoft YaHei" altLang="Microsoft YaHei" sz="1100" dirty="0"/>
          </a:p>
        </p:txBody>
      </p:sp>
      <p:pic>
        <p:nvPicPr>
          <p:cNvPr id="345" name="picture 345"/>
          <p:cNvPicPr>
            <a:picLocks noChangeAspect="1"/>
          </p:cNvPicPr>
          <p:nvPr/>
        </p:nvPicPr>
        <p:blipFill>
          <a:blip r:embed="rId2"/>
          <a:stretch>
            <a:fillRect/>
          </a:stretch>
        </p:blipFill>
        <p:spPr>
          <a:xfrm rot="21600000">
            <a:off x="876820" y="3067989"/>
            <a:ext cx="2002916" cy="187705"/>
          </a:xfrm>
          <a:prstGeom prst="rect">
            <a:avLst/>
          </a:prstGeom>
        </p:spPr>
      </p:pic>
      <p:pic>
        <p:nvPicPr>
          <p:cNvPr id="346" name="picture 346"/>
          <p:cNvPicPr>
            <a:picLocks noChangeAspect="1"/>
          </p:cNvPicPr>
          <p:nvPr/>
        </p:nvPicPr>
        <p:blipFill>
          <a:blip r:embed="rId3"/>
          <a:stretch>
            <a:fillRect/>
          </a:stretch>
        </p:blipFill>
        <p:spPr>
          <a:xfrm rot="21600000">
            <a:off x="762000" y="5097780"/>
            <a:ext cx="1054608" cy="309371"/>
          </a:xfrm>
          <a:prstGeom prst="rect">
            <a:avLst/>
          </a:prstGeom>
        </p:spPr>
      </p:pic>
      <p:sp>
        <p:nvSpPr>
          <p:cNvPr id="347" name="textbox 347"/>
          <p:cNvSpPr/>
          <p:nvPr/>
        </p:nvSpPr>
        <p:spPr>
          <a:xfrm>
            <a:off x="817554" y="9041149"/>
            <a:ext cx="168275" cy="153035"/>
          </a:xfrm>
          <a:prstGeom prst="rect">
            <a:avLst/>
          </a:prstGeom>
        </p:spPr>
        <p:txBody>
          <a:bodyPr vert="horz" wrap="square" lIns="0" tIns="0" rIns="0" bIns="0"/>
          <a:lstStyle/>
          <a:p>
            <a:pPr algn="l" rtl="0" eaLnBrk="0">
              <a:lnSpc>
                <a:spcPct val="78980"/>
              </a:lnSpc>
              <a:tabLst/>
            </a:pPr>
            <a:endParaRPr lang="Arial" altLang="Arial" sz="100" dirty="0"/>
          </a:p>
          <a:p>
            <a:pPr marL="12700" algn="l" rtl="0" eaLnBrk="0">
              <a:lnSpc>
                <a:spcPct val="84000"/>
              </a:lnSpc>
              <a:tabLst/>
            </a:pPr>
            <a:r>
              <a:rPr sz="1000" b="1" spc="10" dirty="0">
                <a:solidFill>
                  <a:srgbClr val="231F20">
                    <a:alpha val="100000"/>
                  </a:srgbClr>
                </a:solidFill>
                <a:latin typeface="Arial"/>
                <a:ea typeface="Arial"/>
                <a:cs typeface="Arial"/>
              </a:rPr>
              <a:t>9</a:t>
            </a:r>
            <a:r>
              <a:rPr sz="1000" b="1" spc="0" dirty="0">
                <a:solidFill>
                  <a:srgbClr val="231F20">
                    <a:alpha val="100000"/>
                  </a:srgbClr>
                </a:solidFill>
                <a:latin typeface="Arial"/>
                <a:ea typeface="Arial"/>
                <a:cs typeface="Arial"/>
              </a:rPr>
              <a:t>8</a:t>
            </a:r>
            <a:endParaRPr lang="Arial" altLang="Arial" sz="10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 name="textbox 348"/>
          <p:cNvSpPr/>
          <p:nvPr/>
        </p:nvSpPr>
        <p:spPr>
          <a:xfrm>
            <a:off x="4115208" y="661113"/>
            <a:ext cx="2016760" cy="170179"/>
          </a:xfrm>
          <a:prstGeom prst="rect">
            <a:avLst/>
          </a:prstGeom>
        </p:spPr>
        <p:txBody>
          <a:bodyPr vert="horz" wrap="square" lIns="0" tIns="0" rIns="0" bIns="0"/>
          <a:lstStyle/>
          <a:p>
            <a:pPr algn="l" rtl="0" eaLnBrk="0">
              <a:lnSpc>
                <a:spcPct val="80727"/>
              </a:lnSpc>
              <a:tabLst/>
            </a:pPr>
            <a:endParaRPr lang="Arial" altLang="Arial" sz="100" dirty="0"/>
          </a:p>
          <a:p>
            <a:pPr marL="12700" algn="l" rtl="0" eaLnBrk="0">
              <a:lnSpc>
                <a:spcPct val="95000"/>
              </a:lnSpc>
              <a:tabLst/>
            </a:pPr>
            <a:r>
              <a:rPr sz="1000" spc="50" dirty="0">
                <a:solidFill>
                  <a:srgbClr val="B00D15">
                    <a:alpha val="100000"/>
                  </a:srgbClr>
                </a:solidFill>
                <a:latin typeface="Microsoft YaHei"/>
                <a:ea typeface="Microsoft YaHei"/>
                <a:cs typeface="Microsoft YaHei"/>
              </a:rPr>
              <a:t>项目三</a:t>
            </a:r>
            <a:r>
              <a:rPr sz="1000" spc="50" dirty="0">
                <a:solidFill>
                  <a:srgbClr val="B00D15">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老年心身疾病与心理</a:t>
            </a:r>
            <a:r>
              <a:rPr sz="1000" spc="30" dirty="0">
                <a:solidFill>
                  <a:srgbClr val="231F20">
                    <a:alpha val="100000"/>
                  </a:srgbClr>
                </a:solidFill>
                <a:latin typeface="Microsoft YaHei"/>
                <a:ea typeface="Microsoft YaHei"/>
                <a:cs typeface="Microsoft YaHei"/>
              </a:rPr>
              <a:t>护</a:t>
            </a:r>
            <a:r>
              <a:rPr sz="1000" spc="0" dirty="0">
                <a:solidFill>
                  <a:srgbClr val="231F20">
                    <a:alpha val="100000"/>
                  </a:srgbClr>
                </a:solidFill>
                <a:latin typeface="Microsoft YaHei"/>
                <a:ea typeface="Microsoft YaHei"/>
                <a:cs typeface="Microsoft YaHei"/>
              </a:rPr>
              <a:t>理</a:t>
            </a:r>
            <a:endParaRPr lang="Microsoft YaHei" altLang="Microsoft YaHei" sz="1000" dirty="0"/>
          </a:p>
        </p:txBody>
      </p:sp>
      <p:pic>
        <p:nvPicPr>
          <p:cNvPr id="349" name="picture 349"/>
          <p:cNvPicPr>
            <a:picLocks noChangeAspect="1"/>
          </p:cNvPicPr>
          <p:nvPr/>
        </p:nvPicPr>
        <p:blipFill>
          <a:blip r:embed="rId2"/>
          <a:stretch>
            <a:fillRect/>
          </a:stretch>
        </p:blipFill>
        <p:spPr>
          <a:xfrm rot="21600000">
            <a:off x="0" y="1523"/>
            <a:ext cx="6768084" cy="3003804"/>
          </a:xfrm>
          <a:prstGeom prst="rect">
            <a:avLst/>
          </a:prstGeom>
        </p:spPr>
      </p:pic>
      <p:sp>
        <p:nvSpPr>
          <p:cNvPr id="350" name="textbox 350"/>
          <p:cNvSpPr/>
          <p:nvPr/>
        </p:nvSpPr>
        <p:spPr>
          <a:xfrm>
            <a:off x="825654" y="3053615"/>
            <a:ext cx="5303520" cy="3114675"/>
          </a:xfrm>
          <a:prstGeom prst="rect">
            <a:avLst/>
          </a:prstGeom>
        </p:spPr>
        <p:txBody>
          <a:bodyPr vert="horz" wrap="square" lIns="0" tIns="0" rIns="0" bIns="0"/>
          <a:lstStyle/>
          <a:p>
            <a:pPr algn="l" rtl="0" eaLnBrk="0">
              <a:lnSpc>
                <a:spcPct val="83341"/>
              </a:lnSpc>
              <a:tabLst/>
            </a:pPr>
            <a:endParaRPr lang="Arial" altLang="Arial" sz="100" dirty="0"/>
          </a:p>
          <a:p>
            <a:pPr marL="82550" algn="l" rtl="0" eaLnBrk="0">
              <a:lnSpc>
                <a:spcPts val="1426"/>
              </a:lnSpc>
              <a:tabLst/>
            </a:pPr>
            <a:r>
              <a:rPr sz="1000" spc="-10" dirty="0">
                <a:solidFill>
                  <a:srgbClr val="B00D15">
                    <a:alpha val="100000"/>
                  </a:srgbClr>
                </a:solidFill>
                <a:latin typeface="Microsoft YaHei"/>
                <a:ea typeface="Microsoft YaHei"/>
                <a:cs typeface="Microsoft YaHei"/>
              </a:rPr>
              <a:t>【知</a:t>
            </a:r>
            <a:r>
              <a:rPr sz="1000" spc="0" dirty="0">
                <a:solidFill>
                  <a:srgbClr val="B00D15">
                    <a:alpha val="100000"/>
                  </a:srgbClr>
                </a:solidFill>
                <a:latin typeface="Microsoft YaHei"/>
                <a:ea typeface="Microsoft YaHei"/>
                <a:cs typeface="Microsoft YaHei"/>
              </a:rPr>
              <a:t>识目标】</a:t>
            </a:r>
            <a:endParaRPr lang="Microsoft YaHei" altLang="Microsoft YaHei" sz="1000" dirty="0"/>
          </a:p>
          <a:p>
            <a:pPr marL="97902" algn="l" rtl="0" eaLnBrk="0">
              <a:lnSpc>
                <a:spcPts val="1349"/>
              </a:lnSpc>
              <a:spcBef>
                <a:spcPts val="1072"/>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掌握心身疾病的概念及特征、老年常见心身疾病的心理护</a:t>
            </a:r>
            <a:r>
              <a:rPr sz="1000" spc="40" dirty="0">
                <a:solidFill>
                  <a:srgbClr val="231F20">
                    <a:alpha val="100000"/>
                  </a:srgbClr>
                </a:solidFill>
                <a:latin typeface="Microsoft YaHei"/>
                <a:ea typeface="Microsoft YaHei"/>
                <a:cs typeface="Microsoft YaHei"/>
              </a:rPr>
              <a:t>理</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97902" algn="l" rtl="0" eaLnBrk="0">
              <a:lnSpc>
                <a:spcPts val="1349"/>
              </a:lnSpc>
              <a:spcBef>
                <a:spcPts val="271"/>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熟悉心身疾病、老年常见心身疾病的特点及影响因</a:t>
            </a:r>
            <a:r>
              <a:rPr sz="1000" spc="40" dirty="0">
                <a:solidFill>
                  <a:srgbClr val="231F20">
                    <a:alpha val="100000"/>
                  </a:srgbClr>
                </a:solidFill>
                <a:latin typeface="Microsoft YaHei"/>
                <a:ea typeface="Microsoft YaHei"/>
                <a:cs typeface="Microsoft YaHei"/>
              </a:rPr>
              <a:t>素</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97902" algn="l" rtl="0" eaLnBrk="0">
              <a:lnSpc>
                <a:spcPts val="1349"/>
              </a:lnSpc>
              <a:spcBef>
                <a:spcPts val="271"/>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了解心身疾病的范围、老年常见心身疾病的临床表</a:t>
            </a:r>
            <a:r>
              <a:rPr sz="1000" spc="40" dirty="0">
                <a:solidFill>
                  <a:srgbClr val="231F20">
                    <a:alpha val="100000"/>
                  </a:srgbClr>
                </a:solidFill>
                <a:latin typeface="Microsoft YaHei"/>
                <a:ea typeface="Microsoft YaHei"/>
                <a:cs typeface="Microsoft YaHei"/>
              </a:rPr>
              <a:t>现</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82550" algn="l" rtl="0" eaLnBrk="0">
              <a:lnSpc>
                <a:spcPts val="1426"/>
              </a:lnSpc>
              <a:spcBef>
                <a:spcPts val="1085"/>
              </a:spcBef>
              <a:tabLst/>
            </a:pPr>
            <a:r>
              <a:rPr sz="1000" spc="-10" dirty="0">
                <a:solidFill>
                  <a:srgbClr val="B00D15">
                    <a:alpha val="100000"/>
                  </a:srgbClr>
                </a:solidFill>
                <a:latin typeface="Microsoft YaHei"/>
                <a:ea typeface="Microsoft YaHei"/>
                <a:cs typeface="Microsoft YaHei"/>
              </a:rPr>
              <a:t>【能</a:t>
            </a:r>
            <a:r>
              <a:rPr sz="1000" spc="0" dirty="0">
                <a:solidFill>
                  <a:srgbClr val="B00D15">
                    <a:alpha val="100000"/>
                  </a:srgbClr>
                </a:solidFill>
                <a:latin typeface="Microsoft YaHei"/>
                <a:ea typeface="Microsoft YaHei"/>
                <a:cs typeface="Microsoft YaHei"/>
              </a:rPr>
              <a:t>力目标】</a:t>
            </a:r>
            <a:endParaRPr lang="Microsoft YaHei" altLang="Microsoft YaHei" sz="1000" dirty="0"/>
          </a:p>
          <a:p>
            <a:pPr marL="97902" algn="l" rtl="0" eaLnBrk="0">
              <a:lnSpc>
                <a:spcPts val="1349"/>
              </a:lnSpc>
              <a:spcBef>
                <a:spcPts val="1072"/>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能够运用放松疗法，使老年常见心身疾病患者减轻痛</a:t>
            </a:r>
            <a:r>
              <a:rPr sz="1000" spc="40" dirty="0">
                <a:solidFill>
                  <a:srgbClr val="231F20">
                    <a:alpha val="100000"/>
                  </a:srgbClr>
                </a:solidFill>
                <a:latin typeface="Microsoft YaHei"/>
                <a:ea typeface="Microsoft YaHei"/>
                <a:cs typeface="Microsoft YaHei"/>
              </a:rPr>
              <a:t>苦</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97902" algn="l" rtl="0" eaLnBrk="0">
              <a:lnSpc>
                <a:spcPts val="1349"/>
              </a:lnSpc>
              <a:spcBef>
                <a:spcPts val="259"/>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能够运用心理护理技术，根据患者的特点和不同需求制定合理的心理护理方案</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82550" algn="l" rtl="0" eaLnBrk="0">
              <a:lnSpc>
                <a:spcPts val="1426"/>
              </a:lnSpc>
              <a:spcBef>
                <a:spcPts val="1085"/>
              </a:spcBef>
              <a:tabLst/>
            </a:pPr>
            <a:r>
              <a:rPr sz="1000" spc="-10" dirty="0">
                <a:solidFill>
                  <a:srgbClr val="B00D15">
                    <a:alpha val="100000"/>
                  </a:srgbClr>
                </a:solidFill>
                <a:latin typeface="Microsoft YaHei"/>
                <a:ea typeface="Microsoft YaHei"/>
                <a:cs typeface="Microsoft YaHei"/>
              </a:rPr>
              <a:t>【素</a:t>
            </a:r>
            <a:r>
              <a:rPr sz="1000" spc="0" dirty="0">
                <a:solidFill>
                  <a:srgbClr val="B00D15">
                    <a:alpha val="100000"/>
                  </a:srgbClr>
                </a:solidFill>
                <a:latin typeface="Microsoft YaHei"/>
                <a:ea typeface="Microsoft YaHei"/>
                <a:cs typeface="Microsoft YaHei"/>
              </a:rPr>
              <a:t>质目标】</a:t>
            </a:r>
            <a:endParaRPr lang="Microsoft YaHei" altLang="Microsoft YaHei" sz="1000" dirty="0"/>
          </a:p>
          <a:p>
            <a:pPr marL="266128" indent="-168226" algn="l" rtl="0" eaLnBrk="0">
              <a:lnSpc>
                <a:spcPct val="121000"/>
              </a:lnSpc>
              <a:spcBef>
                <a:spcPts val="1115"/>
              </a:spcBef>
              <a:tabLst/>
            </a:pPr>
            <a:r>
              <a:rPr sz="1000" spc="70" dirty="0">
                <a:solidFill>
                  <a:srgbClr val="231F20">
                    <a:alpha val="100000"/>
                  </a:srgbClr>
                </a:solidFill>
                <a:latin typeface="Microsoft YaHei"/>
                <a:ea typeface="Microsoft YaHei"/>
                <a:cs typeface="Microsoft YaHei"/>
              </a:rPr>
              <a:t>◇</a:t>
            </a:r>
            <a:r>
              <a:rPr sz="1000" spc="70" dirty="0">
                <a:solidFill>
                  <a:srgbClr val="231F20">
                    <a:alpha val="100000"/>
                  </a:srgbClr>
                </a:solidFill>
                <a:latin typeface="Microsoft YaHei"/>
                <a:ea typeface="Microsoft YaHei"/>
                <a:cs typeface="Microsoft YaHei"/>
              </a:rPr>
              <a:t> </a:t>
            </a:r>
            <a:r>
              <a:rPr sz="1000" spc="70" dirty="0">
                <a:solidFill>
                  <a:srgbClr val="231F20">
                    <a:alpha val="100000"/>
                  </a:srgbClr>
                </a:solidFill>
                <a:latin typeface="Microsoft YaHei"/>
                <a:ea typeface="Microsoft YaHei"/>
                <a:cs typeface="Microsoft YaHei"/>
              </a:rPr>
              <a:t>回顾与老年心身疾病患者心理护理的实际经历</a:t>
            </a:r>
            <a:r>
              <a:rPr sz="1000" spc="70" dirty="0">
                <a:solidFill>
                  <a:srgbClr val="231F20">
                    <a:alpha val="100000"/>
                  </a:srgbClr>
                </a:solidFill>
                <a:latin typeface="Microsoft YaHei"/>
                <a:ea typeface="Microsoft YaHei"/>
                <a:cs typeface="Microsoft YaHei"/>
              </a:rPr>
              <a:t> </a:t>
            </a:r>
            <a:r>
              <a:rPr sz="1000" spc="70" dirty="0">
                <a:solidFill>
                  <a:srgbClr val="231F20">
                    <a:alpha val="100000"/>
                  </a:srgbClr>
                </a:solidFill>
                <a:latin typeface="Microsoft YaHei"/>
                <a:ea typeface="Microsoft YaHei"/>
                <a:cs typeface="Microsoft YaHei"/>
              </a:rPr>
              <a:t>，有意识地加强对老年心理护理知</a:t>
            </a:r>
            <a:r>
              <a:rPr sz="1000" spc="30" dirty="0">
                <a:solidFill>
                  <a:srgbClr val="231F20">
                    <a:alpha val="100000"/>
                  </a:srgbClr>
                </a:solidFill>
                <a:latin typeface="Microsoft YaHei"/>
                <a:ea typeface="Microsoft YaHei"/>
                <a:cs typeface="Microsoft YaHei"/>
              </a:rPr>
              <a:t>识</a:t>
            </a:r>
            <a:r>
              <a:rPr sz="1000" spc="0" dirty="0">
                <a:solidFill>
                  <a:srgbClr val="231F20">
                    <a:alpha val="100000"/>
                  </a:srgbClr>
                </a:solidFill>
                <a:latin typeface="Microsoft YaHei"/>
                <a:ea typeface="Microsoft YaHei"/>
                <a:cs typeface="Microsoft YaHei"/>
              </a:rPr>
              <a:t>重</a:t>
            </a:r>
            <a:r>
              <a:rPr sz="1000" spc="0" dirty="0">
                <a:solidFill>
                  <a:srgbClr val="231F20">
                    <a:alpha val="100000"/>
                  </a:srgbClr>
                </a:solidFill>
                <a:latin typeface="Microsoft YaHei"/>
                <a:ea typeface="Microsoft YaHei"/>
                <a:cs typeface="Microsoft YaHei"/>
              </a:rPr>
              <a:t> </a:t>
            </a:r>
            <a:r>
              <a:rPr sz="1000" spc="20" dirty="0">
                <a:solidFill>
                  <a:srgbClr val="231F20">
                    <a:alpha val="100000"/>
                  </a:srgbClr>
                </a:solidFill>
                <a:latin typeface="Microsoft YaHei"/>
                <a:ea typeface="Microsoft YaHei"/>
                <a:cs typeface="Microsoft YaHei"/>
              </a:rPr>
              <a:t>点部分的了解</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97902" algn="l" rtl="0" eaLnBrk="0">
              <a:lnSpc>
                <a:spcPts val="1349"/>
              </a:lnSpc>
              <a:spcBef>
                <a:spcPts val="305"/>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与小组分享学习经验，以团队协作的形式巩固老年心身疾病心理护理的知识和技能</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algn="l" rtl="0" eaLnBrk="0">
              <a:lnSpc>
                <a:spcPct val="100000"/>
              </a:lnSpc>
              <a:tabLst/>
            </a:pPr>
            <a:endParaRPr lang="Arial" altLang="Arial" sz="900" dirty="0"/>
          </a:p>
          <a:p>
            <a:pPr marL="82550" algn="l" rtl="0" eaLnBrk="0">
              <a:lnSpc>
                <a:spcPts val="1426"/>
              </a:lnSpc>
              <a:spcBef>
                <a:spcPts val="5"/>
              </a:spcBef>
              <a:tabLst/>
            </a:pPr>
            <a:r>
              <a:rPr sz="1000" spc="-10" dirty="0">
                <a:solidFill>
                  <a:srgbClr val="B00D15">
                    <a:alpha val="100000"/>
                  </a:srgbClr>
                </a:solidFill>
                <a:latin typeface="Microsoft YaHei"/>
                <a:ea typeface="Microsoft YaHei"/>
                <a:cs typeface="Microsoft YaHei"/>
              </a:rPr>
              <a:t>【思</a:t>
            </a:r>
            <a:r>
              <a:rPr sz="1000" spc="0" dirty="0">
                <a:solidFill>
                  <a:srgbClr val="B00D15">
                    <a:alpha val="100000"/>
                  </a:srgbClr>
                </a:solidFill>
                <a:latin typeface="Microsoft YaHei"/>
                <a:ea typeface="Microsoft YaHei"/>
                <a:cs typeface="Microsoft YaHei"/>
              </a:rPr>
              <a:t>维导图】</a:t>
            </a:r>
            <a:endParaRPr lang="Microsoft YaHei" altLang="Microsoft YaHei" sz="1000" dirty="0"/>
          </a:p>
        </p:txBody>
      </p:sp>
      <p:pic>
        <p:nvPicPr>
          <p:cNvPr id="351" name="picture 351"/>
          <p:cNvPicPr>
            <a:picLocks noChangeAspect="1"/>
          </p:cNvPicPr>
          <p:nvPr/>
        </p:nvPicPr>
        <p:blipFill>
          <a:blip r:embed="rId3"/>
          <a:stretch>
            <a:fillRect/>
          </a:stretch>
        </p:blipFill>
        <p:spPr>
          <a:xfrm rot="21600000">
            <a:off x="1222247" y="6195059"/>
            <a:ext cx="4573523" cy="2663190"/>
          </a:xfrm>
          <a:prstGeom prst="rect">
            <a:avLst/>
          </a:prstGeom>
        </p:spPr>
      </p:pic>
      <p:grpSp>
        <p:nvGrpSpPr>
          <p:cNvPr id="20" name="group 20"/>
          <p:cNvGrpSpPr/>
          <p:nvPr/>
        </p:nvGrpSpPr>
        <p:grpSpPr>
          <a:xfrm rot="21600000">
            <a:off x="1752600" y="1109471"/>
            <a:ext cx="3514344" cy="1549907"/>
            <a:chOff x="0" y="0"/>
            <a:chExt cx="3514344" cy="1549907"/>
          </a:xfrm>
        </p:grpSpPr>
        <p:pic>
          <p:nvPicPr>
            <p:cNvPr id="352" name="picture 352"/>
            <p:cNvPicPr>
              <a:picLocks noChangeAspect="1"/>
            </p:cNvPicPr>
            <p:nvPr/>
          </p:nvPicPr>
          <p:blipFill>
            <a:blip r:embed="rId4"/>
            <a:stretch>
              <a:fillRect/>
            </a:stretch>
          </p:blipFill>
          <p:spPr>
            <a:xfrm rot="21600000">
              <a:off x="0" y="0"/>
              <a:ext cx="3514344" cy="1549907"/>
            </a:xfrm>
            <a:prstGeom prst="rect">
              <a:avLst/>
            </a:prstGeom>
          </p:spPr>
        </p:pic>
        <p:sp>
          <p:nvSpPr>
            <p:cNvPr id="353" name="textbox 353"/>
            <p:cNvSpPr/>
            <p:nvPr/>
          </p:nvSpPr>
          <p:spPr>
            <a:xfrm>
              <a:off x="1567694" y="605911"/>
              <a:ext cx="1670050" cy="593725"/>
            </a:xfrm>
            <a:prstGeom prst="rect">
              <a:avLst/>
            </a:prstGeom>
          </p:spPr>
          <p:txBody>
            <a:bodyPr vert="horz" wrap="square" lIns="0" tIns="0" rIns="0" bIns="0"/>
            <a:lstStyle/>
            <a:p>
              <a:pPr algn="l" rtl="0" eaLnBrk="0">
                <a:lnSpc>
                  <a:spcPct val="68176"/>
                </a:lnSpc>
                <a:tabLst/>
              </a:pPr>
              <a:endParaRPr lang="Arial" altLang="Arial" sz="100" dirty="0"/>
            </a:p>
            <a:p>
              <a:pPr marL="368483" indent="-355783" algn="l" rtl="0" eaLnBrk="0">
                <a:lnSpc>
                  <a:spcPct val="104000"/>
                </a:lnSpc>
                <a:tabLst/>
              </a:pPr>
              <a:r>
                <a:rPr sz="1800" spc="50" dirty="0">
                  <a:solidFill>
                    <a:srgbClr val="231F20">
                      <a:alpha val="100000"/>
                    </a:srgbClr>
                  </a:solidFill>
                  <a:latin typeface="Microsoft YaHei"/>
                  <a:ea typeface="Microsoft YaHei"/>
                  <a:cs typeface="Microsoft YaHei"/>
                </a:rPr>
                <a:t>老年心身疾病</a:t>
              </a:r>
              <a:r>
                <a:rPr sz="1800" spc="40" dirty="0">
                  <a:solidFill>
                    <a:srgbClr val="231F20">
                      <a:alpha val="100000"/>
                    </a:srgbClr>
                  </a:solidFill>
                  <a:latin typeface="Microsoft YaHei"/>
                  <a:ea typeface="Microsoft YaHei"/>
                  <a:cs typeface="Microsoft YaHei"/>
                </a:rPr>
                <a:t>与</a:t>
              </a:r>
              <a:r>
                <a:rPr sz="1800" spc="0" dirty="0">
                  <a:solidFill>
                    <a:srgbClr val="231F20">
                      <a:alpha val="100000"/>
                    </a:srgbClr>
                  </a:solidFill>
                  <a:latin typeface="Microsoft YaHei"/>
                  <a:ea typeface="Microsoft YaHei"/>
                  <a:cs typeface="Microsoft YaHei"/>
                </a:rPr>
                <a:t> </a:t>
              </a:r>
              <a:r>
                <a:rPr sz="1800" spc="40" dirty="0">
                  <a:solidFill>
                    <a:srgbClr val="231F20">
                      <a:alpha val="100000"/>
                    </a:srgbClr>
                  </a:solidFill>
                  <a:latin typeface="Microsoft YaHei"/>
                  <a:ea typeface="Microsoft YaHei"/>
                  <a:cs typeface="Microsoft YaHei"/>
                </a:rPr>
                <a:t>心理护</a:t>
              </a:r>
              <a:r>
                <a:rPr sz="1800" spc="30" dirty="0">
                  <a:solidFill>
                    <a:srgbClr val="231F20">
                      <a:alpha val="100000"/>
                    </a:srgbClr>
                  </a:solidFill>
                  <a:latin typeface="Microsoft YaHei"/>
                  <a:ea typeface="Microsoft YaHei"/>
                  <a:cs typeface="Microsoft YaHei"/>
                </a:rPr>
                <a:t>理</a:t>
              </a:r>
              <a:endParaRPr lang="Microsoft YaHei" altLang="Microsoft YaHei" sz="1800" dirty="0"/>
            </a:p>
          </p:txBody>
        </p:sp>
        <p:pic>
          <p:nvPicPr>
            <p:cNvPr id="354" name="picture 354"/>
            <p:cNvPicPr>
              <a:picLocks noChangeAspect="1"/>
            </p:cNvPicPr>
            <p:nvPr/>
          </p:nvPicPr>
          <p:blipFill>
            <a:blip r:embed="rId5"/>
            <a:stretch>
              <a:fillRect/>
            </a:stretch>
          </p:blipFill>
          <p:spPr>
            <a:xfrm rot="21600000">
              <a:off x="357505" y="708697"/>
              <a:ext cx="787082" cy="268402"/>
            </a:xfrm>
            <a:prstGeom prst="rect">
              <a:avLst/>
            </a:prstGeom>
          </p:spPr>
        </p:pic>
      </p:grpSp>
      <p:sp>
        <p:nvSpPr>
          <p:cNvPr id="355" name="textbox 355"/>
          <p:cNvSpPr/>
          <p:nvPr/>
        </p:nvSpPr>
        <p:spPr>
          <a:xfrm>
            <a:off x="5903142" y="9041149"/>
            <a:ext cx="167004" cy="153035"/>
          </a:xfrm>
          <a:prstGeom prst="rect">
            <a:avLst/>
          </a:prstGeom>
        </p:spPr>
        <p:txBody>
          <a:bodyPr vert="horz" wrap="square" lIns="0" tIns="0" rIns="0" bIns="0"/>
          <a:lstStyle/>
          <a:p>
            <a:pPr algn="l" rtl="0" eaLnBrk="0">
              <a:lnSpc>
                <a:spcPct val="78980"/>
              </a:lnSpc>
              <a:tabLst/>
            </a:pPr>
            <a:endParaRPr lang="Arial" altLang="Arial" sz="100" dirty="0"/>
          </a:p>
          <a:p>
            <a:pPr marL="12700" algn="l" rtl="0" eaLnBrk="0">
              <a:lnSpc>
                <a:spcPct val="84000"/>
              </a:lnSpc>
              <a:tabLst/>
            </a:pPr>
            <a:r>
              <a:rPr sz="1000" b="1" spc="-10" dirty="0">
                <a:solidFill>
                  <a:srgbClr val="231F20">
                    <a:alpha val="100000"/>
                  </a:srgbClr>
                </a:solidFill>
                <a:latin typeface="Arial"/>
                <a:ea typeface="Arial"/>
                <a:cs typeface="Arial"/>
              </a:rPr>
              <a:t>9</a:t>
            </a:r>
            <a:r>
              <a:rPr sz="1000" b="1" spc="0" dirty="0">
                <a:solidFill>
                  <a:srgbClr val="231F20">
                    <a:alpha val="100000"/>
                  </a:srgbClr>
                </a:solidFill>
                <a:latin typeface="Arial"/>
                <a:ea typeface="Arial"/>
                <a:cs typeface="Arial"/>
              </a:rPr>
              <a:t>9</a:t>
            </a:r>
            <a:endParaRPr lang="Arial" altLang="Arial" sz="1000"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 name="textbox 356"/>
          <p:cNvSpPr/>
          <p:nvPr/>
        </p:nvSpPr>
        <p:spPr>
          <a:xfrm>
            <a:off x="680874" y="4208807"/>
            <a:ext cx="5292725" cy="2908935"/>
          </a:xfrm>
          <a:prstGeom prst="rect">
            <a:avLst/>
          </a:prstGeom>
        </p:spPr>
        <p:txBody>
          <a:bodyPr vert="horz" wrap="square" lIns="0" tIns="0" rIns="0" bIns="0"/>
          <a:lstStyle/>
          <a:p>
            <a:pPr algn="l" rtl="0" eaLnBrk="0">
              <a:lnSpc>
                <a:spcPct val="83341"/>
              </a:lnSpc>
              <a:tabLst/>
            </a:pPr>
            <a:endParaRPr lang="Arial" altLang="Arial" sz="100" dirty="0"/>
          </a:p>
          <a:p>
            <a:pPr marL="82550" algn="l" rtl="0" eaLnBrk="0">
              <a:lnSpc>
                <a:spcPts val="1426"/>
              </a:lnSpc>
              <a:tabLst/>
            </a:pPr>
            <a:r>
              <a:rPr sz="1000" spc="-10" dirty="0">
                <a:solidFill>
                  <a:srgbClr val="B00D15">
                    <a:alpha val="100000"/>
                  </a:srgbClr>
                </a:solidFill>
                <a:latin typeface="Microsoft YaHei"/>
                <a:ea typeface="Microsoft YaHei"/>
                <a:cs typeface="Microsoft YaHei"/>
              </a:rPr>
              <a:t>【知</a:t>
            </a:r>
            <a:r>
              <a:rPr sz="1000" spc="0" dirty="0">
                <a:solidFill>
                  <a:srgbClr val="B00D15">
                    <a:alpha val="100000"/>
                  </a:srgbClr>
                </a:solidFill>
                <a:latin typeface="Microsoft YaHei"/>
                <a:ea typeface="Microsoft YaHei"/>
                <a:cs typeface="Microsoft YaHei"/>
              </a:rPr>
              <a:t>识目标】</a:t>
            </a:r>
            <a:endParaRPr lang="Microsoft YaHei" altLang="Microsoft YaHei" sz="1000" dirty="0"/>
          </a:p>
          <a:p>
            <a:pPr marL="97902" algn="l" rtl="0" eaLnBrk="0">
              <a:lnSpc>
                <a:spcPts val="1349"/>
              </a:lnSpc>
              <a:spcBef>
                <a:spcPts val="1072"/>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掌握心身疾病的概念、心理护理方法</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97902" algn="l" rtl="0" eaLnBrk="0">
              <a:lnSpc>
                <a:spcPts val="1349"/>
              </a:lnSpc>
              <a:spcBef>
                <a:spcPts val="271"/>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熟悉心身疾病的特征、影响因素和诊断原则</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97902" algn="l" rtl="0" eaLnBrk="0">
              <a:lnSpc>
                <a:spcPts val="1349"/>
              </a:lnSpc>
              <a:spcBef>
                <a:spcPts val="259"/>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了解心身疾病的范围</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82550" algn="l" rtl="0" eaLnBrk="0">
              <a:lnSpc>
                <a:spcPts val="1426"/>
              </a:lnSpc>
              <a:spcBef>
                <a:spcPts val="1097"/>
              </a:spcBef>
              <a:tabLst/>
            </a:pPr>
            <a:r>
              <a:rPr sz="1000" spc="-10" dirty="0">
                <a:solidFill>
                  <a:srgbClr val="B00D15">
                    <a:alpha val="100000"/>
                  </a:srgbClr>
                </a:solidFill>
                <a:latin typeface="Microsoft YaHei"/>
                <a:ea typeface="Microsoft YaHei"/>
                <a:cs typeface="Microsoft YaHei"/>
              </a:rPr>
              <a:t>【能</a:t>
            </a:r>
            <a:r>
              <a:rPr sz="1000" spc="0" dirty="0">
                <a:solidFill>
                  <a:srgbClr val="B00D15">
                    <a:alpha val="100000"/>
                  </a:srgbClr>
                </a:solidFill>
                <a:latin typeface="Microsoft YaHei"/>
                <a:ea typeface="Microsoft YaHei"/>
                <a:cs typeface="Microsoft YaHei"/>
              </a:rPr>
              <a:t>力目标】</a:t>
            </a:r>
            <a:endParaRPr lang="Microsoft YaHei" altLang="Microsoft YaHei" sz="1000" dirty="0"/>
          </a:p>
          <a:p>
            <a:pPr marL="259767" indent="-161864" algn="l" rtl="0" eaLnBrk="0">
              <a:lnSpc>
                <a:spcPct val="152000"/>
              </a:lnSpc>
              <a:spcBef>
                <a:spcPts val="707"/>
              </a:spcBef>
              <a:tabLst/>
            </a:pPr>
            <a:r>
              <a:rPr sz="1000" spc="60" dirty="0">
                <a:solidFill>
                  <a:srgbClr val="231F20">
                    <a:alpha val="100000"/>
                  </a:srgbClr>
                </a:solidFill>
                <a:latin typeface="Microsoft YaHei"/>
                <a:ea typeface="Microsoft YaHei"/>
                <a:cs typeface="Microsoft YaHei"/>
              </a:rPr>
              <a:t>◇</a:t>
            </a:r>
            <a:r>
              <a:rPr sz="1000" spc="6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Microsoft YaHei"/>
                <a:ea typeface="Microsoft YaHei"/>
                <a:cs typeface="Microsoft YaHei"/>
              </a:rPr>
              <a:t>通过学习心身疾病的基本知识</a:t>
            </a:r>
            <a:r>
              <a:rPr sz="1000" spc="6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Microsoft YaHei"/>
                <a:ea typeface="Microsoft YaHei"/>
                <a:cs typeface="Microsoft YaHei"/>
              </a:rPr>
              <a:t>，能够判断老年人是否患有心身疾病</a:t>
            </a:r>
            <a:r>
              <a:rPr sz="1000" spc="6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Microsoft YaHei"/>
                <a:ea typeface="Microsoft YaHei"/>
                <a:cs typeface="Microsoft YaHei"/>
              </a:rPr>
              <a:t>，能够对患</a:t>
            </a:r>
            <a:r>
              <a:rPr sz="1000" spc="30" dirty="0">
                <a:solidFill>
                  <a:srgbClr val="231F20">
                    <a:alpha val="100000"/>
                  </a:srgbClr>
                </a:solidFill>
                <a:latin typeface="Microsoft YaHei"/>
                <a:ea typeface="Microsoft YaHei"/>
                <a:cs typeface="Microsoft YaHei"/>
              </a:rPr>
              <a:t>有</a:t>
            </a:r>
            <a:r>
              <a:rPr sz="1000" spc="0" dirty="0">
                <a:solidFill>
                  <a:srgbClr val="231F20">
                    <a:alpha val="100000"/>
                  </a:srgbClr>
                </a:solidFill>
                <a:latin typeface="Microsoft YaHei"/>
                <a:ea typeface="Microsoft YaHei"/>
                <a:cs typeface="Microsoft YaHei"/>
              </a:rPr>
              <a:t>心身</a:t>
            </a:r>
            <a:r>
              <a:rPr sz="1000" spc="0" dirty="0">
                <a:solidFill>
                  <a:srgbClr val="231F20">
                    <a:alpha val="100000"/>
                  </a:srgbClr>
                </a:solidFill>
                <a:latin typeface="Microsoft YaHei"/>
                <a:ea typeface="Microsoft YaHei"/>
                <a:cs typeface="Microsoft YaHei"/>
              </a:rPr>
              <a:t> </a:t>
            </a:r>
            <a:r>
              <a:rPr sz="1000" spc="40" dirty="0">
                <a:solidFill>
                  <a:srgbClr val="231F20">
                    <a:alpha val="100000"/>
                  </a:srgbClr>
                </a:solidFill>
                <a:latin typeface="Microsoft YaHei"/>
                <a:ea typeface="Microsoft YaHei"/>
                <a:cs typeface="Microsoft YaHei"/>
              </a:rPr>
              <a:t>疾病的老年人选择可行的心理护理措</a:t>
            </a:r>
            <a:r>
              <a:rPr sz="1000" spc="30" dirty="0">
                <a:solidFill>
                  <a:srgbClr val="231F20">
                    <a:alpha val="100000"/>
                  </a:srgbClr>
                </a:solidFill>
                <a:latin typeface="Microsoft YaHei"/>
                <a:ea typeface="Microsoft YaHei"/>
                <a:cs typeface="Microsoft YaHei"/>
              </a:rPr>
              <a:t>施</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82550" algn="l" rtl="0" eaLnBrk="0">
              <a:lnSpc>
                <a:spcPts val="1426"/>
              </a:lnSpc>
              <a:spcBef>
                <a:spcPts val="758"/>
              </a:spcBef>
              <a:tabLst/>
            </a:pPr>
            <a:r>
              <a:rPr sz="1000" spc="-10" dirty="0">
                <a:solidFill>
                  <a:srgbClr val="B00D15">
                    <a:alpha val="100000"/>
                  </a:srgbClr>
                </a:solidFill>
                <a:latin typeface="Microsoft YaHei"/>
                <a:ea typeface="Microsoft YaHei"/>
                <a:cs typeface="Microsoft YaHei"/>
              </a:rPr>
              <a:t>【素</a:t>
            </a:r>
            <a:r>
              <a:rPr sz="1000" spc="0" dirty="0">
                <a:solidFill>
                  <a:srgbClr val="B00D15">
                    <a:alpha val="100000"/>
                  </a:srgbClr>
                </a:solidFill>
                <a:latin typeface="Microsoft YaHei"/>
                <a:ea typeface="Microsoft YaHei"/>
                <a:cs typeface="Microsoft YaHei"/>
              </a:rPr>
              <a:t>质目标】</a:t>
            </a:r>
            <a:endParaRPr lang="Microsoft YaHei" altLang="Microsoft YaHei" sz="1000" dirty="0"/>
          </a:p>
          <a:p>
            <a:pPr marL="97902" algn="l" rtl="0" eaLnBrk="0">
              <a:lnSpc>
                <a:spcPts val="1349"/>
              </a:lnSpc>
              <a:spcBef>
                <a:spcPts val="1084"/>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通过学习老年心身疾病的特点，有意识地自我加强对老年人心身疾病知识的理</a:t>
            </a:r>
            <a:r>
              <a:rPr sz="1000" spc="40" dirty="0">
                <a:solidFill>
                  <a:srgbClr val="231F20">
                    <a:alpha val="100000"/>
                  </a:srgbClr>
                </a:solidFill>
                <a:latin typeface="Microsoft YaHei"/>
                <a:ea typeface="Microsoft YaHei"/>
                <a:cs typeface="Microsoft YaHei"/>
              </a:rPr>
              <a:t>解</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97902" algn="l" rtl="0" eaLnBrk="0">
              <a:lnSpc>
                <a:spcPts val="1349"/>
              </a:lnSpc>
              <a:spcBef>
                <a:spcPts val="271"/>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与小组分享学习经验，以团队协作的形式巩固心理护理技</a:t>
            </a:r>
            <a:r>
              <a:rPr sz="1000" spc="40" dirty="0">
                <a:solidFill>
                  <a:srgbClr val="231F20">
                    <a:alpha val="100000"/>
                  </a:srgbClr>
                </a:solidFill>
                <a:latin typeface="Microsoft YaHei"/>
                <a:ea typeface="Microsoft YaHei"/>
                <a:cs typeface="Microsoft YaHei"/>
              </a:rPr>
              <a:t>能</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algn="l" rtl="0" eaLnBrk="0">
              <a:lnSpc>
                <a:spcPct val="100000"/>
              </a:lnSpc>
              <a:tabLst/>
            </a:pPr>
            <a:endParaRPr lang="Arial" altLang="Arial" sz="900" dirty="0"/>
          </a:p>
          <a:p>
            <a:pPr marL="82550" algn="l" rtl="0" eaLnBrk="0">
              <a:lnSpc>
                <a:spcPts val="1426"/>
              </a:lnSpc>
              <a:spcBef>
                <a:spcPts val="5"/>
              </a:spcBef>
              <a:tabLst/>
            </a:pPr>
            <a:r>
              <a:rPr sz="1000" spc="-10" dirty="0">
                <a:solidFill>
                  <a:srgbClr val="B00D15">
                    <a:alpha val="100000"/>
                  </a:srgbClr>
                </a:solidFill>
                <a:latin typeface="Microsoft YaHei"/>
                <a:ea typeface="Microsoft YaHei"/>
                <a:cs typeface="Microsoft YaHei"/>
              </a:rPr>
              <a:t>【思</a:t>
            </a:r>
            <a:r>
              <a:rPr sz="1000" spc="0" dirty="0">
                <a:solidFill>
                  <a:srgbClr val="B00D15">
                    <a:alpha val="100000"/>
                  </a:srgbClr>
                </a:solidFill>
                <a:latin typeface="Microsoft YaHei"/>
                <a:ea typeface="Microsoft YaHei"/>
                <a:cs typeface="Microsoft YaHei"/>
              </a:rPr>
              <a:t>维导图】</a:t>
            </a:r>
            <a:endParaRPr lang="Microsoft YaHei" altLang="Microsoft YaHei" sz="1000" dirty="0"/>
          </a:p>
        </p:txBody>
      </p:sp>
      <p:sp>
        <p:nvSpPr>
          <p:cNvPr id="357" name="textbox 357"/>
          <p:cNvSpPr/>
          <p:nvPr/>
        </p:nvSpPr>
        <p:spPr>
          <a:xfrm>
            <a:off x="744929" y="1144207"/>
            <a:ext cx="5288915" cy="1443355"/>
          </a:xfrm>
          <a:prstGeom prst="rect">
            <a:avLst/>
          </a:prstGeom>
        </p:spPr>
        <p:txBody>
          <a:bodyPr vert="horz" wrap="square" lIns="0" tIns="0" rIns="0" bIns="0"/>
          <a:lstStyle/>
          <a:p>
            <a:pPr algn="l" rtl="0" eaLnBrk="0">
              <a:lnSpc>
                <a:spcPct val="76377"/>
              </a:lnSpc>
              <a:tabLst/>
            </a:pPr>
            <a:endParaRPr lang="Arial" altLang="Arial" sz="100" dirty="0"/>
          </a:p>
          <a:p>
            <a:pPr marL="12700" indent="273194" algn="l" rtl="0" eaLnBrk="0">
              <a:lnSpc>
                <a:spcPct val="133000"/>
              </a:lnSpc>
              <a:tabLst/>
            </a:pPr>
            <a:r>
              <a:rPr sz="1000" spc="80" dirty="0">
                <a:solidFill>
                  <a:srgbClr val="231F20">
                    <a:alpha val="100000"/>
                  </a:srgbClr>
                </a:solidFill>
                <a:latin typeface="Microsoft YaHei"/>
                <a:ea typeface="Microsoft YaHei"/>
                <a:cs typeface="Microsoft YaHei"/>
              </a:rPr>
              <a:t>心身疾病是人在老年期最常见的一种疾病。心身疾病的发生、发展与转归都与心</a:t>
            </a:r>
            <a:r>
              <a:rPr sz="1000" spc="50" dirty="0">
                <a:solidFill>
                  <a:srgbClr val="231F20">
                    <a:alpha val="100000"/>
                  </a:srgbClr>
                </a:solidFill>
                <a:latin typeface="Microsoft YaHei"/>
                <a:ea typeface="Microsoft YaHei"/>
                <a:cs typeface="Microsoft YaHei"/>
              </a:rPr>
              <a:t>理</a:t>
            </a:r>
            <a:r>
              <a:rPr sz="1000" spc="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Microsoft YaHei"/>
                <a:ea typeface="Microsoft YaHei"/>
                <a:cs typeface="Microsoft YaHei"/>
              </a:rPr>
              <a:t>社会因素有关。</a:t>
            </a:r>
            <a:r>
              <a:rPr sz="1000" spc="6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Microsoft YaHei"/>
                <a:ea typeface="Microsoft YaHei"/>
                <a:cs typeface="Microsoft YaHei"/>
              </a:rPr>
              <a:t>随着社会的发展、生活水平的提高及生活节奏的加快</a:t>
            </a:r>
            <a:r>
              <a:rPr sz="1000" spc="6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Microsoft YaHei"/>
                <a:ea typeface="Microsoft YaHei"/>
                <a:cs typeface="Microsoft YaHei"/>
              </a:rPr>
              <a:t>，心</a:t>
            </a:r>
            <a:r>
              <a:rPr sz="1000" spc="0" dirty="0">
                <a:solidFill>
                  <a:srgbClr val="231F20">
                    <a:alpha val="100000"/>
                  </a:srgbClr>
                </a:solidFill>
                <a:latin typeface="Microsoft YaHei"/>
                <a:ea typeface="Microsoft YaHei"/>
                <a:cs typeface="Microsoft YaHei"/>
              </a:rPr>
              <a:t>身疾病的总患</a:t>
            </a:r>
            <a:r>
              <a:rPr sz="1000" spc="0" dirty="0">
                <a:solidFill>
                  <a:srgbClr val="231F20">
                    <a:alpha val="100000"/>
                  </a:srgbClr>
                </a:solidFill>
                <a:latin typeface="Microsoft YaHei"/>
                <a:ea typeface="Microsoft YaHei"/>
                <a:cs typeface="Microsoft YaHei"/>
              </a:rPr>
              <a:t>  </a:t>
            </a:r>
            <a:r>
              <a:rPr sz="1000" spc="70" dirty="0">
                <a:solidFill>
                  <a:srgbClr val="231F20">
                    <a:alpha val="100000"/>
                  </a:srgbClr>
                </a:solidFill>
                <a:latin typeface="Microsoft YaHei"/>
                <a:ea typeface="Microsoft YaHei"/>
                <a:cs typeface="Microsoft YaHei"/>
              </a:rPr>
              <a:t>病率也越来越高。这些疾病既然被称为心身疾病，单一地生理治疗，效果往往不</a:t>
            </a:r>
            <a:r>
              <a:rPr sz="1000" spc="10" dirty="0">
                <a:solidFill>
                  <a:srgbClr val="231F20">
                    <a:alpha val="100000"/>
                  </a:srgbClr>
                </a:solidFill>
                <a:latin typeface="Microsoft YaHei"/>
                <a:ea typeface="Microsoft YaHei"/>
                <a:cs typeface="Microsoft YaHei"/>
              </a:rPr>
              <a:t>甚</a:t>
            </a:r>
            <a:r>
              <a:rPr sz="1000" spc="0" dirty="0">
                <a:solidFill>
                  <a:srgbClr val="231F20">
                    <a:alpha val="100000"/>
                  </a:srgbClr>
                </a:solidFill>
                <a:latin typeface="Microsoft YaHei"/>
                <a:ea typeface="Microsoft YaHei"/>
                <a:cs typeface="Microsoft YaHei"/>
              </a:rPr>
              <a:t>理想，</a:t>
            </a:r>
            <a:r>
              <a:rPr sz="1000" spc="0" dirty="0">
                <a:solidFill>
                  <a:srgbClr val="231F20">
                    <a:alpha val="100000"/>
                  </a:srgbClr>
                </a:solidFill>
                <a:latin typeface="Microsoft YaHei"/>
                <a:ea typeface="Microsoft YaHei"/>
                <a:cs typeface="Microsoft YaHei"/>
              </a:rPr>
              <a:t>  </a:t>
            </a:r>
            <a:r>
              <a:rPr sz="1000" spc="70" dirty="0">
                <a:solidFill>
                  <a:srgbClr val="231F20">
                    <a:alpha val="100000"/>
                  </a:srgbClr>
                </a:solidFill>
                <a:latin typeface="Microsoft YaHei"/>
                <a:ea typeface="Microsoft YaHei"/>
                <a:cs typeface="Microsoft YaHei"/>
              </a:rPr>
              <a:t>因此</a:t>
            </a:r>
            <a:r>
              <a:rPr sz="1000" spc="70" dirty="0">
                <a:solidFill>
                  <a:srgbClr val="231F20">
                    <a:alpha val="100000"/>
                  </a:srgbClr>
                </a:solidFill>
                <a:latin typeface="Microsoft YaHei"/>
                <a:ea typeface="Microsoft YaHei"/>
                <a:cs typeface="Microsoft YaHei"/>
              </a:rPr>
              <a:t> </a:t>
            </a:r>
            <a:r>
              <a:rPr sz="1000" spc="70" dirty="0">
                <a:solidFill>
                  <a:srgbClr val="231F20">
                    <a:alpha val="100000"/>
                  </a:srgbClr>
                </a:solidFill>
                <a:latin typeface="Microsoft YaHei"/>
                <a:ea typeface="Microsoft YaHei"/>
                <a:cs typeface="Microsoft YaHei"/>
              </a:rPr>
              <a:t>，本项目首先介绍心身疾病的基本知识</a:t>
            </a:r>
            <a:r>
              <a:rPr sz="1000" spc="70" dirty="0">
                <a:solidFill>
                  <a:srgbClr val="231F20">
                    <a:alpha val="100000"/>
                  </a:srgbClr>
                </a:solidFill>
                <a:latin typeface="Microsoft YaHei"/>
                <a:ea typeface="Microsoft YaHei"/>
                <a:cs typeface="Microsoft YaHei"/>
              </a:rPr>
              <a:t> </a:t>
            </a:r>
            <a:r>
              <a:rPr sz="1000" spc="70" dirty="0">
                <a:solidFill>
                  <a:srgbClr val="231F20">
                    <a:alpha val="100000"/>
                  </a:srgbClr>
                </a:solidFill>
                <a:latin typeface="Microsoft YaHei"/>
                <a:ea typeface="Microsoft YaHei"/>
                <a:cs typeface="Microsoft YaHei"/>
              </a:rPr>
              <a:t>，然后着重介绍老年人常见的</a:t>
            </a:r>
            <a:r>
              <a:rPr sz="1000" spc="40" dirty="0">
                <a:solidFill>
                  <a:srgbClr val="231F20">
                    <a:alpha val="100000"/>
                  </a:srgbClr>
                </a:solidFill>
                <a:latin typeface="Microsoft YaHei"/>
                <a:ea typeface="Microsoft YaHei"/>
                <a:cs typeface="Microsoft YaHei"/>
              </a:rPr>
              <a:t>心</a:t>
            </a:r>
            <a:r>
              <a:rPr sz="1000" spc="0" dirty="0">
                <a:solidFill>
                  <a:srgbClr val="231F20">
                    <a:alpha val="100000"/>
                  </a:srgbClr>
                </a:solidFill>
                <a:latin typeface="Microsoft YaHei"/>
                <a:ea typeface="Microsoft YaHei"/>
                <a:cs typeface="Microsoft YaHei"/>
              </a:rPr>
              <a:t>身疾病及其</a:t>
            </a:r>
            <a:r>
              <a:rPr sz="1000" spc="0" dirty="0">
                <a:solidFill>
                  <a:srgbClr val="231F20">
                    <a:alpha val="100000"/>
                  </a:srgbClr>
                </a:solidFill>
                <a:latin typeface="Microsoft YaHei"/>
                <a:ea typeface="Microsoft YaHei"/>
                <a:cs typeface="Microsoft YaHei"/>
              </a:rPr>
              <a:t>  </a:t>
            </a:r>
            <a:r>
              <a:rPr sz="1000" spc="70" dirty="0">
                <a:solidFill>
                  <a:srgbClr val="231F20">
                    <a:alpha val="100000"/>
                  </a:srgbClr>
                </a:solidFill>
                <a:latin typeface="Microsoft YaHei"/>
                <a:ea typeface="Microsoft YaHei"/>
                <a:cs typeface="Microsoft YaHei"/>
              </a:rPr>
              <a:t>心理护理方法。依据常见的心身疾病的类型本项目分为两个任务</a:t>
            </a:r>
            <a:r>
              <a:rPr sz="1000" spc="70" dirty="0">
                <a:solidFill>
                  <a:srgbClr val="231F20">
                    <a:alpha val="100000"/>
                  </a:srgbClr>
                </a:solidFill>
                <a:latin typeface="Microsoft YaHei"/>
                <a:ea typeface="Microsoft YaHei"/>
                <a:cs typeface="Microsoft YaHei"/>
              </a:rPr>
              <a:t> </a:t>
            </a:r>
            <a:r>
              <a:rPr sz="1000" spc="70" dirty="0">
                <a:solidFill>
                  <a:srgbClr val="231F20">
                    <a:alpha val="100000"/>
                  </a:srgbClr>
                </a:solidFill>
                <a:latin typeface="Microsoft YaHei"/>
                <a:ea typeface="Microsoft YaHei"/>
                <a:cs typeface="Microsoft YaHei"/>
              </a:rPr>
              <a:t>：老年心身疾病的基</a:t>
            </a:r>
            <a:r>
              <a:rPr sz="1000" spc="40" dirty="0">
                <a:solidFill>
                  <a:srgbClr val="231F20">
                    <a:alpha val="100000"/>
                  </a:srgbClr>
                </a:solidFill>
                <a:latin typeface="Microsoft YaHei"/>
                <a:ea typeface="Microsoft YaHei"/>
                <a:cs typeface="Microsoft YaHei"/>
              </a:rPr>
              <a:t>本</a:t>
            </a:r>
            <a:r>
              <a:rPr sz="1000" spc="0" dirty="0">
                <a:solidFill>
                  <a:srgbClr val="231F20">
                    <a:alpha val="100000"/>
                  </a:srgbClr>
                </a:solidFill>
                <a:latin typeface="Microsoft YaHei"/>
                <a:ea typeface="Microsoft YaHei"/>
                <a:cs typeface="Microsoft YaHei"/>
              </a:rPr>
              <a:t>  </a:t>
            </a:r>
            <a:r>
              <a:rPr sz="1000" spc="90" dirty="0">
                <a:solidFill>
                  <a:srgbClr val="231F20">
                    <a:alpha val="100000"/>
                  </a:srgbClr>
                </a:solidFill>
                <a:latin typeface="Microsoft YaHei"/>
                <a:ea typeface="Microsoft YaHei"/>
                <a:cs typeface="Microsoft YaHei"/>
              </a:rPr>
              <a:t>认知和老年常见心身疾病的心理护理(老年高血压的心理护理、老年冠心病的心</a:t>
            </a:r>
            <a:r>
              <a:rPr sz="1000" spc="0" dirty="0">
                <a:solidFill>
                  <a:srgbClr val="231F20">
                    <a:alpha val="100000"/>
                  </a:srgbClr>
                </a:solidFill>
                <a:latin typeface="Microsoft YaHei"/>
                <a:ea typeface="Microsoft YaHei"/>
                <a:cs typeface="Microsoft YaHei"/>
              </a:rPr>
              <a:t>理护理、</a:t>
            </a:r>
            <a:r>
              <a:rPr sz="1000" spc="0" dirty="0">
                <a:solidFill>
                  <a:srgbClr val="231F20">
                    <a:alpha val="100000"/>
                  </a:srgbClr>
                </a:solidFill>
                <a:latin typeface="Microsoft YaHei"/>
                <a:ea typeface="Microsoft YaHei"/>
                <a:cs typeface="Microsoft YaHei"/>
              </a:rPr>
              <a:t>  </a:t>
            </a:r>
            <a:r>
              <a:rPr sz="1000" spc="70" dirty="0">
                <a:solidFill>
                  <a:srgbClr val="231F20">
                    <a:alpha val="100000"/>
                  </a:srgbClr>
                </a:solidFill>
                <a:latin typeface="Microsoft YaHei"/>
                <a:ea typeface="Microsoft YaHei"/>
                <a:cs typeface="Microsoft YaHei"/>
              </a:rPr>
              <a:t>老年糖尿病的心理护理、老年癌症的心理护</a:t>
            </a:r>
            <a:r>
              <a:rPr sz="1000" spc="60" dirty="0">
                <a:solidFill>
                  <a:srgbClr val="231F20">
                    <a:alpha val="100000"/>
                  </a:srgbClr>
                </a:solidFill>
                <a:latin typeface="Microsoft YaHei"/>
                <a:ea typeface="Microsoft YaHei"/>
                <a:cs typeface="Microsoft YaHei"/>
              </a:rPr>
              <a:t>理</a:t>
            </a:r>
            <a:r>
              <a:rPr sz="1000" spc="0" dirty="0">
                <a:solidFill>
                  <a:srgbClr val="231F20">
                    <a:alpha val="100000"/>
                  </a:srgbClr>
                </a:solidFill>
                <a:latin typeface="Microsoft YaHei"/>
                <a:ea typeface="Microsoft YaHei"/>
                <a:cs typeface="Microsoft YaHei"/>
              </a:rPr>
              <a:t>)。</a:t>
            </a:r>
            <a:endParaRPr lang="Microsoft YaHei" altLang="Microsoft YaHei" sz="1000" dirty="0"/>
          </a:p>
        </p:txBody>
      </p:sp>
      <p:pic>
        <p:nvPicPr>
          <p:cNvPr id="358" name="picture 358"/>
          <p:cNvPicPr>
            <a:picLocks noChangeAspect="1"/>
          </p:cNvPicPr>
          <p:nvPr/>
        </p:nvPicPr>
        <p:blipFill>
          <a:blip r:embed="rId2"/>
          <a:stretch>
            <a:fillRect/>
          </a:stretch>
        </p:blipFill>
        <p:spPr>
          <a:xfrm rot="21600000">
            <a:off x="1699260" y="7414259"/>
            <a:ext cx="3331464" cy="1508760"/>
          </a:xfrm>
          <a:prstGeom prst="rect">
            <a:avLst/>
          </a:prstGeom>
        </p:spPr>
      </p:pic>
      <p:sp>
        <p:nvSpPr>
          <p:cNvPr id="359" name="rect"/>
          <p:cNvSpPr/>
          <p:nvPr/>
        </p:nvSpPr>
        <p:spPr>
          <a:xfrm>
            <a:off x="5003291" y="3095244"/>
            <a:ext cx="224028" cy="661415"/>
          </a:xfrm>
          <a:prstGeom prst="rect">
            <a:avLst/>
          </a:prstGeom>
          <a:solidFill>
            <a:srgbClr val="FFFFFF">
              <a:alpha val="100000"/>
            </a:srgbClr>
          </a:solidFill>
          <a:ln cap="flat">
            <a:miter lim="0"/>
            <a:noFill/>
            <a:prstDash val="solid"/>
          </a:ln>
        </p:spPr>
        <p:txBody>
          <a:bodyPr rtlCol="0"/>
          <a:lstStyle/>
          <a:p>
            <a:pPr algn="ctr"/>
            <a:endParaRPr lang="zh-CN" altLang="en-US"/>
          </a:p>
        </p:txBody>
      </p:sp>
      <p:sp>
        <p:nvSpPr>
          <p:cNvPr id="360" name="rect"/>
          <p:cNvSpPr/>
          <p:nvPr/>
        </p:nvSpPr>
        <p:spPr>
          <a:xfrm>
            <a:off x="1508760" y="3095244"/>
            <a:ext cx="50291" cy="452627"/>
          </a:xfrm>
          <a:prstGeom prst="rect">
            <a:avLst/>
          </a:prstGeom>
          <a:solidFill>
            <a:srgbClr val="DC9780">
              <a:alpha val="100000"/>
            </a:srgbClr>
          </a:solidFill>
          <a:ln cap="flat">
            <a:miter lim="0"/>
            <a:noFill/>
            <a:prstDash val="solid"/>
          </a:ln>
        </p:spPr>
        <p:txBody>
          <a:bodyPr rtlCol="0"/>
          <a:lstStyle/>
          <a:p>
            <a:pPr algn="ctr"/>
            <a:endParaRPr lang="zh-CN" altLang="en-US"/>
          </a:p>
        </p:txBody>
      </p:sp>
      <p:pic>
        <p:nvPicPr>
          <p:cNvPr id="361" name="picture 361"/>
          <p:cNvPicPr>
            <a:picLocks noChangeAspect="1"/>
          </p:cNvPicPr>
          <p:nvPr/>
        </p:nvPicPr>
        <p:blipFill>
          <a:blip r:embed="rId3"/>
          <a:stretch>
            <a:fillRect/>
          </a:stretch>
        </p:blipFill>
        <p:spPr>
          <a:xfrm rot="21600000">
            <a:off x="1502663" y="2816352"/>
            <a:ext cx="3724655" cy="304800"/>
          </a:xfrm>
          <a:prstGeom prst="rect">
            <a:avLst/>
          </a:prstGeom>
        </p:spPr>
      </p:pic>
      <p:grpSp>
        <p:nvGrpSpPr>
          <p:cNvPr id="22" name="group 22"/>
          <p:cNvGrpSpPr/>
          <p:nvPr/>
        </p:nvGrpSpPr>
        <p:grpSpPr>
          <a:xfrm rot="21600000">
            <a:off x="626363" y="393192"/>
            <a:ext cx="2167127" cy="515111"/>
            <a:chOff x="0" y="0"/>
            <a:chExt cx="2167127" cy="515111"/>
          </a:xfrm>
        </p:grpSpPr>
        <p:pic>
          <p:nvPicPr>
            <p:cNvPr id="362" name="picture 362"/>
            <p:cNvPicPr>
              <a:picLocks noChangeAspect="1"/>
            </p:cNvPicPr>
            <p:nvPr/>
          </p:nvPicPr>
          <p:blipFill>
            <a:blip r:embed="rId4"/>
            <a:stretch>
              <a:fillRect/>
            </a:stretch>
          </p:blipFill>
          <p:spPr>
            <a:xfrm rot="21600000">
              <a:off x="0" y="0"/>
              <a:ext cx="2167127" cy="515111"/>
            </a:xfrm>
            <a:prstGeom prst="rect">
              <a:avLst/>
            </a:prstGeom>
          </p:spPr>
        </p:pic>
        <p:sp>
          <p:nvSpPr>
            <p:cNvPr id="363" name="textbox 363"/>
            <p:cNvSpPr/>
            <p:nvPr/>
          </p:nvSpPr>
          <p:spPr>
            <a:xfrm>
              <a:off x="-12700" y="-12700"/>
              <a:ext cx="2192654" cy="558800"/>
            </a:xfrm>
            <a:prstGeom prst="rect">
              <a:avLst/>
            </a:prstGeom>
          </p:spPr>
          <p:txBody>
            <a:bodyPr vert="horz" wrap="square" lIns="0" tIns="0" rIns="0" bIns="0"/>
            <a:lstStyle/>
            <a:p>
              <a:pPr algn="l" rtl="0" eaLnBrk="0">
                <a:lnSpc>
                  <a:spcPct val="159000"/>
                </a:lnSpc>
                <a:tabLst/>
              </a:pPr>
              <a:endParaRPr lang="Arial" altLang="Arial" sz="1000" dirty="0"/>
            </a:p>
            <a:p>
              <a:pPr algn="l" rtl="0" eaLnBrk="0">
                <a:lnSpc>
                  <a:spcPct val="8652"/>
                </a:lnSpc>
                <a:tabLst/>
              </a:pPr>
              <a:endParaRPr lang="Arial" altLang="Arial" sz="100" dirty="0"/>
            </a:p>
            <a:p>
              <a:pPr marL="793750" algn="l" rtl="0" eaLnBrk="0">
                <a:lnSpc>
                  <a:spcPts val="1389"/>
                </a:lnSpc>
                <a:tabLst/>
              </a:pPr>
              <a:r>
                <a:rPr sz="1100" spc="80" dirty="0">
                  <a:solidFill>
                    <a:srgbClr val="231F20">
                      <a:alpha val="100000"/>
                    </a:srgbClr>
                  </a:solidFill>
                  <a:latin typeface="KaiTi"/>
                  <a:ea typeface="KaiTi"/>
                  <a:cs typeface="KaiTi"/>
                </a:rPr>
                <a:t>老年心理护</a:t>
              </a:r>
              <a:r>
                <a:rPr sz="1100" spc="60" dirty="0">
                  <a:solidFill>
                    <a:srgbClr val="231F20">
                      <a:alpha val="100000"/>
                    </a:srgbClr>
                  </a:solidFill>
                  <a:latin typeface="KaiTi"/>
                  <a:ea typeface="KaiTi"/>
                  <a:cs typeface="KaiTi"/>
                </a:rPr>
                <a:t>理</a:t>
              </a:r>
              <a:endParaRPr lang="KaiTi" altLang="KaiTi" sz="1100" dirty="0"/>
            </a:p>
          </p:txBody>
        </p:sp>
      </p:grpSp>
      <p:pic>
        <p:nvPicPr>
          <p:cNvPr id="364" name="picture 364"/>
          <p:cNvPicPr>
            <a:picLocks noChangeAspect="1"/>
          </p:cNvPicPr>
          <p:nvPr/>
        </p:nvPicPr>
        <p:blipFill>
          <a:blip r:embed="rId5"/>
          <a:stretch>
            <a:fillRect/>
          </a:stretch>
        </p:blipFill>
        <p:spPr>
          <a:xfrm rot="21600000">
            <a:off x="1877834" y="3317824"/>
            <a:ext cx="2242641" cy="235521"/>
          </a:xfrm>
          <a:prstGeom prst="rect">
            <a:avLst/>
          </a:prstGeom>
        </p:spPr>
      </p:pic>
      <p:pic>
        <p:nvPicPr>
          <p:cNvPr id="365" name="picture 365"/>
          <p:cNvPicPr>
            <a:picLocks noChangeAspect="1"/>
          </p:cNvPicPr>
          <p:nvPr/>
        </p:nvPicPr>
        <p:blipFill>
          <a:blip r:embed="rId6"/>
          <a:stretch>
            <a:fillRect/>
          </a:stretch>
        </p:blipFill>
        <p:spPr>
          <a:xfrm rot="21600000">
            <a:off x="4480559" y="2903220"/>
            <a:ext cx="608076" cy="609599"/>
          </a:xfrm>
          <a:prstGeom prst="rect">
            <a:avLst/>
          </a:prstGeom>
        </p:spPr>
      </p:pic>
      <p:sp>
        <p:nvSpPr>
          <p:cNvPr id="366" name="rect"/>
          <p:cNvSpPr/>
          <p:nvPr/>
        </p:nvSpPr>
        <p:spPr>
          <a:xfrm>
            <a:off x="1714500" y="3703320"/>
            <a:ext cx="3293363" cy="50291"/>
          </a:xfrm>
          <a:prstGeom prst="rect">
            <a:avLst/>
          </a:prstGeom>
          <a:solidFill>
            <a:srgbClr val="DC9780">
              <a:alpha val="100000"/>
            </a:srgbClr>
          </a:solidFill>
          <a:ln cap="flat">
            <a:miter lim="0"/>
            <a:noFill/>
            <a:prstDash val="solid"/>
          </a:ln>
        </p:spPr>
        <p:txBody>
          <a:bodyPr rtlCol="0"/>
          <a:lstStyle/>
          <a:p>
            <a:pPr algn="ctr"/>
            <a:endParaRPr lang="zh-CN" altLang="en-US"/>
          </a:p>
        </p:txBody>
      </p:sp>
      <p:pic>
        <p:nvPicPr>
          <p:cNvPr id="367" name="picture 367"/>
          <p:cNvPicPr>
            <a:picLocks noChangeAspect="1"/>
          </p:cNvPicPr>
          <p:nvPr/>
        </p:nvPicPr>
        <p:blipFill>
          <a:blip r:embed="rId7"/>
          <a:stretch>
            <a:fillRect/>
          </a:stretch>
        </p:blipFill>
        <p:spPr>
          <a:xfrm rot="21600000">
            <a:off x="1890369" y="2966529"/>
            <a:ext cx="633120" cy="235800"/>
          </a:xfrm>
          <a:prstGeom prst="rect">
            <a:avLst/>
          </a:prstGeom>
        </p:spPr>
      </p:pic>
      <p:pic>
        <p:nvPicPr>
          <p:cNvPr id="368" name="picture 368"/>
          <p:cNvPicPr>
            <a:picLocks noChangeAspect="1"/>
          </p:cNvPicPr>
          <p:nvPr/>
        </p:nvPicPr>
        <p:blipFill>
          <a:blip r:embed="rId8"/>
          <a:stretch>
            <a:fillRect/>
          </a:stretch>
        </p:blipFill>
        <p:spPr>
          <a:xfrm rot="21600000">
            <a:off x="4529328" y="3159251"/>
            <a:ext cx="413003" cy="225552"/>
          </a:xfrm>
          <a:prstGeom prst="rect">
            <a:avLst/>
          </a:prstGeom>
        </p:spPr>
      </p:pic>
      <p:sp>
        <p:nvSpPr>
          <p:cNvPr id="369" name="rect"/>
          <p:cNvSpPr/>
          <p:nvPr/>
        </p:nvSpPr>
        <p:spPr>
          <a:xfrm>
            <a:off x="2633472" y="3078479"/>
            <a:ext cx="1729739" cy="50291"/>
          </a:xfrm>
          <a:prstGeom prst="rect">
            <a:avLst/>
          </a:prstGeom>
          <a:solidFill>
            <a:srgbClr val="DC9780">
              <a:alpha val="100000"/>
            </a:srgbClr>
          </a:solidFill>
          <a:ln cap="flat">
            <a:miter lim="0"/>
            <a:noFill/>
            <a:prstDash val="solid"/>
          </a:ln>
        </p:spPr>
        <p:txBody>
          <a:bodyPr rtlCol="0"/>
          <a:lstStyle/>
          <a:p>
            <a:pPr algn="ctr"/>
            <a:endParaRPr lang="zh-CN" altLang="en-US"/>
          </a:p>
        </p:txBody>
      </p:sp>
      <p:pic>
        <p:nvPicPr>
          <p:cNvPr id="370" name="picture 370"/>
          <p:cNvPicPr>
            <a:picLocks noChangeAspect="1"/>
          </p:cNvPicPr>
          <p:nvPr/>
        </p:nvPicPr>
        <p:blipFill>
          <a:blip r:embed="rId9"/>
          <a:stretch>
            <a:fillRect/>
          </a:stretch>
        </p:blipFill>
        <p:spPr>
          <a:xfrm rot="21600000">
            <a:off x="1508785" y="3546589"/>
            <a:ext cx="205473" cy="206260"/>
          </a:xfrm>
          <a:prstGeom prst="rect">
            <a:avLst/>
          </a:prstGeom>
        </p:spPr>
      </p:pic>
      <p:sp>
        <p:nvSpPr>
          <p:cNvPr id="371" name="textbox 371"/>
          <p:cNvSpPr/>
          <p:nvPr/>
        </p:nvSpPr>
        <p:spPr>
          <a:xfrm>
            <a:off x="831412" y="9041149"/>
            <a:ext cx="230504" cy="153035"/>
          </a:xfrm>
          <a:prstGeom prst="rect">
            <a:avLst/>
          </a:prstGeom>
        </p:spPr>
        <p:txBody>
          <a:bodyPr vert="horz" wrap="square" lIns="0" tIns="0" rIns="0" bIns="0"/>
          <a:lstStyle/>
          <a:p>
            <a:pPr algn="l" rtl="0" eaLnBrk="0">
              <a:lnSpc>
                <a:spcPct val="78516"/>
              </a:lnSpc>
              <a:tabLst/>
            </a:pPr>
            <a:endParaRPr lang="Arial" altLang="Arial" sz="100" dirty="0"/>
          </a:p>
          <a:p>
            <a:pPr marL="12700" algn="l" rtl="0" eaLnBrk="0">
              <a:lnSpc>
                <a:spcPct val="84000"/>
              </a:lnSpc>
              <a:tabLst/>
            </a:pPr>
            <a:r>
              <a:rPr sz="1000" b="1" spc="-20" dirty="0">
                <a:solidFill>
                  <a:srgbClr val="231F20">
                    <a:alpha val="100000"/>
                  </a:srgbClr>
                </a:solidFill>
                <a:latin typeface="Arial"/>
                <a:ea typeface="Arial"/>
                <a:cs typeface="Arial"/>
              </a:rPr>
              <a:t>100</a:t>
            </a:r>
            <a:endParaRPr lang="Arial" altLang="Arial" sz="1000" dirty="0"/>
          </a:p>
        </p:txBody>
      </p:sp>
      <p:pic>
        <p:nvPicPr>
          <p:cNvPr id="372" name="picture 372"/>
          <p:cNvPicPr>
            <a:picLocks noChangeAspect="1"/>
          </p:cNvPicPr>
          <p:nvPr/>
        </p:nvPicPr>
        <p:blipFill>
          <a:blip r:embed="rId10"/>
          <a:stretch>
            <a:fillRect/>
          </a:stretch>
        </p:blipFill>
        <p:spPr>
          <a:xfrm rot="21600000">
            <a:off x="4143755" y="7277100"/>
            <a:ext cx="201167" cy="94488"/>
          </a:xfrm>
          <a:prstGeom prst="rect">
            <a:avLst/>
          </a:prstGeom>
        </p:spPr>
      </p:pic>
      <p:sp>
        <p:nvSpPr>
          <p:cNvPr id="373" name="rect"/>
          <p:cNvSpPr/>
          <p:nvPr/>
        </p:nvSpPr>
        <p:spPr>
          <a:xfrm>
            <a:off x="1508760" y="3078479"/>
            <a:ext cx="283464" cy="50291"/>
          </a:xfrm>
          <a:prstGeom prst="rect">
            <a:avLst/>
          </a:prstGeom>
          <a:solidFill>
            <a:srgbClr val="DC9780">
              <a:alpha val="100000"/>
            </a:srgbClr>
          </a:solidFill>
          <a:ln cap="flat">
            <a:miter lim="0"/>
            <a:noFill/>
            <a:prstDash val="solid"/>
          </a:ln>
        </p:spPr>
        <p:txBody>
          <a:bodyPr rtlCol="0"/>
          <a:lstStyle/>
          <a:p>
            <a:pPr algn="ctr"/>
            <a:endParaRPr lang="zh-CN" alt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4" name="textbox 374"/>
          <p:cNvSpPr/>
          <p:nvPr/>
        </p:nvSpPr>
        <p:spPr>
          <a:xfrm>
            <a:off x="897201" y="1640248"/>
            <a:ext cx="4627245" cy="2074545"/>
          </a:xfrm>
          <a:prstGeom prst="rect">
            <a:avLst/>
          </a:prstGeom>
        </p:spPr>
        <p:txBody>
          <a:bodyPr vert="horz" wrap="square" lIns="0" tIns="0" rIns="0" bIns="0"/>
          <a:lstStyle/>
          <a:p>
            <a:pPr algn="l" rtl="0" eaLnBrk="0">
              <a:lnSpc>
                <a:spcPct val="95754"/>
              </a:lnSpc>
              <a:tabLst/>
            </a:pPr>
            <a:endParaRPr lang="Arial" altLang="Arial" sz="100" dirty="0"/>
          </a:p>
          <a:p>
            <a:pPr marL="12755" indent="272808" algn="l" rtl="0" eaLnBrk="0">
              <a:lnSpc>
                <a:spcPct val="118000"/>
              </a:lnSpc>
              <a:tabLst/>
            </a:pPr>
            <a:r>
              <a:rPr sz="1000" spc="60" dirty="0">
                <a:solidFill>
                  <a:srgbClr val="231F20">
                    <a:alpha val="100000"/>
                  </a:srgbClr>
                </a:solidFill>
                <a:latin typeface="SimSun"/>
                <a:ea typeface="SimSun"/>
                <a:cs typeface="SimSun"/>
              </a:rPr>
              <a:t>王爷爷，</a:t>
            </a:r>
            <a:r>
              <a:rPr sz="1000" spc="60" dirty="0">
                <a:solidFill>
                  <a:srgbClr val="231F20">
                    <a:alpha val="100000"/>
                  </a:srgbClr>
                </a:solidFill>
                <a:latin typeface="Times New Roman"/>
                <a:ea typeface="Times New Roman"/>
                <a:cs typeface="Times New Roman"/>
              </a:rPr>
              <a:t>60</a:t>
            </a:r>
            <a:r>
              <a:rPr sz="1000" spc="60" dirty="0">
                <a:solidFill>
                  <a:srgbClr val="231F20">
                    <a:alpha val="100000"/>
                  </a:srgbClr>
                </a:solidFill>
                <a:latin typeface="Times New Roman"/>
                <a:ea typeface="Times New Roman"/>
                <a:cs typeface="Times New Roman"/>
              </a:rPr>
              <a:t> </a:t>
            </a:r>
            <a:r>
              <a:rPr sz="1000" spc="60" dirty="0">
                <a:solidFill>
                  <a:srgbClr val="231F20">
                    <a:alpha val="100000"/>
                  </a:srgbClr>
                </a:solidFill>
                <a:latin typeface="SimSun"/>
                <a:ea typeface="SimSun"/>
                <a:cs typeface="SimSun"/>
              </a:rPr>
              <a:t>岁，年轻的时候是某公司的经理，很有上进心，</a:t>
            </a:r>
            <a:r>
              <a:rPr sz="1000" spc="50" dirty="0">
                <a:solidFill>
                  <a:srgbClr val="231F20">
                    <a:alpha val="100000"/>
                  </a:srgbClr>
                </a:solidFill>
                <a:latin typeface="SimSun"/>
                <a:ea typeface="SimSun"/>
                <a:cs typeface="SimSun"/>
              </a:rPr>
              <a:t>常</a:t>
            </a:r>
            <a:r>
              <a:rPr sz="1000" spc="0" dirty="0">
                <a:solidFill>
                  <a:srgbClr val="231F20">
                    <a:alpha val="100000"/>
                  </a:srgbClr>
                </a:solidFill>
                <a:latin typeface="SimSun"/>
                <a:ea typeface="SimSun"/>
                <a:cs typeface="SimSun"/>
              </a:rPr>
              <a:t>常加班、在</a:t>
            </a:r>
            <a:r>
              <a:rPr sz="1000" spc="0" dirty="0">
                <a:solidFill>
                  <a:srgbClr val="231F20">
                    <a:alpha val="100000"/>
                  </a:srgbClr>
                </a:solidFill>
                <a:latin typeface="SimSun"/>
                <a:ea typeface="SimSun"/>
                <a:cs typeface="SimSun"/>
              </a:rPr>
              <a:t> </a:t>
            </a:r>
            <a:r>
              <a:rPr sz="1000" spc="70" dirty="0">
                <a:solidFill>
                  <a:srgbClr val="231F20">
                    <a:alpha val="100000"/>
                  </a:srgbClr>
                </a:solidFill>
                <a:latin typeface="SimSun"/>
                <a:ea typeface="SimSun"/>
                <a:cs typeface="SimSun"/>
              </a:rPr>
              <a:t>外应酬，对自己和下属要求严格，稍不顺心就发脾气。王爷爷一旦接</a:t>
            </a:r>
            <a:r>
              <a:rPr sz="1000" spc="30" dirty="0">
                <a:solidFill>
                  <a:srgbClr val="231F20">
                    <a:alpha val="100000"/>
                  </a:srgbClr>
                </a:solidFill>
                <a:latin typeface="SimSun"/>
                <a:ea typeface="SimSun"/>
                <a:cs typeface="SimSun"/>
              </a:rPr>
              <a:t>到</a:t>
            </a:r>
            <a:r>
              <a:rPr sz="1000" spc="0" dirty="0">
                <a:solidFill>
                  <a:srgbClr val="231F20">
                    <a:alpha val="100000"/>
                  </a:srgbClr>
                </a:solidFill>
                <a:latin typeface="SimSun"/>
                <a:ea typeface="SimSun"/>
                <a:cs typeface="SimSun"/>
              </a:rPr>
              <a:t>重大任</a:t>
            </a:r>
            <a:r>
              <a:rPr sz="1000" spc="0" dirty="0">
                <a:solidFill>
                  <a:srgbClr val="231F20">
                    <a:alpha val="100000"/>
                  </a:srgbClr>
                </a:solidFill>
                <a:latin typeface="SimSun"/>
                <a:ea typeface="SimSun"/>
                <a:cs typeface="SimSun"/>
              </a:rPr>
              <a:t> </a:t>
            </a:r>
            <a:r>
              <a:rPr sz="1000" spc="70" dirty="0">
                <a:solidFill>
                  <a:srgbClr val="231F20">
                    <a:alpha val="100000"/>
                  </a:srgbClr>
                </a:solidFill>
                <a:latin typeface="SimSun"/>
                <a:ea typeface="SimSun"/>
                <a:cs typeface="SimSun"/>
              </a:rPr>
              <a:t>务就急着解决，经常为了处理事务而忘记吃饭，因为加班在单位睡</a:t>
            </a:r>
            <a:r>
              <a:rPr sz="1000" spc="50" dirty="0">
                <a:solidFill>
                  <a:srgbClr val="231F20">
                    <a:alpha val="100000"/>
                  </a:srgbClr>
                </a:solidFill>
                <a:latin typeface="SimSun"/>
                <a:ea typeface="SimSun"/>
                <a:cs typeface="SimSun"/>
              </a:rPr>
              <a:t>觉</a:t>
            </a:r>
            <a:r>
              <a:rPr sz="1000" spc="0" dirty="0">
                <a:solidFill>
                  <a:srgbClr val="231F20">
                    <a:alpha val="100000"/>
                  </a:srgbClr>
                </a:solidFill>
                <a:latin typeface="SimSun"/>
                <a:ea typeface="SimSun"/>
                <a:cs typeface="SimSun"/>
              </a:rPr>
              <a:t>也是常有</a:t>
            </a:r>
            <a:r>
              <a:rPr sz="1000" spc="0" dirty="0">
                <a:solidFill>
                  <a:srgbClr val="231F20">
                    <a:alpha val="100000"/>
                  </a:srgbClr>
                </a:solidFill>
                <a:latin typeface="SimSun"/>
                <a:ea typeface="SimSun"/>
                <a:cs typeface="SimSun"/>
              </a:rPr>
              <a:t> </a:t>
            </a:r>
            <a:r>
              <a:rPr sz="1000" spc="10" dirty="0">
                <a:solidFill>
                  <a:srgbClr val="231F20">
                    <a:alpha val="100000"/>
                  </a:srgbClr>
                </a:solidFill>
                <a:latin typeface="SimSun"/>
                <a:ea typeface="SimSun"/>
                <a:cs typeface="SimSun"/>
              </a:rPr>
              <a:t>的</a:t>
            </a:r>
            <a:r>
              <a:rPr sz="1000" spc="0" dirty="0">
                <a:solidFill>
                  <a:srgbClr val="231F20">
                    <a:alpha val="100000"/>
                  </a:srgbClr>
                </a:solidFill>
                <a:latin typeface="SimSun"/>
                <a:ea typeface="SimSun"/>
                <a:cs typeface="SimSun"/>
              </a:rPr>
              <a:t>事。</a:t>
            </a:r>
            <a:endParaRPr lang="SimSun" altLang="SimSun" sz="1000" dirty="0"/>
          </a:p>
          <a:p>
            <a:pPr marL="12700" indent="264841" algn="l" rtl="0" eaLnBrk="0">
              <a:lnSpc>
                <a:spcPct val="118000"/>
              </a:lnSpc>
              <a:spcBef>
                <a:spcPts val="317"/>
              </a:spcBef>
              <a:tabLst/>
            </a:pPr>
            <a:r>
              <a:rPr sz="1000" spc="50" dirty="0">
                <a:solidFill>
                  <a:srgbClr val="231F20">
                    <a:alpha val="100000"/>
                  </a:srgbClr>
                </a:solidFill>
                <a:latin typeface="Times New Roman"/>
                <a:ea typeface="Times New Roman"/>
                <a:cs typeface="Times New Roman"/>
              </a:rPr>
              <a:t>20</a:t>
            </a:r>
            <a:r>
              <a:rPr sz="1000" spc="50" dirty="0">
                <a:solidFill>
                  <a:srgbClr val="231F20">
                    <a:alpha val="100000"/>
                  </a:srgbClr>
                </a:solidFill>
                <a:latin typeface="Times New Roman"/>
                <a:ea typeface="Times New Roman"/>
                <a:cs typeface="Times New Roman"/>
              </a:rPr>
              <a:t> </a:t>
            </a:r>
            <a:r>
              <a:rPr sz="1000" spc="50" dirty="0">
                <a:solidFill>
                  <a:srgbClr val="231F20">
                    <a:alpha val="100000"/>
                  </a:srgbClr>
                </a:solidFill>
                <a:latin typeface="SimSun"/>
                <a:ea typeface="SimSun"/>
                <a:cs typeface="SimSun"/>
              </a:rPr>
              <a:t>年前，有一次公司开会时，王爷爷突然腹痛，出冷汗，面色苍白，</a:t>
            </a:r>
            <a:r>
              <a:rPr sz="1000" spc="0" dirty="0">
                <a:solidFill>
                  <a:srgbClr val="231F20">
                    <a:alpha val="100000"/>
                  </a:srgbClr>
                </a:solidFill>
                <a:latin typeface="SimSun"/>
                <a:ea typeface="SimSun"/>
                <a:cs typeface="SimSun"/>
              </a:rPr>
              <a:t>被同</a:t>
            </a:r>
            <a:r>
              <a:rPr sz="1000" spc="0" dirty="0">
                <a:solidFill>
                  <a:srgbClr val="231F20">
                    <a:alpha val="100000"/>
                  </a:srgbClr>
                </a:solidFill>
                <a:latin typeface="SimSun"/>
                <a:ea typeface="SimSun"/>
                <a:cs typeface="SimSun"/>
              </a:rPr>
              <a:t> </a:t>
            </a:r>
            <a:r>
              <a:rPr sz="1000" spc="70" dirty="0">
                <a:solidFill>
                  <a:srgbClr val="231F20">
                    <a:alpha val="100000"/>
                  </a:srgbClr>
                </a:solidFill>
                <a:latin typeface="SimSun"/>
                <a:ea typeface="SimSun"/>
                <a:cs typeface="SimSun"/>
              </a:rPr>
              <a:t>事送往医院，被诊断为胃溃疡引起的胃出血。王爷爷住院期间总急着要出院</a:t>
            </a:r>
            <a:r>
              <a:rPr sz="1000" spc="20" dirty="0">
                <a:solidFill>
                  <a:srgbClr val="231F20">
                    <a:alpha val="100000"/>
                  </a:srgbClr>
                </a:solidFill>
                <a:latin typeface="SimSun"/>
                <a:ea typeface="SimSun"/>
                <a:cs typeface="SimSun"/>
              </a:rPr>
              <a:t>，</a:t>
            </a:r>
            <a:r>
              <a:rPr sz="1000" spc="0" dirty="0">
                <a:solidFill>
                  <a:srgbClr val="231F20">
                    <a:alpha val="100000"/>
                  </a:srgbClr>
                </a:solidFill>
                <a:latin typeface="SimSun"/>
                <a:ea typeface="SimSun"/>
                <a:cs typeface="SimSun"/>
              </a:rPr>
              <a:t> </a:t>
            </a:r>
            <a:r>
              <a:rPr sz="1000" spc="60" dirty="0">
                <a:solidFill>
                  <a:srgbClr val="231F20">
                    <a:alpha val="100000"/>
                  </a:srgbClr>
                </a:solidFill>
                <a:latin typeface="SimSun"/>
                <a:ea typeface="SimSun"/>
                <a:cs typeface="SimSun"/>
              </a:rPr>
              <a:t>病情稍微好转就坚决出院，觉得自己身体好没问题，出院后也不把自己的</a:t>
            </a:r>
            <a:r>
              <a:rPr sz="1000" spc="0" dirty="0">
                <a:solidFill>
                  <a:srgbClr val="231F20">
                    <a:alpha val="100000"/>
                  </a:srgbClr>
                </a:solidFill>
                <a:latin typeface="SimSun"/>
                <a:ea typeface="SimSun"/>
                <a:cs typeface="SimSun"/>
              </a:rPr>
              <a:t>病当</a:t>
            </a:r>
            <a:r>
              <a:rPr sz="1000" spc="0" dirty="0">
                <a:solidFill>
                  <a:srgbClr val="231F20">
                    <a:alpha val="100000"/>
                  </a:srgbClr>
                </a:solidFill>
                <a:latin typeface="SimSun"/>
                <a:ea typeface="SimSun"/>
                <a:cs typeface="SimSun"/>
              </a:rPr>
              <a:t> </a:t>
            </a:r>
            <a:r>
              <a:rPr sz="1000" spc="20" dirty="0">
                <a:solidFill>
                  <a:srgbClr val="231F20">
                    <a:alpha val="100000"/>
                  </a:srgbClr>
                </a:solidFill>
                <a:latin typeface="SimSun"/>
                <a:ea typeface="SimSun"/>
                <a:cs typeface="SimSun"/>
              </a:rPr>
              <a:t>回事，</a:t>
            </a:r>
            <a:r>
              <a:rPr sz="1000" spc="20" dirty="0">
                <a:solidFill>
                  <a:srgbClr val="231F20">
                    <a:alpha val="100000"/>
                  </a:srgbClr>
                </a:solidFill>
                <a:latin typeface="SimSun"/>
                <a:ea typeface="SimSun"/>
                <a:cs typeface="SimSun"/>
              </a:rPr>
              <a:t> </a:t>
            </a:r>
            <a:r>
              <a:rPr sz="1000" spc="20" dirty="0">
                <a:solidFill>
                  <a:srgbClr val="231F20">
                    <a:alpha val="100000"/>
                  </a:srgbClr>
                </a:solidFill>
                <a:latin typeface="SimSun"/>
                <a:ea typeface="SimSun"/>
                <a:cs typeface="SimSun"/>
              </a:rPr>
              <a:t>胃痛时才吃药，至今，已经反反复复住院五六</a:t>
            </a:r>
            <a:r>
              <a:rPr sz="1000" spc="10" dirty="0">
                <a:solidFill>
                  <a:srgbClr val="231F20">
                    <a:alpha val="100000"/>
                  </a:srgbClr>
                </a:solidFill>
                <a:latin typeface="SimSun"/>
                <a:ea typeface="SimSun"/>
                <a:cs typeface="SimSun"/>
              </a:rPr>
              <a:t>次</a:t>
            </a:r>
            <a:r>
              <a:rPr sz="1000" spc="0" dirty="0">
                <a:solidFill>
                  <a:srgbClr val="231F20">
                    <a:alpha val="100000"/>
                  </a:srgbClr>
                </a:solidFill>
                <a:latin typeface="SimSun"/>
                <a:ea typeface="SimSun"/>
                <a:cs typeface="SimSun"/>
              </a:rPr>
              <a:t>。</a:t>
            </a:r>
            <a:endParaRPr lang="SimSun" altLang="SimSun" sz="1000" dirty="0"/>
          </a:p>
          <a:p>
            <a:pPr marL="19395" indent="265706" algn="l" rtl="0" eaLnBrk="0">
              <a:lnSpc>
                <a:spcPct val="112000"/>
              </a:lnSpc>
              <a:spcBef>
                <a:spcPts val="316"/>
              </a:spcBef>
              <a:tabLst/>
            </a:pPr>
            <a:r>
              <a:rPr sz="1000" spc="60" dirty="0">
                <a:solidFill>
                  <a:srgbClr val="231F20">
                    <a:alpha val="100000"/>
                  </a:srgbClr>
                </a:solidFill>
                <a:latin typeface="SimSun"/>
                <a:ea typeface="SimSun"/>
                <a:cs typeface="SimSun"/>
              </a:rPr>
              <a:t>一周前，老伴生病住院，子女工作忙，王爷爷在医院长时间陪伴老伴</a:t>
            </a:r>
            <a:r>
              <a:rPr sz="1000" spc="30" dirty="0">
                <a:solidFill>
                  <a:srgbClr val="231F20">
                    <a:alpha val="100000"/>
                  </a:srgbClr>
                </a:solidFill>
                <a:latin typeface="SimSun"/>
                <a:ea typeface="SimSun"/>
                <a:cs typeface="SimSun"/>
              </a:rPr>
              <a:t>，</a:t>
            </a:r>
            <a:r>
              <a:rPr sz="1000" spc="0" dirty="0">
                <a:solidFill>
                  <a:srgbClr val="231F20">
                    <a:alpha val="100000"/>
                  </a:srgbClr>
                </a:solidFill>
                <a:latin typeface="SimSun"/>
                <a:ea typeface="SimSun"/>
                <a:cs typeface="SimSun"/>
              </a:rPr>
              <a:t>因</a:t>
            </a:r>
            <a:r>
              <a:rPr sz="1000" spc="0" dirty="0">
                <a:solidFill>
                  <a:srgbClr val="231F20">
                    <a:alpha val="100000"/>
                  </a:srgbClr>
                </a:solidFill>
                <a:latin typeface="SimSun"/>
                <a:ea typeface="SimSun"/>
                <a:cs typeface="SimSun"/>
              </a:rPr>
              <a:t> </a:t>
            </a:r>
            <a:r>
              <a:rPr sz="1000" spc="40" dirty="0">
                <a:solidFill>
                  <a:srgbClr val="231F20">
                    <a:alpha val="100000"/>
                  </a:srgbClr>
                </a:solidFill>
                <a:latin typeface="SimSun"/>
                <a:ea typeface="SimSun"/>
                <a:cs typeface="SimSun"/>
              </a:rPr>
              <a:t>为着急老伴的病情常常睡不好觉，吃不好饭，再次胃出血住院</a:t>
            </a:r>
            <a:r>
              <a:rPr sz="1000" spc="10" dirty="0">
                <a:solidFill>
                  <a:srgbClr val="231F20">
                    <a:alpha val="100000"/>
                  </a:srgbClr>
                </a:solidFill>
                <a:latin typeface="SimSun"/>
                <a:ea typeface="SimSun"/>
                <a:cs typeface="SimSun"/>
              </a:rPr>
              <a:t>。</a:t>
            </a:r>
            <a:endParaRPr lang="SimSun" altLang="SimSun" sz="1000" dirty="0"/>
          </a:p>
          <a:p>
            <a:pPr marL="283509" algn="l" rtl="0" eaLnBrk="0">
              <a:lnSpc>
                <a:spcPct val="99000"/>
              </a:lnSpc>
              <a:spcBef>
                <a:spcPts val="284"/>
              </a:spcBef>
              <a:tabLst/>
            </a:pPr>
            <a:r>
              <a:rPr sz="1000" spc="30" dirty="0">
                <a:solidFill>
                  <a:srgbClr val="231F20">
                    <a:alpha val="100000"/>
                  </a:srgbClr>
                </a:solidFill>
                <a:latin typeface="SimSun"/>
                <a:ea typeface="SimSun"/>
                <a:cs typeface="SimSun"/>
              </a:rPr>
              <a:t>你觉得王爷爷患病的主要原因是什么？怎么为他提供</a:t>
            </a:r>
            <a:r>
              <a:rPr sz="1000" spc="20" dirty="0">
                <a:solidFill>
                  <a:srgbClr val="231F20">
                    <a:alpha val="100000"/>
                  </a:srgbClr>
                </a:solidFill>
                <a:latin typeface="SimSun"/>
                <a:ea typeface="SimSun"/>
                <a:cs typeface="SimSun"/>
              </a:rPr>
              <a:t>心</a:t>
            </a:r>
            <a:r>
              <a:rPr sz="1000" spc="0" dirty="0">
                <a:solidFill>
                  <a:srgbClr val="231F20">
                    <a:alpha val="100000"/>
                  </a:srgbClr>
                </a:solidFill>
                <a:latin typeface="SimSun"/>
                <a:ea typeface="SimSun"/>
                <a:cs typeface="SimSun"/>
              </a:rPr>
              <a:t>理护理？</a:t>
            </a:r>
            <a:endParaRPr lang="SimSun" altLang="SimSun" sz="1000" dirty="0"/>
          </a:p>
        </p:txBody>
      </p:sp>
      <p:sp>
        <p:nvSpPr>
          <p:cNvPr id="375" name="textbox 375"/>
          <p:cNvSpPr/>
          <p:nvPr/>
        </p:nvSpPr>
        <p:spPr>
          <a:xfrm>
            <a:off x="601938" y="3937810"/>
            <a:ext cx="5234304" cy="1358264"/>
          </a:xfrm>
          <a:prstGeom prst="rect">
            <a:avLst/>
          </a:prstGeom>
        </p:spPr>
        <p:txBody>
          <a:bodyPr vert="horz" wrap="square" lIns="0" tIns="0" rIns="0" bIns="0"/>
          <a:lstStyle/>
          <a:p>
            <a:pPr algn="l" rtl="0" eaLnBrk="0">
              <a:lnSpc>
                <a:spcPct val="70846"/>
              </a:lnSpc>
              <a:tabLst/>
            </a:pPr>
            <a:endParaRPr lang="Arial" altLang="Arial" sz="100" dirty="0"/>
          </a:p>
          <a:p>
            <a:pPr marL="12700" indent="271404" algn="l" rtl="0" eaLnBrk="0">
              <a:lnSpc>
                <a:spcPct val="121000"/>
              </a:lnSpc>
              <a:tabLst/>
            </a:pPr>
            <a:r>
              <a:rPr sz="1000" spc="70" dirty="0">
                <a:solidFill>
                  <a:srgbClr val="231F20">
                    <a:alpha val="100000"/>
                  </a:srgbClr>
                </a:solidFill>
                <a:latin typeface="Microsoft YaHei"/>
                <a:ea typeface="Microsoft YaHei"/>
                <a:cs typeface="Microsoft YaHei"/>
              </a:rPr>
              <a:t>美国的一项研究发现，在一般临床患者中，约有</a:t>
            </a:r>
            <a:r>
              <a:rPr sz="1000" spc="70" dirty="0">
                <a:solidFill>
                  <a:srgbClr val="231F20">
                    <a:alpha val="100000"/>
                  </a:srgbClr>
                </a:solidFill>
                <a:latin typeface="Microsoft YaHei"/>
                <a:ea typeface="Microsoft YaHei"/>
                <a:cs typeface="Microsoft YaHei"/>
              </a:rPr>
              <a:t> </a:t>
            </a:r>
            <a:r>
              <a:rPr sz="1000" spc="70" dirty="0">
                <a:solidFill>
                  <a:srgbClr val="231F20">
                    <a:alpha val="100000"/>
                  </a:srgbClr>
                </a:solidFill>
                <a:latin typeface="Times New Roman"/>
                <a:ea typeface="Times New Roman"/>
                <a:cs typeface="Times New Roman"/>
              </a:rPr>
              <a:t>50</a:t>
            </a:r>
            <a:r>
              <a:rPr sz="1000" spc="70" dirty="0">
                <a:solidFill>
                  <a:srgbClr val="231F20">
                    <a:alpha val="100000"/>
                  </a:srgbClr>
                </a:solidFill>
                <a:latin typeface="Microsoft YaHei"/>
                <a:ea typeface="Microsoft YaHei"/>
                <a:cs typeface="Microsoft YaHei"/>
              </a:rPr>
              <a:t>%</a:t>
            </a:r>
            <a:r>
              <a:rPr sz="1000" spc="70" dirty="0">
                <a:solidFill>
                  <a:srgbClr val="231F20">
                    <a:alpha val="100000"/>
                  </a:srgbClr>
                </a:solidFill>
                <a:latin typeface="Microsoft YaHei"/>
                <a:ea typeface="Microsoft YaHei"/>
                <a:cs typeface="Microsoft YaHei"/>
              </a:rPr>
              <a:t> </a:t>
            </a:r>
            <a:r>
              <a:rPr sz="1000" spc="70" dirty="0">
                <a:solidFill>
                  <a:srgbClr val="231F20">
                    <a:alpha val="100000"/>
                  </a:srgbClr>
                </a:solidFill>
                <a:latin typeface="Microsoft YaHei"/>
                <a:ea typeface="Microsoft YaHei"/>
                <a:cs typeface="Microsoft YaHei"/>
              </a:rPr>
              <a:t>的患者，其症状纯</a:t>
            </a:r>
            <a:r>
              <a:rPr sz="1000" spc="10" dirty="0">
                <a:solidFill>
                  <a:srgbClr val="231F20">
                    <a:alpha val="100000"/>
                  </a:srgbClr>
                </a:solidFill>
                <a:latin typeface="Microsoft YaHei"/>
                <a:ea typeface="Microsoft YaHei"/>
                <a:cs typeface="Microsoft YaHei"/>
              </a:rPr>
              <a:t>粹</a:t>
            </a:r>
            <a:r>
              <a:rPr sz="1000" spc="0" dirty="0">
                <a:solidFill>
                  <a:srgbClr val="231F20">
                    <a:alpha val="100000"/>
                  </a:srgbClr>
                </a:solidFill>
                <a:latin typeface="Microsoft YaHei"/>
                <a:ea typeface="Microsoft YaHei"/>
                <a:cs typeface="Microsoft YaHei"/>
              </a:rPr>
              <a:t>是心因性</a:t>
            </a:r>
            <a:r>
              <a:rPr sz="1000" spc="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Microsoft YaHei"/>
                <a:ea typeface="Microsoft YaHei"/>
                <a:cs typeface="Microsoft YaHei"/>
              </a:rPr>
              <a:t>的和功能性的，或伴有大量心因性，这些常伴有不良心理社会因素，对其采</a:t>
            </a:r>
            <a:r>
              <a:rPr sz="1000" spc="20" dirty="0">
                <a:solidFill>
                  <a:srgbClr val="231F20">
                    <a:alpha val="100000"/>
                  </a:srgbClr>
                </a:solidFill>
                <a:latin typeface="Microsoft YaHei"/>
                <a:ea typeface="Microsoft YaHei"/>
                <a:cs typeface="Microsoft YaHei"/>
              </a:rPr>
              <a:t>用</a:t>
            </a:r>
            <a:r>
              <a:rPr sz="1000" spc="0" dirty="0">
                <a:solidFill>
                  <a:srgbClr val="231F20">
                    <a:alpha val="100000"/>
                  </a:srgbClr>
                </a:solidFill>
                <a:latin typeface="Microsoft YaHei"/>
                <a:ea typeface="Microsoft YaHei"/>
                <a:cs typeface="Microsoft YaHei"/>
              </a:rPr>
              <a:t>心身综合治</a:t>
            </a:r>
            <a:r>
              <a:rPr sz="1000" spc="0" dirty="0">
                <a:solidFill>
                  <a:srgbClr val="231F20">
                    <a:alpha val="100000"/>
                  </a:srgbClr>
                </a:solidFill>
                <a:latin typeface="Microsoft YaHei"/>
                <a:ea typeface="Microsoft YaHei"/>
                <a:cs typeface="Microsoft YaHei"/>
              </a:rPr>
              <a:t> </a:t>
            </a:r>
            <a:r>
              <a:rPr sz="1000" spc="40" dirty="0">
                <a:solidFill>
                  <a:srgbClr val="231F20">
                    <a:alpha val="100000"/>
                  </a:srgbClr>
                </a:solidFill>
                <a:latin typeface="Microsoft YaHei"/>
                <a:ea typeface="Microsoft YaHei"/>
                <a:cs typeface="Microsoft YaHei"/>
              </a:rPr>
              <a:t>疗具有良好效果。</a:t>
            </a:r>
            <a:r>
              <a:rPr sz="1000" spc="40" dirty="0">
                <a:solidFill>
                  <a:srgbClr val="231F20">
                    <a:alpha val="100000"/>
                  </a:srgbClr>
                </a:solidFill>
                <a:latin typeface="Microsoft YaHei"/>
                <a:ea typeface="Microsoft YaHei"/>
                <a:cs typeface="Microsoft YaHei"/>
              </a:rPr>
              <a:t>  </a:t>
            </a:r>
            <a:r>
              <a:rPr sz="1000" spc="40" dirty="0">
                <a:solidFill>
                  <a:srgbClr val="231F20">
                    <a:alpha val="100000"/>
                  </a:srgbClr>
                </a:solidFill>
                <a:latin typeface="Microsoft YaHei"/>
                <a:ea typeface="Microsoft YaHei"/>
                <a:cs typeface="Microsoft YaHei"/>
              </a:rPr>
              <a:t>因此，与心身相关的患者疾病是临床各科存在的重要</a:t>
            </a:r>
            <a:r>
              <a:rPr sz="1000" spc="0" dirty="0">
                <a:solidFill>
                  <a:srgbClr val="231F20">
                    <a:alpha val="100000"/>
                  </a:srgbClr>
                </a:solidFill>
                <a:latin typeface="Microsoft YaHei"/>
                <a:ea typeface="Microsoft YaHei"/>
                <a:cs typeface="Microsoft YaHei"/>
              </a:rPr>
              <a:t>现实问题，必须引</a:t>
            </a:r>
            <a:endParaRPr lang="Microsoft YaHei" altLang="Microsoft YaHei" sz="1000" dirty="0"/>
          </a:p>
          <a:p>
            <a:pPr marL="12965" algn="l" rtl="0" eaLnBrk="0">
              <a:lnSpc>
                <a:spcPct val="94000"/>
              </a:lnSpc>
              <a:spcBef>
                <a:spcPts val="383"/>
              </a:spcBef>
              <a:tabLst/>
            </a:pPr>
            <a:r>
              <a:rPr sz="1000" spc="30" dirty="0">
                <a:solidFill>
                  <a:srgbClr val="231F20">
                    <a:alpha val="100000"/>
                  </a:srgbClr>
                </a:solidFill>
                <a:latin typeface="Microsoft YaHei"/>
                <a:ea typeface="Microsoft YaHei"/>
                <a:cs typeface="Microsoft YaHei"/>
              </a:rPr>
              <a:t>起我们的重视</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285097" algn="l" rtl="0" eaLnBrk="0">
              <a:lnSpc>
                <a:spcPts val="1349"/>
              </a:lnSpc>
              <a:spcBef>
                <a:spcPts val="64"/>
              </a:spcBef>
              <a:tabLst/>
            </a:pPr>
            <a:r>
              <a:rPr sz="1000" spc="40" dirty="0">
                <a:solidFill>
                  <a:srgbClr val="231F20">
                    <a:alpha val="100000"/>
                  </a:srgbClr>
                </a:solidFill>
                <a:latin typeface="Microsoft YaHei"/>
                <a:ea typeface="Microsoft YaHei"/>
                <a:cs typeface="Microsoft YaHei"/>
              </a:rPr>
              <a:t>针对以上案例，你需要完成的任</a:t>
            </a:r>
            <a:r>
              <a:rPr sz="1000" spc="20" dirty="0">
                <a:solidFill>
                  <a:srgbClr val="231F20">
                    <a:alpha val="100000"/>
                  </a:srgbClr>
                </a:solidFill>
                <a:latin typeface="Microsoft YaHei"/>
                <a:ea typeface="Microsoft YaHei"/>
                <a:cs typeface="Microsoft YaHei"/>
              </a:rPr>
              <a:t>务</a:t>
            </a:r>
            <a:r>
              <a:rPr sz="1000" spc="0" dirty="0">
                <a:solidFill>
                  <a:srgbClr val="231F20">
                    <a:alpha val="100000"/>
                  </a:srgbClr>
                </a:solidFill>
                <a:latin typeface="Microsoft YaHei"/>
                <a:ea typeface="Microsoft YaHei"/>
                <a:cs typeface="Microsoft YaHei"/>
              </a:rPr>
              <a:t>是：</a:t>
            </a:r>
            <a:endParaRPr lang="Microsoft YaHei" altLang="Microsoft YaHei" sz="1000" dirty="0"/>
          </a:p>
          <a:p>
            <a:pPr marL="286159" algn="l" rtl="0" eaLnBrk="0">
              <a:lnSpc>
                <a:spcPts val="1608"/>
              </a:lnSpc>
              <a:tabLst/>
            </a:pPr>
            <a:r>
              <a:rPr sz="1000" spc="50" dirty="0">
                <a:solidFill>
                  <a:srgbClr val="231F20">
                    <a:alpha val="100000"/>
                  </a:srgbClr>
                </a:solidFill>
                <a:latin typeface="Microsoft YaHei"/>
                <a:ea typeface="Microsoft YaHei"/>
                <a:cs typeface="Microsoft YaHei"/>
              </a:rPr>
              <a:t>子任务一：了解老年心身疾病</a:t>
            </a:r>
            <a:r>
              <a:rPr sz="1000" spc="30" dirty="0">
                <a:solidFill>
                  <a:srgbClr val="231F20">
                    <a:alpha val="100000"/>
                  </a:srgbClr>
                </a:solidFill>
                <a:latin typeface="Microsoft YaHei"/>
                <a:ea typeface="Microsoft YaHei"/>
                <a:cs typeface="Microsoft YaHei"/>
              </a:rPr>
              <a:t>概</a:t>
            </a:r>
            <a:r>
              <a:rPr sz="1000" spc="0" dirty="0">
                <a:solidFill>
                  <a:srgbClr val="231F20">
                    <a:alpha val="100000"/>
                  </a:srgbClr>
                </a:solidFill>
                <a:latin typeface="Microsoft YaHei"/>
                <a:ea typeface="Microsoft YaHei"/>
                <a:cs typeface="Microsoft YaHei"/>
              </a:rPr>
              <a:t>述</a:t>
            </a:r>
            <a:endParaRPr lang="Microsoft YaHei" altLang="Microsoft YaHei" sz="1000" dirty="0"/>
          </a:p>
          <a:p>
            <a:pPr marL="286159" algn="l" rtl="0" eaLnBrk="0">
              <a:lnSpc>
                <a:spcPts val="1349"/>
              </a:lnSpc>
              <a:spcBef>
                <a:spcPts val="271"/>
              </a:spcBef>
              <a:tabLst/>
            </a:pPr>
            <a:r>
              <a:rPr sz="1000" spc="50" dirty="0">
                <a:solidFill>
                  <a:srgbClr val="231F20">
                    <a:alpha val="100000"/>
                  </a:srgbClr>
                </a:solidFill>
                <a:latin typeface="Microsoft YaHei"/>
                <a:ea typeface="Microsoft YaHei"/>
                <a:cs typeface="Microsoft YaHei"/>
              </a:rPr>
              <a:t>子任务二：熟悉并掌握心身疾病的治疗与心理</a:t>
            </a:r>
            <a:r>
              <a:rPr sz="1000" spc="30" dirty="0">
                <a:solidFill>
                  <a:srgbClr val="231F20">
                    <a:alpha val="100000"/>
                  </a:srgbClr>
                </a:solidFill>
                <a:latin typeface="Microsoft YaHei"/>
                <a:ea typeface="Microsoft YaHei"/>
                <a:cs typeface="Microsoft YaHei"/>
              </a:rPr>
              <a:t>护</a:t>
            </a:r>
            <a:r>
              <a:rPr sz="1000" spc="0" dirty="0">
                <a:solidFill>
                  <a:srgbClr val="231F20">
                    <a:alpha val="100000"/>
                  </a:srgbClr>
                </a:solidFill>
                <a:latin typeface="Microsoft YaHei"/>
                <a:ea typeface="Microsoft YaHei"/>
                <a:cs typeface="Microsoft YaHei"/>
              </a:rPr>
              <a:t>理</a:t>
            </a:r>
            <a:endParaRPr lang="Microsoft YaHei" altLang="Microsoft YaHei" sz="1000" dirty="0"/>
          </a:p>
        </p:txBody>
      </p:sp>
      <p:sp>
        <p:nvSpPr>
          <p:cNvPr id="376" name="rect"/>
          <p:cNvSpPr/>
          <p:nvPr/>
        </p:nvSpPr>
        <p:spPr>
          <a:xfrm>
            <a:off x="887730" y="3790314"/>
            <a:ext cx="4680584" cy="26670"/>
          </a:xfrm>
          <a:prstGeom prst="rect">
            <a:avLst/>
          </a:prstGeom>
          <a:solidFill>
            <a:srgbClr val="B00D15">
              <a:alpha val="100000"/>
            </a:srgbClr>
          </a:solidFill>
          <a:ln cap="flat">
            <a:miter lim="0"/>
            <a:noFill/>
            <a:prstDash val="solid"/>
          </a:ln>
        </p:spPr>
        <p:txBody>
          <a:bodyPr rtlCol="0"/>
          <a:lstStyle/>
          <a:p>
            <a:pPr algn="ctr"/>
            <a:endParaRPr lang="zh-CN" altLang="en-US"/>
          </a:p>
        </p:txBody>
      </p:sp>
      <p:pic>
        <p:nvPicPr>
          <p:cNvPr id="377" name="picture 377"/>
          <p:cNvPicPr>
            <a:picLocks noChangeAspect="1"/>
          </p:cNvPicPr>
          <p:nvPr/>
        </p:nvPicPr>
        <p:blipFill>
          <a:blip r:embed="rId2"/>
          <a:stretch>
            <a:fillRect/>
          </a:stretch>
        </p:blipFill>
        <p:spPr>
          <a:xfrm rot="21600000">
            <a:off x="2202179" y="3381756"/>
            <a:ext cx="2616708" cy="987551"/>
          </a:xfrm>
          <a:prstGeom prst="rect">
            <a:avLst/>
          </a:prstGeom>
        </p:spPr>
      </p:pic>
      <p:pic>
        <p:nvPicPr>
          <p:cNvPr id="378" name="picture 378"/>
          <p:cNvPicPr>
            <a:picLocks noChangeAspect="1"/>
          </p:cNvPicPr>
          <p:nvPr/>
        </p:nvPicPr>
        <p:blipFill>
          <a:blip r:embed="rId3"/>
          <a:stretch>
            <a:fillRect/>
          </a:stretch>
        </p:blipFill>
        <p:spPr>
          <a:xfrm rot="21600000">
            <a:off x="3956684" y="7851140"/>
            <a:ext cx="1974557" cy="444309"/>
          </a:xfrm>
          <a:prstGeom prst="rect">
            <a:avLst/>
          </a:prstGeom>
        </p:spPr>
      </p:pic>
      <p:sp>
        <p:nvSpPr>
          <p:cNvPr id="379" name="textbox 379"/>
          <p:cNvSpPr/>
          <p:nvPr/>
        </p:nvSpPr>
        <p:spPr>
          <a:xfrm>
            <a:off x="893924" y="8122426"/>
            <a:ext cx="893444" cy="551180"/>
          </a:xfrm>
          <a:prstGeom prst="rect">
            <a:avLst/>
          </a:prstGeom>
        </p:spPr>
        <p:txBody>
          <a:bodyPr vert="horz" wrap="square" lIns="0" tIns="0" rIns="0" bIns="0"/>
          <a:lstStyle/>
          <a:p>
            <a:pPr algn="l" rtl="0" eaLnBrk="0">
              <a:lnSpc>
                <a:spcPct val="83341"/>
              </a:lnSpc>
              <a:tabLst/>
            </a:pPr>
            <a:endParaRPr lang="Arial" altLang="Arial" sz="100" dirty="0"/>
          </a:p>
          <a:p>
            <a:pPr marL="12700" algn="l" rtl="0" eaLnBrk="0">
              <a:lnSpc>
                <a:spcPts val="1426"/>
              </a:lnSpc>
              <a:tabLst/>
            </a:pPr>
            <a:r>
              <a:rPr sz="1100" spc="40" dirty="0">
                <a:solidFill>
                  <a:srgbClr val="B00D15">
                    <a:alpha val="100000"/>
                  </a:srgbClr>
                </a:solidFill>
                <a:latin typeface="Microsoft YaHei"/>
                <a:ea typeface="Microsoft YaHei"/>
                <a:cs typeface="Microsoft YaHei"/>
              </a:rPr>
              <a:t>(</a:t>
            </a:r>
            <a:r>
              <a:rPr sz="1100" spc="40" dirty="0">
                <a:solidFill>
                  <a:srgbClr val="B00D15">
                    <a:alpha val="100000"/>
                  </a:srgbClr>
                </a:solidFill>
                <a:latin typeface="Microsoft YaHei"/>
                <a:ea typeface="Microsoft YaHei"/>
                <a:cs typeface="Microsoft YaHei"/>
              </a:rPr>
              <a:t> </a:t>
            </a:r>
            <a:r>
              <a:rPr sz="1100" spc="40" dirty="0">
                <a:solidFill>
                  <a:srgbClr val="B00D15">
                    <a:alpha val="100000"/>
                  </a:srgbClr>
                </a:solidFill>
                <a:latin typeface="Microsoft YaHei"/>
                <a:ea typeface="Microsoft YaHei"/>
                <a:cs typeface="Microsoft YaHei"/>
              </a:rPr>
              <a:t>一)生物</a:t>
            </a:r>
            <a:r>
              <a:rPr sz="1100" spc="20" dirty="0">
                <a:solidFill>
                  <a:srgbClr val="B00D15">
                    <a:alpha val="100000"/>
                  </a:srgbClr>
                </a:solidFill>
                <a:latin typeface="Microsoft YaHei"/>
                <a:ea typeface="Microsoft YaHei"/>
                <a:cs typeface="Microsoft YaHei"/>
              </a:rPr>
              <a:t>因</a:t>
            </a:r>
            <a:r>
              <a:rPr sz="1100" spc="0" dirty="0">
                <a:solidFill>
                  <a:srgbClr val="B00D15">
                    <a:alpha val="100000"/>
                  </a:srgbClr>
                </a:solidFill>
                <a:latin typeface="Microsoft YaHei"/>
                <a:ea typeface="Microsoft YaHei"/>
                <a:cs typeface="Microsoft YaHei"/>
              </a:rPr>
              <a:t>素</a:t>
            </a:r>
            <a:endParaRPr lang="Microsoft YaHei" altLang="Microsoft YaHei" sz="1100" dirty="0"/>
          </a:p>
          <a:p>
            <a:pPr algn="l" rtl="0" eaLnBrk="0">
              <a:lnSpc>
                <a:spcPct val="107000"/>
              </a:lnSpc>
              <a:tabLst/>
            </a:pPr>
            <a:endParaRPr lang="Arial" altLang="Arial" sz="1000" dirty="0"/>
          </a:p>
          <a:p>
            <a:pPr marL="12700" algn="l" rtl="0" eaLnBrk="0">
              <a:lnSpc>
                <a:spcPts val="1426"/>
              </a:lnSpc>
              <a:spcBef>
                <a:spcPts val="2"/>
              </a:spcBef>
              <a:tabLst/>
            </a:pPr>
            <a:r>
              <a:rPr sz="1100" spc="40" dirty="0">
                <a:solidFill>
                  <a:srgbClr val="B00D15">
                    <a:alpha val="100000"/>
                  </a:srgbClr>
                </a:solidFill>
                <a:latin typeface="Microsoft YaHei"/>
                <a:ea typeface="Microsoft YaHei"/>
                <a:cs typeface="Microsoft YaHei"/>
              </a:rPr>
              <a:t>(</a:t>
            </a:r>
            <a:r>
              <a:rPr sz="1100" spc="40" dirty="0">
                <a:solidFill>
                  <a:srgbClr val="B00D15">
                    <a:alpha val="100000"/>
                  </a:srgbClr>
                </a:solidFill>
                <a:latin typeface="Microsoft YaHei"/>
                <a:ea typeface="Microsoft YaHei"/>
                <a:cs typeface="Microsoft YaHei"/>
              </a:rPr>
              <a:t> </a:t>
            </a:r>
            <a:r>
              <a:rPr sz="1100" spc="40" dirty="0">
                <a:solidFill>
                  <a:srgbClr val="B00D15">
                    <a:alpha val="100000"/>
                  </a:srgbClr>
                </a:solidFill>
                <a:latin typeface="Microsoft YaHei"/>
                <a:ea typeface="Microsoft YaHei"/>
                <a:cs typeface="Microsoft YaHei"/>
              </a:rPr>
              <a:t>二)心理</a:t>
            </a:r>
            <a:r>
              <a:rPr sz="1100" spc="20" dirty="0">
                <a:solidFill>
                  <a:srgbClr val="B00D15">
                    <a:alpha val="100000"/>
                  </a:srgbClr>
                </a:solidFill>
                <a:latin typeface="Microsoft YaHei"/>
                <a:ea typeface="Microsoft YaHei"/>
                <a:cs typeface="Microsoft YaHei"/>
              </a:rPr>
              <a:t>因</a:t>
            </a:r>
            <a:r>
              <a:rPr sz="1100" spc="0" dirty="0">
                <a:solidFill>
                  <a:srgbClr val="B00D15">
                    <a:alpha val="100000"/>
                  </a:srgbClr>
                </a:solidFill>
                <a:latin typeface="Microsoft YaHei"/>
                <a:ea typeface="Microsoft YaHei"/>
                <a:cs typeface="Microsoft YaHei"/>
              </a:rPr>
              <a:t>素</a:t>
            </a:r>
            <a:endParaRPr lang="Microsoft YaHei" altLang="Microsoft YaHei" sz="1100" dirty="0"/>
          </a:p>
        </p:txBody>
      </p:sp>
      <p:sp>
        <p:nvSpPr>
          <p:cNvPr id="380" name="textbox 380"/>
          <p:cNvSpPr/>
          <p:nvPr/>
        </p:nvSpPr>
        <p:spPr>
          <a:xfrm>
            <a:off x="2241816" y="5690580"/>
            <a:ext cx="1969770" cy="220979"/>
          </a:xfrm>
          <a:prstGeom prst="rect">
            <a:avLst/>
          </a:prstGeom>
        </p:spPr>
        <p:txBody>
          <a:bodyPr vert="horz" wrap="square" lIns="0" tIns="0" rIns="0" bIns="0"/>
          <a:lstStyle/>
          <a:p>
            <a:pPr algn="l" rtl="0" eaLnBrk="0">
              <a:lnSpc>
                <a:spcPct val="89751"/>
              </a:lnSpc>
              <a:tabLst/>
            </a:pPr>
            <a:endParaRPr lang="Arial" altLang="Arial" sz="100" dirty="0"/>
          </a:p>
          <a:p>
            <a:pPr marL="12700" algn="l" rtl="0" eaLnBrk="0">
              <a:lnSpc>
                <a:spcPct val="91000"/>
              </a:lnSpc>
              <a:tabLst/>
            </a:pPr>
            <a:r>
              <a:rPr sz="1400" spc="10" dirty="0">
                <a:solidFill>
                  <a:srgbClr val="231F20">
                    <a:alpha val="100000"/>
                  </a:srgbClr>
                </a:solidFill>
                <a:latin typeface="Microsoft YaHei"/>
                <a:ea typeface="Microsoft YaHei"/>
                <a:cs typeface="Microsoft YaHei"/>
              </a:rPr>
              <a:t>子任务一</a:t>
            </a:r>
            <a:r>
              <a:rPr sz="1400" spc="10" dirty="0">
                <a:solidFill>
                  <a:srgbClr val="231F20">
                    <a:alpha val="100000"/>
                  </a:srgbClr>
                </a:solidFill>
                <a:latin typeface="Microsoft YaHei"/>
                <a:ea typeface="Microsoft YaHei"/>
                <a:cs typeface="Microsoft YaHei"/>
              </a:rPr>
              <a:t>  </a:t>
            </a:r>
            <a:r>
              <a:rPr sz="1400" spc="0" dirty="0">
                <a:solidFill>
                  <a:srgbClr val="231F20">
                    <a:alpha val="100000"/>
                  </a:srgbClr>
                </a:solidFill>
                <a:latin typeface="Microsoft YaHei"/>
                <a:ea typeface="Microsoft YaHei"/>
                <a:cs typeface="Microsoft YaHei"/>
              </a:rPr>
              <a:t> </a:t>
            </a:r>
            <a:r>
              <a:rPr sz="1400" spc="0" dirty="0">
                <a:solidFill>
                  <a:srgbClr val="231F20">
                    <a:alpha val="100000"/>
                  </a:srgbClr>
                </a:solidFill>
                <a:latin typeface="Microsoft YaHei"/>
                <a:ea typeface="Microsoft YaHei"/>
                <a:cs typeface="Microsoft YaHei"/>
              </a:rPr>
              <a:t>心身疾病概述</a:t>
            </a:r>
            <a:endParaRPr lang="Microsoft YaHei" altLang="Microsoft YaHei" sz="1400" dirty="0"/>
          </a:p>
        </p:txBody>
      </p:sp>
      <p:pic>
        <p:nvPicPr>
          <p:cNvPr id="381" name="picture 381"/>
          <p:cNvPicPr>
            <a:picLocks noChangeAspect="1"/>
          </p:cNvPicPr>
          <p:nvPr/>
        </p:nvPicPr>
        <p:blipFill>
          <a:blip r:embed="rId4"/>
          <a:stretch>
            <a:fillRect/>
          </a:stretch>
        </p:blipFill>
        <p:spPr>
          <a:xfrm rot="21600000">
            <a:off x="876350" y="7891056"/>
            <a:ext cx="1702511" cy="187769"/>
          </a:xfrm>
          <a:prstGeom prst="rect">
            <a:avLst/>
          </a:prstGeom>
        </p:spPr>
      </p:pic>
      <p:sp>
        <p:nvSpPr>
          <p:cNvPr id="382" name="textbox 382"/>
          <p:cNvSpPr/>
          <p:nvPr/>
        </p:nvSpPr>
        <p:spPr>
          <a:xfrm>
            <a:off x="3930817" y="661113"/>
            <a:ext cx="2016760" cy="170179"/>
          </a:xfrm>
          <a:prstGeom prst="rect">
            <a:avLst/>
          </a:prstGeom>
        </p:spPr>
        <p:txBody>
          <a:bodyPr vert="horz" wrap="square" lIns="0" tIns="0" rIns="0" bIns="0"/>
          <a:lstStyle/>
          <a:p>
            <a:pPr algn="l" rtl="0" eaLnBrk="0">
              <a:lnSpc>
                <a:spcPct val="80727"/>
              </a:lnSpc>
              <a:tabLst/>
            </a:pPr>
            <a:endParaRPr lang="Arial" altLang="Arial" sz="100" dirty="0"/>
          </a:p>
          <a:p>
            <a:pPr marL="12700" algn="l" rtl="0" eaLnBrk="0">
              <a:lnSpc>
                <a:spcPct val="95000"/>
              </a:lnSpc>
              <a:tabLst/>
            </a:pPr>
            <a:r>
              <a:rPr sz="1000" spc="50" dirty="0">
                <a:solidFill>
                  <a:srgbClr val="B00D15">
                    <a:alpha val="100000"/>
                  </a:srgbClr>
                </a:solidFill>
                <a:latin typeface="Microsoft YaHei"/>
                <a:ea typeface="Microsoft YaHei"/>
                <a:cs typeface="Microsoft YaHei"/>
              </a:rPr>
              <a:t>项目三</a:t>
            </a:r>
            <a:r>
              <a:rPr sz="1000" spc="50" dirty="0">
                <a:solidFill>
                  <a:srgbClr val="B00D15">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老年心身疾病与心理</a:t>
            </a:r>
            <a:r>
              <a:rPr sz="1000" spc="30" dirty="0">
                <a:solidFill>
                  <a:srgbClr val="231F20">
                    <a:alpha val="100000"/>
                  </a:srgbClr>
                </a:solidFill>
                <a:latin typeface="Microsoft YaHei"/>
                <a:ea typeface="Microsoft YaHei"/>
                <a:cs typeface="Microsoft YaHei"/>
              </a:rPr>
              <a:t>护</a:t>
            </a:r>
            <a:r>
              <a:rPr sz="1000" spc="0" dirty="0">
                <a:solidFill>
                  <a:srgbClr val="231F20">
                    <a:alpha val="100000"/>
                  </a:srgbClr>
                </a:solidFill>
                <a:latin typeface="Microsoft YaHei"/>
                <a:ea typeface="Microsoft YaHei"/>
                <a:cs typeface="Microsoft YaHei"/>
              </a:rPr>
              <a:t>理</a:t>
            </a:r>
            <a:endParaRPr lang="Microsoft YaHei" altLang="Microsoft YaHei" sz="1000" dirty="0"/>
          </a:p>
        </p:txBody>
      </p:sp>
      <p:pic>
        <p:nvPicPr>
          <p:cNvPr id="383" name="picture 383"/>
          <p:cNvPicPr>
            <a:picLocks noChangeAspect="1"/>
          </p:cNvPicPr>
          <p:nvPr/>
        </p:nvPicPr>
        <p:blipFill>
          <a:blip r:embed="rId5"/>
          <a:stretch>
            <a:fillRect/>
          </a:stretch>
        </p:blipFill>
        <p:spPr>
          <a:xfrm rot="21600000">
            <a:off x="875550" y="6036665"/>
            <a:ext cx="1395958" cy="187883"/>
          </a:xfrm>
          <a:prstGeom prst="rect">
            <a:avLst/>
          </a:prstGeom>
        </p:spPr>
      </p:pic>
      <p:pic>
        <p:nvPicPr>
          <p:cNvPr id="384" name="picture 384"/>
          <p:cNvPicPr>
            <a:picLocks noChangeAspect="1"/>
          </p:cNvPicPr>
          <p:nvPr/>
        </p:nvPicPr>
        <p:blipFill>
          <a:blip r:embed="rId6"/>
          <a:stretch>
            <a:fillRect/>
          </a:stretch>
        </p:blipFill>
        <p:spPr>
          <a:xfrm rot="21600000">
            <a:off x="1019695" y="6334290"/>
            <a:ext cx="1393977" cy="188074"/>
          </a:xfrm>
          <a:prstGeom prst="rect">
            <a:avLst/>
          </a:prstGeom>
        </p:spPr>
      </p:pic>
      <p:sp>
        <p:nvSpPr>
          <p:cNvPr id="385" name="rect"/>
          <p:cNvSpPr/>
          <p:nvPr/>
        </p:nvSpPr>
        <p:spPr>
          <a:xfrm>
            <a:off x="1169669" y="1423034"/>
            <a:ext cx="4680584" cy="27190"/>
          </a:xfrm>
          <a:prstGeom prst="rect">
            <a:avLst/>
          </a:prstGeom>
          <a:solidFill>
            <a:srgbClr val="B00D15">
              <a:alpha val="100000"/>
            </a:srgbClr>
          </a:solidFill>
          <a:ln cap="flat">
            <a:miter lim="0"/>
            <a:noFill/>
            <a:prstDash val="solid"/>
          </a:ln>
        </p:spPr>
        <p:txBody>
          <a:bodyPr rtlCol="0"/>
          <a:lstStyle/>
          <a:p>
            <a:pPr algn="ctr"/>
            <a:endParaRPr lang="zh-CN" altLang="en-US"/>
          </a:p>
        </p:txBody>
      </p:sp>
      <p:pic>
        <p:nvPicPr>
          <p:cNvPr id="386" name="picture 386"/>
          <p:cNvPicPr>
            <a:picLocks noChangeAspect="1"/>
          </p:cNvPicPr>
          <p:nvPr/>
        </p:nvPicPr>
        <p:blipFill>
          <a:blip r:embed="rId7"/>
          <a:stretch>
            <a:fillRect/>
          </a:stretch>
        </p:blipFill>
        <p:spPr>
          <a:xfrm rot="21600000">
            <a:off x="1225296" y="1347216"/>
            <a:ext cx="826008" cy="194564"/>
          </a:xfrm>
          <a:prstGeom prst="rect">
            <a:avLst/>
          </a:prstGeom>
        </p:spPr>
      </p:pic>
      <p:sp>
        <p:nvSpPr>
          <p:cNvPr id="387" name="textbox 387"/>
          <p:cNvSpPr/>
          <p:nvPr/>
        </p:nvSpPr>
        <p:spPr>
          <a:xfrm>
            <a:off x="831412" y="9041149"/>
            <a:ext cx="230504" cy="153035"/>
          </a:xfrm>
          <a:prstGeom prst="rect">
            <a:avLst/>
          </a:prstGeom>
        </p:spPr>
        <p:txBody>
          <a:bodyPr vert="horz" wrap="square" lIns="0" tIns="0" rIns="0" bIns="0"/>
          <a:lstStyle/>
          <a:p>
            <a:pPr algn="l" rtl="0" eaLnBrk="0">
              <a:lnSpc>
                <a:spcPct val="78516"/>
              </a:lnSpc>
              <a:tabLst/>
            </a:pPr>
            <a:endParaRPr lang="Arial" altLang="Arial" sz="100" dirty="0"/>
          </a:p>
          <a:p>
            <a:pPr marL="12700" algn="l" rtl="0" eaLnBrk="0">
              <a:lnSpc>
                <a:spcPct val="84000"/>
              </a:lnSpc>
              <a:tabLst/>
            </a:pPr>
            <a:r>
              <a:rPr sz="1000" b="1" spc="-20" dirty="0">
                <a:solidFill>
                  <a:srgbClr val="231F20">
                    <a:alpha val="100000"/>
                  </a:srgbClr>
                </a:solidFill>
                <a:latin typeface="Arial"/>
                <a:ea typeface="Arial"/>
                <a:cs typeface="Arial"/>
              </a:rPr>
              <a:t>110</a:t>
            </a:r>
            <a:endParaRPr lang="Arial" altLang="Arial" sz="1000" dirty="0"/>
          </a:p>
        </p:txBody>
      </p:sp>
      <p:sp>
        <p:nvSpPr>
          <p:cNvPr id="388" name="path"/>
          <p:cNvSpPr/>
          <p:nvPr/>
        </p:nvSpPr>
        <p:spPr>
          <a:xfrm>
            <a:off x="3514344" y="3822191"/>
            <a:ext cx="13715" cy="39623"/>
          </a:xfrm>
          <a:custGeom>
            <a:avLst/>
            <a:gdLst/>
            <a:ahLst/>
            <a:cxnLst/>
            <a:rect l="0" t="0" r="0" b="0"/>
            <a:pathLst>
              <a:path w="21" h="62">
                <a:moveTo>
                  <a:pt x="0" y="0"/>
                </a:moveTo>
                <a:lnTo>
                  <a:pt x="0" y="62"/>
                </a:lnTo>
                <a:lnTo>
                  <a:pt x="21" y="62"/>
                </a:lnTo>
                <a:lnTo>
                  <a:pt x="21" y="0"/>
                </a:lnTo>
                <a:lnTo>
                  <a:pt x="0" y="0"/>
                </a:lnTo>
              </a:path>
            </a:pathLst>
          </a:custGeom>
          <a:solidFill>
            <a:srgbClr val="231F20">
              <a:alpha val="100000"/>
            </a:srgbClr>
          </a:solidFill>
          <a:ln cap="flat">
            <a:miter lim="0"/>
            <a:noFill/>
            <a:prstDash val="solid"/>
          </a:ln>
        </p:spPr>
        <p:txBody>
          <a:bodyPr rtlCol="0"/>
          <a:lstStyle/>
          <a:p>
            <a:pPr algn="ctr"/>
            <a:endParaRPr lang="zh-CN" alt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 name="textbox 389"/>
          <p:cNvSpPr/>
          <p:nvPr/>
        </p:nvSpPr>
        <p:spPr>
          <a:xfrm>
            <a:off x="889365" y="2159027"/>
            <a:ext cx="4000500" cy="1324610"/>
          </a:xfrm>
          <a:prstGeom prst="rect">
            <a:avLst/>
          </a:prstGeom>
        </p:spPr>
        <p:txBody>
          <a:bodyPr vert="horz" wrap="square" lIns="0" tIns="0" rIns="0" bIns="0"/>
          <a:lstStyle/>
          <a:p>
            <a:pPr algn="l" rtl="0" eaLnBrk="0">
              <a:lnSpc>
                <a:spcPct val="83341"/>
              </a:lnSpc>
              <a:tabLst/>
            </a:pPr>
            <a:endParaRPr lang="Arial" altLang="Arial" sz="100" dirty="0"/>
          </a:p>
          <a:p>
            <a:pPr marL="12700" algn="l" rtl="0" eaLnBrk="0">
              <a:lnSpc>
                <a:spcPts val="1426"/>
              </a:lnSpc>
              <a:tabLst/>
            </a:pPr>
            <a:r>
              <a:rPr sz="1100" spc="60" dirty="0">
                <a:solidFill>
                  <a:srgbClr val="B00D15">
                    <a:alpha val="100000"/>
                  </a:srgbClr>
                </a:solidFill>
                <a:latin typeface="Microsoft YaHei"/>
                <a:ea typeface="Microsoft YaHei"/>
                <a:cs typeface="Microsoft YaHei"/>
              </a:rPr>
              <a:t>(一)心身疾病的诊断</a:t>
            </a:r>
            <a:r>
              <a:rPr sz="1100" spc="10" dirty="0">
                <a:solidFill>
                  <a:srgbClr val="B00D15">
                    <a:alpha val="100000"/>
                  </a:srgbClr>
                </a:solidFill>
                <a:latin typeface="Microsoft YaHei"/>
                <a:ea typeface="Microsoft YaHei"/>
                <a:cs typeface="Microsoft YaHei"/>
              </a:rPr>
              <a:t>要</a:t>
            </a:r>
            <a:r>
              <a:rPr sz="1100" spc="0" dirty="0">
                <a:solidFill>
                  <a:srgbClr val="B00D15">
                    <a:alpha val="100000"/>
                  </a:srgbClr>
                </a:solidFill>
                <a:latin typeface="Microsoft YaHei"/>
                <a:ea typeface="Microsoft YaHei"/>
                <a:cs typeface="Microsoft YaHei"/>
              </a:rPr>
              <a:t>点</a:t>
            </a:r>
            <a:endParaRPr lang="Microsoft YaHei" altLang="Microsoft YaHei" sz="1100" dirty="0"/>
          </a:p>
          <a:p>
            <a:pPr algn="l" rtl="0" eaLnBrk="0">
              <a:lnSpc>
                <a:spcPct val="184000"/>
              </a:lnSpc>
              <a:tabLst/>
            </a:pPr>
            <a:endParaRPr lang="Arial" altLang="Arial" sz="1000" dirty="0"/>
          </a:p>
          <a:p>
            <a:pPr marL="12700" algn="l" rtl="0" eaLnBrk="0">
              <a:lnSpc>
                <a:spcPts val="1426"/>
              </a:lnSpc>
              <a:spcBef>
                <a:spcPts val="338"/>
              </a:spcBef>
              <a:tabLst/>
            </a:pPr>
            <a:r>
              <a:rPr sz="1100" spc="60" dirty="0">
                <a:solidFill>
                  <a:srgbClr val="B00D15">
                    <a:alpha val="100000"/>
                  </a:srgbClr>
                </a:solidFill>
                <a:latin typeface="Microsoft YaHei"/>
                <a:ea typeface="Microsoft YaHei"/>
                <a:cs typeface="Microsoft YaHei"/>
              </a:rPr>
              <a:t>(二)心身疾病的诊断</a:t>
            </a:r>
            <a:r>
              <a:rPr sz="1100" spc="30" dirty="0">
                <a:solidFill>
                  <a:srgbClr val="B00D15">
                    <a:alpha val="100000"/>
                  </a:srgbClr>
                </a:solidFill>
                <a:latin typeface="Microsoft YaHei"/>
                <a:ea typeface="Microsoft YaHei"/>
                <a:cs typeface="Microsoft YaHei"/>
              </a:rPr>
              <a:t>程</a:t>
            </a:r>
            <a:r>
              <a:rPr sz="1100" spc="0" dirty="0">
                <a:solidFill>
                  <a:srgbClr val="B00D15">
                    <a:alpha val="100000"/>
                  </a:srgbClr>
                </a:solidFill>
                <a:latin typeface="Microsoft YaHei"/>
                <a:ea typeface="Microsoft YaHei"/>
                <a:cs typeface="Microsoft YaHei"/>
              </a:rPr>
              <a:t>序</a:t>
            </a:r>
            <a:endParaRPr lang="Microsoft YaHei" altLang="Microsoft YaHei" sz="1100" dirty="0"/>
          </a:p>
          <a:p>
            <a:pPr algn="l" rtl="0" eaLnBrk="0">
              <a:lnSpc>
                <a:spcPct val="120000"/>
              </a:lnSpc>
              <a:tabLst/>
            </a:pPr>
            <a:endParaRPr lang="Arial" altLang="Arial" sz="1000" dirty="0"/>
          </a:p>
          <a:p>
            <a:pPr algn="l" rtl="0" eaLnBrk="0">
              <a:lnSpc>
                <a:spcPct val="120000"/>
              </a:lnSpc>
              <a:tabLst/>
            </a:pPr>
            <a:endParaRPr lang="Arial" altLang="Arial" sz="1000" dirty="0"/>
          </a:p>
          <a:p>
            <a:pPr algn="l" rtl="0" eaLnBrk="0">
              <a:lnSpc>
                <a:spcPct val="116000"/>
              </a:lnSpc>
              <a:tabLst/>
            </a:pPr>
            <a:endParaRPr lang="Arial" altLang="Arial" sz="300" dirty="0"/>
          </a:p>
          <a:p>
            <a:pPr algn="r" rtl="0" eaLnBrk="0">
              <a:lnSpc>
                <a:spcPct val="91000"/>
              </a:lnSpc>
              <a:spcBef>
                <a:spcPts val="3"/>
              </a:spcBef>
              <a:tabLst/>
            </a:pPr>
            <a:r>
              <a:rPr sz="1400" spc="10" dirty="0">
                <a:solidFill>
                  <a:srgbClr val="231F20">
                    <a:alpha val="100000"/>
                  </a:srgbClr>
                </a:solidFill>
                <a:latin typeface="Microsoft YaHei"/>
                <a:ea typeface="Microsoft YaHei"/>
                <a:cs typeface="Microsoft YaHei"/>
              </a:rPr>
              <a:t>子任务二</a:t>
            </a:r>
            <a:r>
              <a:rPr sz="1400" spc="10" dirty="0">
                <a:solidFill>
                  <a:srgbClr val="231F20">
                    <a:alpha val="100000"/>
                  </a:srgbClr>
                </a:solidFill>
                <a:latin typeface="Microsoft YaHei"/>
                <a:ea typeface="Microsoft YaHei"/>
                <a:cs typeface="Microsoft YaHei"/>
              </a:rPr>
              <a:t>  </a:t>
            </a:r>
            <a:r>
              <a:rPr sz="1400" spc="0" dirty="0">
                <a:solidFill>
                  <a:srgbClr val="231F20">
                    <a:alpha val="100000"/>
                  </a:srgbClr>
                </a:solidFill>
                <a:latin typeface="Microsoft YaHei"/>
                <a:ea typeface="Microsoft YaHei"/>
                <a:cs typeface="Microsoft YaHei"/>
              </a:rPr>
              <a:t> </a:t>
            </a:r>
            <a:r>
              <a:rPr sz="1400" spc="0" dirty="0">
                <a:solidFill>
                  <a:srgbClr val="231F20">
                    <a:alpha val="100000"/>
                  </a:srgbClr>
                </a:solidFill>
                <a:latin typeface="Microsoft YaHei"/>
                <a:ea typeface="Microsoft YaHei"/>
                <a:cs typeface="Microsoft YaHei"/>
              </a:rPr>
              <a:t>心身疾病的治疗与心理护理</a:t>
            </a:r>
            <a:endParaRPr lang="Microsoft YaHei" altLang="Microsoft YaHei" sz="1400" dirty="0"/>
          </a:p>
        </p:txBody>
      </p:sp>
      <p:sp>
        <p:nvSpPr>
          <p:cNvPr id="390" name="textbox 390"/>
          <p:cNvSpPr/>
          <p:nvPr/>
        </p:nvSpPr>
        <p:spPr>
          <a:xfrm>
            <a:off x="887841" y="5793768"/>
            <a:ext cx="1873250" cy="1703704"/>
          </a:xfrm>
          <a:prstGeom prst="rect">
            <a:avLst/>
          </a:prstGeom>
        </p:spPr>
        <p:txBody>
          <a:bodyPr vert="horz" wrap="square" lIns="0" tIns="0" rIns="0" bIns="0"/>
          <a:lstStyle/>
          <a:p>
            <a:pPr algn="l" rtl="0" eaLnBrk="0">
              <a:lnSpc>
                <a:spcPct val="83341"/>
              </a:lnSpc>
              <a:tabLst/>
            </a:pPr>
            <a:endParaRPr lang="Arial" altLang="Arial" sz="100" dirty="0"/>
          </a:p>
          <a:p>
            <a:pPr marL="12700" algn="l" rtl="0" eaLnBrk="0">
              <a:lnSpc>
                <a:spcPts val="1426"/>
              </a:lnSpc>
              <a:tabLst/>
            </a:pPr>
            <a:r>
              <a:rPr sz="1100" spc="60" dirty="0">
                <a:solidFill>
                  <a:srgbClr val="B00D15">
                    <a:alpha val="100000"/>
                  </a:srgbClr>
                </a:solidFill>
                <a:latin typeface="Microsoft YaHei"/>
                <a:ea typeface="Microsoft YaHei"/>
                <a:cs typeface="Microsoft YaHei"/>
              </a:rPr>
              <a:t>(一)建立良好的关</a:t>
            </a:r>
            <a:r>
              <a:rPr sz="1100" spc="40" dirty="0">
                <a:solidFill>
                  <a:srgbClr val="B00D15">
                    <a:alpha val="100000"/>
                  </a:srgbClr>
                </a:solidFill>
                <a:latin typeface="Microsoft YaHei"/>
                <a:ea typeface="Microsoft YaHei"/>
                <a:cs typeface="Microsoft YaHei"/>
              </a:rPr>
              <a:t>系</a:t>
            </a:r>
            <a:endParaRPr lang="Microsoft YaHei" altLang="Microsoft YaHei" sz="1100" dirty="0"/>
          </a:p>
          <a:p>
            <a:pPr marL="12700" algn="l" rtl="0" eaLnBrk="0">
              <a:lnSpc>
                <a:spcPts val="1426"/>
              </a:lnSpc>
              <a:spcBef>
                <a:spcPts val="529"/>
              </a:spcBef>
              <a:tabLst/>
            </a:pPr>
            <a:r>
              <a:rPr sz="1100" spc="60" dirty="0">
                <a:solidFill>
                  <a:srgbClr val="B00D15">
                    <a:alpha val="100000"/>
                  </a:srgbClr>
                </a:solidFill>
                <a:latin typeface="Microsoft YaHei"/>
                <a:ea typeface="Microsoft YaHei"/>
                <a:cs typeface="Microsoft YaHei"/>
              </a:rPr>
              <a:t>(二)调节老年患者的</a:t>
            </a:r>
            <a:r>
              <a:rPr sz="1100" spc="30" dirty="0">
                <a:solidFill>
                  <a:srgbClr val="B00D15">
                    <a:alpha val="100000"/>
                  </a:srgbClr>
                </a:solidFill>
                <a:latin typeface="Microsoft YaHei"/>
                <a:ea typeface="Microsoft YaHei"/>
                <a:cs typeface="Microsoft YaHei"/>
              </a:rPr>
              <a:t>情</a:t>
            </a:r>
            <a:r>
              <a:rPr sz="1100" spc="0" dirty="0">
                <a:solidFill>
                  <a:srgbClr val="B00D15">
                    <a:alpha val="100000"/>
                  </a:srgbClr>
                </a:solidFill>
                <a:latin typeface="Microsoft YaHei"/>
                <a:ea typeface="Microsoft YaHei"/>
                <a:cs typeface="Microsoft YaHei"/>
              </a:rPr>
              <a:t>绪</a:t>
            </a:r>
            <a:endParaRPr lang="Microsoft YaHei" altLang="Microsoft YaHei" sz="1100" dirty="0"/>
          </a:p>
          <a:p>
            <a:pPr marL="12700" algn="l" rtl="0" eaLnBrk="0">
              <a:lnSpc>
                <a:spcPts val="1426"/>
              </a:lnSpc>
              <a:spcBef>
                <a:spcPts val="530"/>
              </a:spcBef>
              <a:tabLst/>
            </a:pPr>
            <a:r>
              <a:rPr sz="1100" spc="60" dirty="0">
                <a:solidFill>
                  <a:srgbClr val="B00D15">
                    <a:alpha val="100000"/>
                  </a:srgbClr>
                </a:solidFill>
                <a:latin typeface="Microsoft YaHei"/>
                <a:ea typeface="Microsoft YaHei"/>
                <a:cs typeface="Microsoft YaHei"/>
              </a:rPr>
              <a:t>(三)满足老年患者的</a:t>
            </a:r>
            <a:r>
              <a:rPr sz="1100" spc="30" dirty="0">
                <a:solidFill>
                  <a:srgbClr val="B00D15">
                    <a:alpha val="100000"/>
                  </a:srgbClr>
                </a:solidFill>
                <a:latin typeface="Microsoft YaHei"/>
                <a:ea typeface="Microsoft YaHei"/>
                <a:cs typeface="Microsoft YaHei"/>
              </a:rPr>
              <a:t>需</a:t>
            </a:r>
            <a:r>
              <a:rPr sz="1100" spc="0" dirty="0">
                <a:solidFill>
                  <a:srgbClr val="B00D15">
                    <a:alpha val="100000"/>
                  </a:srgbClr>
                </a:solidFill>
                <a:latin typeface="Microsoft YaHei"/>
                <a:ea typeface="Microsoft YaHei"/>
                <a:cs typeface="Microsoft YaHei"/>
              </a:rPr>
              <a:t>要</a:t>
            </a:r>
            <a:endParaRPr lang="Microsoft YaHei" altLang="Microsoft YaHei" sz="1100" dirty="0"/>
          </a:p>
          <a:p>
            <a:pPr marL="12700" algn="l" rtl="0" eaLnBrk="0">
              <a:lnSpc>
                <a:spcPts val="1426"/>
              </a:lnSpc>
              <a:spcBef>
                <a:spcPts val="577"/>
              </a:spcBef>
              <a:tabLst/>
            </a:pPr>
            <a:r>
              <a:rPr sz="1100" spc="70" dirty="0">
                <a:solidFill>
                  <a:srgbClr val="B00D15">
                    <a:alpha val="100000"/>
                  </a:srgbClr>
                </a:solidFill>
                <a:latin typeface="Microsoft YaHei"/>
                <a:ea typeface="Microsoft YaHei"/>
                <a:cs typeface="Microsoft YaHei"/>
              </a:rPr>
              <a:t>(四)提高个人价</a:t>
            </a:r>
            <a:r>
              <a:rPr sz="1100" spc="50" dirty="0">
                <a:solidFill>
                  <a:srgbClr val="B00D15">
                    <a:alpha val="100000"/>
                  </a:srgbClr>
                </a:solidFill>
                <a:latin typeface="Microsoft YaHei"/>
                <a:ea typeface="Microsoft YaHei"/>
                <a:cs typeface="Microsoft YaHei"/>
              </a:rPr>
              <a:t>值</a:t>
            </a:r>
            <a:r>
              <a:rPr sz="1100" spc="0" dirty="0">
                <a:solidFill>
                  <a:srgbClr val="B00D15">
                    <a:alpha val="100000"/>
                  </a:srgbClr>
                </a:solidFill>
                <a:latin typeface="Microsoft YaHei"/>
                <a:ea typeface="Microsoft YaHei"/>
                <a:cs typeface="Microsoft YaHei"/>
              </a:rPr>
              <a:t>观</a:t>
            </a:r>
            <a:endParaRPr lang="Microsoft YaHei" altLang="Microsoft YaHei" sz="1100" dirty="0"/>
          </a:p>
          <a:p>
            <a:pPr marL="12700" algn="l" rtl="0" eaLnBrk="0">
              <a:lnSpc>
                <a:spcPts val="1426"/>
              </a:lnSpc>
              <a:spcBef>
                <a:spcPts val="542"/>
              </a:spcBef>
              <a:tabLst/>
            </a:pPr>
            <a:r>
              <a:rPr sz="1100" spc="60" dirty="0">
                <a:solidFill>
                  <a:srgbClr val="B00D15">
                    <a:alpha val="100000"/>
                  </a:srgbClr>
                </a:solidFill>
                <a:latin typeface="Microsoft YaHei"/>
                <a:ea typeface="Microsoft YaHei"/>
                <a:cs typeface="Microsoft YaHei"/>
              </a:rPr>
              <a:t>(五)改变他们的认</a:t>
            </a:r>
            <a:r>
              <a:rPr sz="1100" spc="40" dirty="0">
                <a:solidFill>
                  <a:srgbClr val="B00D15">
                    <a:alpha val="100000"/>
                  </a:srgbClr>
                </a:solidFill>
                <a:latin typeface="Microsoft YaHei"/>
                <a:ea typeface="Microsoft YaHei"/>
                <a:cs typeface="Microsoft YaHei"/>
              </a:rPr>
              <a:t>知</a:t>
            </a:r>
            <a:endParaRPr lang="Microsoft YaHei" altLang="Microsoft YaHei" sz="1100" dirty="0"/>
          </a:p>
          <a:p>
            <a:pPr marL="12700" algn="l" rtl="0" eaLnBrk="0">
              <a:lnSpc>
                <a:spcPts val="1426"/>
              </a:lnSpc>
              <a:spcBef>
                <a:spcPts val="517"/>
              </a:spcBef>
              <a:tabLst/>
            </a:pPr>
            <a:r>
              <a:rPr sz="1100" spc="50" dirty="0">
                <a:solidFill>
                  <a:srgbClr val="B00D15">
                    <a:alpha val="100000"/>
                  </a:srgbClr>
                </a:solidFill>
                <a:latin typeface="Microsoft YaHei"/>
                <a:ea typeface="Microsoft YaHei"/>
                <a:cs typeface="Microsoft YaHei"/>
              </a:rPr>
              <a:t>(六)提高老年患者的应对</a:t>
            </a:r>
            <a:r>
              <a:rPr sz="1100" spc="10" dirty="0">
                <a:solidFill>
                  <a:srgbClr val="B00D15">
                    <a:alpha val="100000"/>
                  </a:srgbClr>
                </a:solidFill>
                <a:latin typeface="Microsoft YaHei"/>
                <a:ea typeface="Microsoft YaHei"/>
                <a:cs typeface="Microsoft YaHei"/>
              </a:rPr>
              <a:t>能</a:t>
            </a:r>
            <a:r>
              <a:rPr sz="1100" spc="0" dirty="0">
                <a:solidFill>
                  <a:srgbClr val="B00D15">
                    <a:alpha val="100000"/>
                  </a:srgbClr>
                </a:solidFill>
                <a:latin typeface="Microsoft YaHei"/>
                <a:ea typeface="Microsoft YaHei"/>
                <a:cs typeface="Microsoft YaHei"/>
              </a:rPr>
              <a:t>力</a:t>
            </a:r>
            <a:endParaRPr lang="Microsoft YaHei" altLang="Microsoft YaHei" sz="1100" dirty="0"/>
          </a:p>
          <a:p>
            <a:pPr algn="l" rtl="0" eaLnBrk="0">
              <a:lnSpc>
                <a:spcPct val="110000"/>
              </a:lnSpc>
              <a:tabLst/>
            </a:pPr>
            <a:endParaRPr lang="Arial" altLang="Arial" sz="400" dirty="0"/>
          </a:p>
          <a:p>
            <a:pPr marL="12700" algn="l" rtl="0" eaLnBrk="0">
              <a:lnSpc>
                <a:spcPts val="1426"/>
              </a:lnSpc>
              <a:spcBef>
                <a:spcPts val="1"/>
              </a:spcBef>
              <a:tabLst/>
            </a:pPr>
            <a:r>
              <a:rPr sz="1100" spc="60" dirty="0">
                <a:solidFill>
                  <a:srgbClr val="B00D15">
                    <a:alpha val="100000"/>
                  </a:srgbClr>
                </a:solidFill>
                <a:latin typeface="Microsoft YaHei"/>
                <a:ea typeface="Microsoft YaHei"/>
                <a:cs typeface="Microsoft YaHei"/>
              </a:rPr>
              <a:t>(七)加强心理健康</a:t>
            </a:r>
            <a:r>
              <a:rPr sz="1100" spc="50" dirty="0">
                <a:solidFill>
                  <a:srgbClr val="B00D15">
                    <a:alpha val="100000"/>
                  </a:srgbClr>
                </a:solidFill>
                <a:latin typeface="Microsoft YaHei"/>
                <a:ea typeface="Microsoft YaHei"/>
                <a:cs typeface="Microsoft YaHei"/>
              </a:rPr>
              <a:t>教</a:t>
            </a:r>
            <a:r>
              <a:rPr sz="1100" spc="0" dirty="0">
                <a:solidFill>
                  <a:srgbClr val="B00D15">
                    <a:alpha val="100000"/>
                  </a:srgbClr>
                </a:solidFill>
                <a:latin typeface="Microsoft YaHei"/>
                <a:ea typeface="Microsoft YaHei"/>
                <a:cs typeface="Microsoft YaHei"/>
              </a:rPr>
              <a:t>育</a:t>
            </a:r>
            <a:endParaRPr lang="Microsoft YaHei" altLang="Microsoft YaHei" sz="1100" dirty="0"/>
          </a:p>
        </p:txBody>
      </p:sp>
      <p:sp>
        <p:nvSpPr>
          <p:cNvPr id="391" name="textbox 391"/>
          <p:cNvSpPr/>
          <p:nvPr/>
        </p:nvSpPr>
        <p:spPr>
          <a:xfrm>
            <a:off x="745327" y="3786837"/>
            <a:ext cx="5115559" cy="387984"/>
          </a:xfrm>
          <a:prstGeom prst="rect">
            <a:avLst/>
          </a:prstGeom>
        </p:spPr>
        <p:txBody>
          <a:bodyPr vert="horz" wrap="square" lIns="0" tIns="0" rIns="0" bIns="0"/>
          <a:lstStyle/>
          <a:p>
            <a:pPr algn="l" rtl="0" eaLnBrk="0">
              <a:lnSpc>
                <a:spcPct val="80556"/>
              </a:lnSpc>
              <a:tabLst/>
            </a:pPr>
            <a:endParaRPr lang="Arial" altLang="Arial" sz="100" dirty="0"/>
          </a:p>
          <a:p>
            <a:pPr marL="285495" algn="l" rtl="0" eaLnBrk="0">
              <a:lnSpc>
                <a:spcPct val="95000"/>
              </a:lnSpc>
              <a:tabLst/>
            </a:pPr>
            <a:r>
              <a:rPr sz="1000" spc="10" dirty="0">
                <a:solidFill>
                  <a:srgbClr val="231F20">
                    <a:alpha val="100000"/>
                  </a:srgbClr>
                </a:solidFill>
                <a:latin typeface="Microsoft YaHei"/>
                <a:ea typeface="Microsoft YaHei"/>
                <a:cs typeface="Microsoft YaHei"/>
              </a:rPr>
              <a:t>心身疾病是心理因素起重要作用的</a:t>
            </a:r>
            <a:r>
              <a:rPr sz="1000" spc="0" dirty="0">
                <a:solidFill>
                  <a:srgbClr val="231F20">
                    <a:alpha val="100000"/>
                  </a:srgbClr>
                </a:solidFill>
                <a:latin typeface="Microsoft YaHei"/>
                <a:ea typeface="Microsoft YaHei"/>
                <a:cs typeface="Microsoft YaHei"/>
              </a:rPr>
              <a:t>躯体器质性疾病，</a:t>
            </a:r>
            <a:r>
              <a:rPr sz="1000" spc="0" dirty="0">
                <a:solidFill>
                  <a:srgbClr val="231F20">
                    <a:alpha val="100000"/>
                  </a:srgbClr>
                </a:solidFill>
                <a:latin typeface="Microsoft YaHei"/>
                <a:ea typeface="Microsoft YaHei"/>
                <a:cs typeface="Microsoft YaHei"/>
              </a:rPr>
              <a:t>   </a:t>
            </a:r>
            <a:r>
              <a:rPr sz="1000" spc="0" dirty="0">
                <a:solidFill>
                  <a:srgbClr val="231F20">
                    <a:alpha val="100000"/>
                  </a:srgbClr>
                </a:solidFill>
                <a:latin typeface="Microsoft YaHei"/>
                <a:ea typeface="Microsoft YaHei"/>
                <a:cs typeface="Microsoft YaHei"/>
              </a:rPr>
              <a:t>它既有躯体症状，</a:t>
            </a:r>
            <a:r>
              <a:rPr sz="1000" spc="0" dirty="0">
                <a:solidFill>
                  <a:srgbClr val="231F20">
                    <a:alpha val="100000"/>
                  </a:srgbClr>
                </a:solidFill>
                <a:latin typeface="Microsoft YaHei"/>
                <a:ea typeface="Microsoft YaHei"/>
                <a:cs typeface="Microsoft YaHei"/>
              </a:rPr>
              <a:t>   </a:t>
            </a:r>
            <a:r>
              <a:rPr sz="1000" spc="0" dirty="0">
                <a:solidFill>
                  <a:srgbClr val="231F20">
                    <a:alpha val="100000"/>
                  </a:srgbClr>
                </a:solidFill>
                <a:latin typeface="Microsoft YaHei"/>
                <a:ea typeface="Microsoft YaHei"/>
                <a:cs typeface="Microsoft YaHei"/>
              </a:rPr>
              <a:t>还需要进行</a:t>
            </a:r>
            <a:endParaRPr lang="Microsoft YaHei" altLang="Microsoft YaHei" sz="1000" dirty="0"/>
          </a:p>
          <a:p>
            <a:pPr algn="l" rtl="0" eaLnBrk="0">
              <a:lnSpc>
                <a:spcPct val="120000"/>
              </a:lnSpc>
              <a:tabLst/>
            </a:pPr>
            <a:endParaRPr lang="Arial" altLang="Arial" sz="400" dirty="0"/>
          </a:p>
          <a:p>
            <a:pPr marL="12700" algn="l" rtl="0" eaLnBrk="0">
              <a:lnSpc>
                <a:spcPct val="95000"/>
              </a:lnSpc>
              <a:tabLst/>
            </a:pPr>
            <a:r>
              <a:rPr sz="1000" spc="50" dirty="0">
                <a:solidFill>
                  <a:srgbClr val="231F20">
                    <a:alpha val="100000"/>
                  </a:srgbClr>
                </a:solidFill>
                <a:latin typeface="Microsoft YaHei"/>
                <a:ea typeface="Microsoft YaHei"/>
                <a:cs typeface="Microsoft YaHei"/>
              </a:rPr>
              <a:t>心</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理干预护理，心身疾病在治疗时的一个总的原则是心身同治</a:t>
            </a:r>
            <a:r>
              <a:rPr sz="1000" spc="0" dirty="0">
                <a:solidFill>
                  <a:srgbClr val="231F20">
                    <a:alpha val="100000"/>
                  </a:srgbClr>
                </a:solidFill>
                <a:latin typeface="Microsoft YaHei"/>
                <a:ea typeface="Microsoft YaHei"/>
                <a:cs typeface="Microsoft YaHei"/>
              </a:rPr>
              <a:t>。</a:t>
            </a:r>
            <a:endParaRPr lang="Microsoft YaHei" altLang="Microsoft YaHei" sz="1000" dirty="0"/>
          </a:p>
        </p:txBody>
      </p:sp>
      <p:pic>
        <p:nvPicPr>
          <p:cNvPr id="392" name="picture 392"/>
          <p:cNvPicPr>
            <a:picLocks noChangeAspect="1"/>
          </p:cNvPicPr>
          <p:nvPr/>
        </p:nvPicPr>
        <p:blipFill>
          <a:blip r:embed="rId2"/>
          <a:stretch>
            <a:fillRect/>
          </a:stretch>
        </p:blipFill>
        <p:spPr>
          <a:xfrm rot="21600000">
            <a:off x="762000" y="7810500"/>
            <a:ext cx="1056132" cy="310895"/>
          </a:xfrm>
          <a:prstGeom prst="rect">
            <a:avLst/>
          </a:prstGeom>
        </p:spPr>
      </p:pic>
      <p:pic>
        <p:nvPicPr>
          <p:cNvPr id="393" name="picture 393"/>
          <p:cNvPicPr>
            <a:picLocks noChangeAspect="1"/>
          </p:cNvPicPr>
          <p:nvPr/>
        </p:nvPicPr>
        <p:blipFill>
          <a:blip r:embed="rId3"/>
          <a:stretch>
            <a:fillRect/>
          </a:stretch>
        </p:blipFill>
        <p:spPr>
          <a:xfrm rot="21600000">
            <a:off x="900036" y="1658531"/>
            <a:ext cx="1668779" cy="187693"/>
          </a:xfrm>
          <a:prstGeom prst="rect">
            <a:avLst/>
          </a:prstGeom>
        </p:spPr>
      </p:pic>
      <p:pic>
        <p:nvPicPr>
          <p:cNvPr id="394" name="picture 394"/>
          <p:cNvPicPr>
            <a:picLocks noChangeAspect="1"/>
          </p:cNvPicPr>
          <p:nvPr/>
        </p:nvPicPr>
        <p:blipFill>
          <a:blip r:embed="rId4"/>
          <a:stretch>
            <a:fillRect/>
          </a:stretch>
        </p:blipFill>
        <p:spPr>
          <a:xfrm rot="21600000">
            <a:off x="1019695" y="4335500"/>
            <a:ext cx="938098" cy="187325"/>
          </a:xfrm>
          <a:prstGeom prst="rect">
            <a:avLst/>
          </a:prstGeom>
        </p:spPr>
      </p:pic>
      <p:pic>
        <p:nvPicPr>
          <p:cNvPr id="395" name="picture 395"/>
          <p:cNvPicPr>
            <a:picLocks noChangeAspect="1"/>
          </p:cNvPicPr>
          <p:nvPr/>
        </p:nvPicPr>
        <p:blipFill>
          <a:blip r:embed="rId5"/>
          <a:stretch>
            <a:fillRect/>
          </a:stretch>
        </p:blipFill>
        <p:spPr>
          <a:xfrm rot="21600000">
            <a:off x="1019695" y="4846485"/>
            <a:ext cx="938098" cy="184010"/>
          </a:xfrm>
          <a:prstGeom prst="rect">
            <a:avLst/>
          </a:prstGeom>
        </p:spPr>
      </p:pic>
      <p:sp>
        <p:nvSpPr>
          <p:cNvPr id="396" name="textbox 396"/>
          <p:cNvSpPr/>
          <p:nvPr/>
        </p:nvSpPr>
        <p:spPr>
          <a:xfrm>
            <a:off x="1032621" y="970308"/>
            <a:ext cx="891539" cy="207009"/>
          </a:xfrm>
          <a:prstGeom prst="rect">
            <a:avLst/>
          </a:prstGeom>
        </p:spPr>
        <p:txBody>
          <a:bodyPr vert="horz" wrap="square" lIns="0" tIns="0" rIns="0" bIns="0"/>
          <a:lstStyle/>
          <a:p>
            <a:pPr algn="l" rtl="0" eaLnBrk="0">
              <a:lnSpc>
                <a:spcPct val="83341"/>
              </a:lnSpc>
              <a:tabLst/>
            </a:pPr>
            <a:endParaRPr lang="Arial" altLang="Arial" sz="100" dirty="0"/>
          </a:p>
          <a:p>
            <a:pPr marL="12700" algn="l" rtl="0" eaLnBrk="0">
              <a:lnSpc>
                <a:spcPts val="1426"/>
              </a:lnSpc>
              <a:tabLst/>
            </a:pPr>
            <a:r>
              <a:rPr sz="1100" spc="40" dirty="0">
                <a:solidFill>
                  <a:srgbClr val="B00D15">
                    <a:alpha val="100000"/>
                  </a:srgbClr>
                </a:solidFill>
                <a:latin typeface="Microsoft YaHei"/>
                <a:ea typeface="Microsoft YaHei"/>
                <a:cs typeface="Microsoft YaHei"/>
              </a:rPr>
              <a:t>(</a:t>
            </a:r>
            <a:r>
              <a:rPr sz="1100" spc="40" dirty="0">
                <a:solidFill>
                  <a:srgbClr val="B00D15">
                    <a:alpha val="100000"/>
                  </a:srgbClr>
                </a:solidFill>
                <a:latin typeface="Microsoft YaHei"/>
                <a:ea typeface="Microsoft YaHei"/>
                <a:cs typeface="Microsoft YaHei"/>
              </a:rPr>
              <a:t> </a:t>
            </a:r>
            <a:r>
              <a:rPr sz="1100" spc="40" dirty="0">
                <a:solidFill>
                  <a:srgbClr val="B00D15">
                    <a:alpha val="100000"/>
                  </a:srgbClr>
                </a:solidFill>
                <a:latin typeface="Microsoft YaHei"/>
                <a:ea typeface="Microsoft YaHei"/>
                <a:cs typeface="Microsoft YaHei"/>
              </a:rPr>
              <a:t>三)社会</a:t>
            </a:r>
            <a:r>
              <a:rPr sz="1100" spc="10" dirty="0">
                <a:solidFill>
                  <a:srgbClr val="B00D15">
                    <a:alpha val="100000"/>
                  </a:srgbClr>
                </a:solidFill>
                <a:latin typeface="Microsoft YaHei"/>
                <a:ea typeface="Microsoft YaHei"/>
                <a:cs typeface="Microsoft YaHei"/>
              </a:rPr>
              <a:t>因</a:t>
            </a:r>
            <a:r>
              <a:rPr sz="1100" spc="0" dirty="0">
                <a:solidFill>
                  <a:srgbClr val="B00D15">
                    <a:alpha val="100000"/>
                  </a:srgbClr>
                </a:solidFill>
                <a:latin typeface="Microsoft YaHei"/>
                <a:ea typeface="Microsoft YaHei"/>
                <a:cs typeface="Microsoft YaHei"/>
              </a:rPr>
              <a:t>素</a:t>
            </a:r>
            <a:endParaRPr lang="Microsoft YaHei" altLang="Microsoft YaHei" sz="1100" dirty="0"/>
          </a:p>
        </p:txBody>
      </p:sp>
      <p:pic>
        <p:nvPicPr>
          <p:cNvPr id="397" name="picture 397"/>
          <p:cNvPicPr>
            <a:picLocks noChangeAspect="1"/>
          </p:cNvPicPr>
          <p:nvPr/>
        </p:nvPicPr>
        <p:blipFill>
          <a:blip r:embed="rId6"/>
          <a:stretch>
            <a:fillRect/>
          </a:stretch>
        </p:blipFill>
        <p:spPr>
          <a:xfrm rot="21600000">
            <a:off x="1177340" y="5421033"/>
            <a:ext cx="635596" cy="184861"/>
          </a:xfrm>
          <a:prstGeom prst="rect">
            <a:avLst/>
          </a:prstGeom>
        </p:spPr>
      </p:pic>
      <p:sp>
        <p:nvSpPr>
          <p:cNvPr id="398" name="textbox 398"/>
          <p:cNvSpPr/>
          <p:nvPr/>
        </p:nvSpPr>
        <p:spPr>
          <a:xfrm>
            <a:off x="831412" y="9041149"/>
            <a:ext cx="844550" cy="153035"/>
          </a:xfrm>
          <a:prstGeom prst="rect">
            <a:avLst/>
          </a:prstGeom>
        </p:spPr>
        <p:txBody>
          <a:bodyPr vert="horz" wrap="square" lIns="0" tIns="0" rIns="0" bIns="0"/>
          <a:lstStyle/>
          <a:p>
            <a:pPr algn="l" rtl="0" eaLnBrk="0">
              <a:lnSpc>
                <a:spcPct val="78516"/>
              </a:lnSpc>
              <a:tabLst/>
            </a:pPr>
            <a:endParaRPr lang="Arial" altLang="Arial" sz="100" dirty="0"/>
          </a:p>
          <a:p>
            <a:pPr marL="12700" algn="l" rtl="0" eaLnBrk="0">
              <a:lnSpc>
                <a:spcPct val="84000"/>
              </a:lnSpc>
              <a:tabLst/>
            </a:pPr>
            <a:r>
              <a:rPr sz="1000" b="1" spc="-20" dirty="0">
                <a:solidFill>
                  <a:srgbClr val="231F20">
                    <a:alpha val="100000"/>
                  </a:srgbClr>
                </a:solidFill>
                <a:latin typeface="Arial"/>
                <a:ea typeface="Arial"/>
                <a:cs typeface="Arial"/>
              </a:rPr>
              <a:t>110</a:t>
            </a:r>
            <a:r>
              <a:rPr sz="1000" spc="0" dirty="0">
                <a:solidFill>
                  <a:srgbClr val="231F20">
                    <a:alpha val="100000"/>
                  </a:srgbClr>
                </a:solidFill>
                <a:latin typeface="Arial"/>
                <a:ea typeface="Arial"/>
                <a:cs typeface="Arial"/>
              </a:rPr>
              <a:t>                </a:t>
            </a:r>
            <a:endParaRPr lang="Arial" altLang="Arial" sz="1000" dirty="0"/>
          </a:p>
        </p:txBody>
      </p:sp>
      <p:pic>
        <p:nvPicPr>
          <p:cNvPr id="399" name="picture 399"/>
          <p:cNvPicPr>
            <a:picLocks noChangeAspect="1"/>
          </p:cNvPicPr>
          <p:nvPr/>
        </p:nvPicPr>
        <p:blipFill>
          <a:blip r:embed="rId7"/>
          <a:stretch>
            <a:fillRect/>
          </a:stretch>
        </p:blipFill>
        <p:spPr>
          <a:xfrm rot="21600000">
            <a:off x="1646695" y="9121140"/>
            <a:ext cx="15239" cy="15240"/>
          </a:xfrm>
          <a:prstGeom prst="rect">
            <a:avLst/>
          </a:prstGeom>
        </p:spPr>
      </p:pic>
      <p:pic>
        <p:nvPicPr>
          <p:cNvPr id="400" name="picture 400"/>
          <p:cNvPicPr>
            <a:picLocks noChangeAspect="1"/>
          </p:cNvPicPr>
          <p:nvPr/>
        </p:nvPicPr>
        <p:blipFill>
          <a:blip r:embed="rId8"/>
          <a:stretch>
            <a:fillRect/>
          </a:stretch>
        </p:blipFill>
        <p:spPr>
          <a:xfrm rot="21600000">
            <a:off x="870635" y="5433936"/>
            <a:ext cx="246062" cy="160070"/>
          </a:xfrm>
          <a:prstGeom prst="rect">
            <a:avLst/>
          </a:prstGeom>
        </p:spPr>
      </p:pic>
      <p:pic>
        <p:nvPicPr>
          <p:cNvPr id="401" name="picture 401"/>
          <p:cNvPicPr>
            <a:picLocks noChangeAspect="1"/>
          </p:cNvPicPr>
          <p:nvPr/>
        </p:nvPicPr>
        <p:blipFill>
          <a:blip r:embed="rId9"/>
          <a:stretch>
            <a:fillRect/>
          </a:stretch>
        </p:blipFill>
        <p:spPr>
          <a:xfrm rot="21600000">
            <a:off x="5749290" y="7546975"/>
            <a:ext cx="44792" cy="46164"/>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2" name="textbox 402"/>
          <p:cNvSpPr/>
          <p:nvPr/>
        </p:nvSpPr>
        <p:spPr>
          <a:xfrm>
            <a:off x="609246" y="1413791"/>
            <a:ext cx="5377815" cy="2978785"/>
          </a:xfrm>
          <a:prstGeom prst="rect">
            <a:avLst/>
          </a:prstGeom>
        </p:spPr>
        <p:txBody>
          <a:bodyPr vert="horz" wrap="square" lIns="0" tIns="0" rIns="0" bIns="0"/>
          <a:lstStyle/>
          <a:p>
            <a:pPr algn="l" rtl="0" eaLnBrk="0">
              <a:lnSpc>
                <a:spcPct val="83341"/>
              </a:lnSpc>
              <a:tabLst/>
            </a:pPr>
            <a:endParaRPr lang="Arial" altLang="Arial" sz="100" dirty="0"/>
          </a:p>
          <a:p>
            <a:pPr marL="82550" algn="l" rtl="0" eaLnBrk="0">
              <a:lnSpc>
                <a:spcPts val="1426"/>
              </a:lnSpc>
              <a:tabLst/>
            </a:pPr>
            <a:r>
              <a:rPr sz="1000" spc="-10" dirty="0">
                <a:solidFill>
                  <a:srgbClr val="B00D15">
                    <a:alpha val="100000"/>
                  </a:srgbClr>
                </a:solidFill>
                <a:latin typeface="Microsoft YaHei"/>
                <a:ea typeface="Microsoft YaHei"/>
                <a:cs typeface="Microsoft YaHei"/>
              </a:rPr>
              <a:t>【知</a:t>
            </a:r>
            <a:r>
              <a:rPr sz="1000" spc="0" dirty="0">
                <a:solidFill>
                  <a:srgbClr val="B00D15">
                    <a:alpha val="100000"/>
                  </a:srgbClr>
                </a:solidFill>
                <a:latin typeface="Microsoft YaHei"/>
                <a:ea typeface="Microsoft YaHei"/>
                <a:cs typeface="Microsoft YaHei"/>
              </a:rPr>
              <a:t>识目标】</a:t>
            </a:r>
            <a:endParaRPr lang="Microsoft YaHei" altLang="Microsoft YaHei" sz="1000" dirty="0"/>
          </a:p>
          <a:p>
            <a:pPr marL="97889" algn="l" rtl="0" eaLnBrk="0">
              <a:lnSpc>
                <a:spcPts val="1349"/>
              </a:lnSpc>
              <a:spcBef>
                <a:spcPts val="1072"/>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掌握老年常见心身疾病的概念、心理护理</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97889" algn="l" rtl="0" eaLnBrk="0">
              <a:lnSpc>
                <a:spcPts val="1349"/>
              </a:lnSpc>
              <a:spcBef>
                <a:spcPts val="271"/>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熟悉老年常见心身疾病的影响因素</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97889" algn="l" rtl="0" eaLnBrk="0">
              <a:lnSpc>
                <a:spcPts val="1349"/>
              </a:lnSpc>
              <a:spcBef>
                <a:spcPts val="271"/>
              </a:spcBef>
              <a:tabLst/>
            </a:pPr>
            <a:r>
              <a:rPr sz="1000" spc="60" dirty="0">
                <a:solidFill>
                  <a:srgbClr val="231F20">
                    <a:alpha val="100000"/>
                  </a:srgbClr>
                </a:solidFill>
                <a:latin typeface="Microsoft YaHei"/>
                <a:ea typeface="Microsoft YaHei"/>
                <a:cs typeface="Microsoft YaHei"/>
              </a:rPr>
              <a:t>◇</a:t>
            </a:r>
            <a:r>
              <a:rPr sz="1000" spc="6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Microsoft YaHei"/>
                <a:ea typeface="Microsoft YaHei"/>
                <a:cs typeface="Microsoft YaHei"/>
              </a:rPr>
              <a:t>了解老年常见心身疾病的相</a:t>
            </a:r>
            <a:r>
              <a:rPr sz="1000" spc="20" dirty="0">
                <a:solidFill>
                  <a:srgbClr val="231F20">
                    <a:alpha val="100000"/>
                  </a:srgbClr>
                </a:solidFill>
                <a:latin typeface="Microsoft YaHei"/>
                <a:ea typeface="Microsoft YaHei"/>
                <a:cs typeface="Microsoft YaHei"/>
              </a:rPr>
              <a:t>关</a:t>
            </a:r>
            <a:r>
              <a:rPr sz="1000" spc="0" dirty="0">
                <a:solidFill>
                  <a:srgbClr val="231F20">
                    <a:alpha val="100000"/>
                  </a:srgbClr>
                </a:solidFill>
                <a:latin typeface="Microsoft YaHei"/>
                <a:ea typeface="Microsoft YaHei"/>
                <a:cs typeface="Microsoft YaHei"/>
              </a:rPr>
              <a:t>知识</a:t>
            </a:r>
            <a:endParaRPr lang="Microsoft YaHei" altLang="Microsoft YaHei" sz="1000" dirty="0"/>
          </a:p>
          <a:p>
            <a:pPr algn="l" rtl="0" eaLnBrk="0">
              <a:lnSpc>
                <a:spcPct val="112000"/>
              </a:lnSpc>
              <a:tabLst/>
            </a:pPr>
            <a:endParaRPr lang="Arial" altLang="Arial" sz="1000" dirty="0"/>
          </a:p>
          <a:p>
            <a:pPr marL="154177" algn="l" rtl="0" eaLnBrk="0">
              <a:lnSpc>
                <a:spcPts val="1426"/>
              </a:lnSpc>
              <a:spcBef>
                <a:spcPts val="305"/>
              </a:spcBef>
              <a:tabLst/>
            </a:pPr>
            <a:r>
              <a:rPr sz="1000" spc="-10" dirty="0">
                <a:solidFill>
                  <a:srgbClr val="B00D15">
                    <a:alpha val="100000"/>
                  </a:srgbClr>
                </a:solidFill>
                <a:latin typeface="Microsoft YaHei"/>
                <a:ea typeface="Microsoft YaHei"/>
                <a:cs typeface="Microsoft YaHei"/>
              </a:rPr>
              <a:t>【能</a:t>
            </a:r>
            <a:r>
              <a:rPr sz="1000" spc="0" dirty="0">
                <a:solidFill>
                  <a:srgbClr val="B00D15">
                    <a:alpha val="100000"/>
                  </a:srgbClr>
                </a:solidFill>
                <a:latin typeface="Microsoft YaHei"/>
                <a:ea typeface="Microsoft YaHei"/>
                <a:cs typeface="Microsoft YaHei"/>
              </a:rPr>
              <a:t>力目标】</a:t>
            </a:r>
            <a:endParaRPr lang="Microsoft YaHei" altLang="Microsoft YaHei" sz="1000" dirty="0"/>
          </a:p>
          <a:p>
            <a:pPr marL="169530" algn="l" rtl="0" eaLnBrk="0">
              <a:lnSpc>
                <a:spcPts val="1349"/>
              </a:lnSpc>
              <a:spcBef>
                <a:spcPts val="1072"/>
              </a:spcBef>
              <a:tabLst/>
            </a:pPr>
            <a:r>
              <a:rPr sz="1000" spc="30" dirty="0">
                <a:solidFill>
                  <a:srgbClr val="231F20">
                    <a:alpha val="100000"/>
                  </a:srgbClr>
                </a:solidFill>
                <a:latin typeface="Microsoft YaHei"/>
                <a:ea typeface="Microsoft YaHei"/>
                <a:cs typeface="Microsoft YaHei"/>
              </a:rPr>
              <a:t>◇</a:t>
            </a:r>
            <a:r>
              <a:rPr sz="1000" spc="30" dirty="0">
                <a:solidFill>
                  <a:srgbClr val="231F20">
                    <a:alpha val="100000"/>
                  </a:srgbClr>
                </a:solidFill>
                <a:latin typeface="Microsoft YaHei"/>
                <a:ea typeface="Microsoft YaHei"/>
                <a:cs typeface="Microsoft YaHei"/>
              </a:rPr>
              <a:t> </a:t>
            </a:r>
            <a:r>
              <a:rPr sz="1000" spc="30" dirty="0">
                <a:solidFill>
                  <a:srgbClr val="231F20">
                    <a:alpha val="100000"/>
                  </a:srgbClr>
                </a:solidFill>
                <a:latin typeface="Microsoft YaHei"/>
                <a:ea typeface="Microsoft YaHei"/>
                <a:cs typeface="Microsoft YaHei"/>
              </a:rPr>
              <a:t>通过学习老年常见心身疾病和心理护理知识，能够为老年人提供恰当的</a:t>
            </a:r>
            <a:r>
              <a:rPr sz="1000" spc="0" dirty="0">
                <a:solidFill>
                  <a:srgbClr val="231F20">
                    <a:alpha val="100000"/>
                  </a:srgbClr>
                </a:solidFill>
                <a:latin typeface="Microsoft YaHei"/>
                <a:ea typeface="Microsoft YaHei"/>
                <a:cs typeface="Microsoft YaHei"/>
              </a:rPr>
              <a:t>心理护理。</a:t>
            </a:r>
            <a:endParaRPr lang="Microsoft YaHei" altLang="Microsoft YaHei" sz="1000" dirty="0"/>
          </a:p>
          <a:p>
            <a:pPr marL="154177" algn="l" rtl="0" eaLnBrk="0">
              <a:lnSpc>
                <a:spcPts val="1426"/>
              </a:lnSpc>
              <a:spcBef>
                <a:spcPts val="1073"/>
              </a:spcBef>
              <a:tabLst/>
            </a:pPr>
            <a:r>
              <a:rPr sz="1000" spc="-10" dirty="0">
                <a:solidFill>
                  <a:srgbClr val="B00D15">
                    <a:alpha val="100000"/>
                  </a:srgbClr>
                </a:solidFill>
                <a:latin typeface="Microsoft YaHei"/>
                <a:ea typeface="Microsoft YaHei"/>
                <a:cs typeface="Microsoft YaHei"/>
              </a:rPr>
              <a:t>【素</a:t>
            </a:r>
            <a:r>
              <a:rPr sz="1000" spc="0" dirty="0">
                <a:solidFill>
                  <a:srgbClr val="B00D15">
                    <a:alpha val="100000"/>
                  </a:srgbClr>
                </a:solidFill>
                <a:latin typeface="Microsoft YaHei"/>
                <a:ea typeface="Microsoft YaHei"/>
                <a:cs typeface="Microsoft YaHei"/>
              </a:rPr>
              <a:t>质目标】</a:t>
            </a:r>
            <a:endParaRPr lang="Microsoft YaHei" altLang="Microsoft YaHei" sz="1000" dirty="0"/>
          </a:p>
          <a:p>
            <a:pPr marL="332919" indent="-163388" algn="l" rtl="0" eaLnBrk="0">
              <a:lnSpc>
                <a:spcPct val="121000"/>
              </a:lnSpc>
              <a:spcBef>
                <a:spcPts val="1115"/>
              </a:spcBef>
              <a:tabLst/>
            </a:pPr>
            <a:r>
              <a:rPr sz="1000" spc="60" dirty="0">
                <a:solidFill>
                  <a:srgbClr val="231F20">
                    <a:alpha val="100000"/>
                  </a:srgbClr>
                </a:solidFill>
                <a:latin typeface="Microsoft YaHei"/>
                <a:ea typeface="Microsoft YaHei"/>
                <a:cs typeface="Microsoft YaHei"/>
              </a:rPr>
              <a:t>◇</a:t>
            </a:r>
            <a:r>
              <a:rPr sz="1000" spc="6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Microsoft YaHei"/>
                <a:ea typeface="Microsoft YaHei"/>
                <a:cs typeface="Microsoft YaHei"/>
              </a:rPr>
              <a:t>通过学习老年常见心身疾病和心理护理知识，</a:t>
            </a:r>
            <a:r>
              <a:rPr sz="1000" spc="6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Microsoft YaHei"/>
                <a:ea typeface="Microsoft YaHei"/>
                <a:cs typeface="Microsoft YaHei"/>
              </a:rPr>
              <a:t>有意识地加强对老年人</a:t>
            </a:r>
            <a:r>
              <a:rPr sz="1000" spc="20" dirty="0">
                <a:solidFill>
                  <a:srgbClr val="231F20">
                    <a:alpha val="100000"/>
                  </a:srgbClr>
                </a:solidFill>
                <a:latin typeface="Microsoft YaHei"/>
                <a:ea typeface="Microsoft YaHei"/>
                <a:cs typeface="Microsoft YaHei"/>
              </a:rPr>
              <a:t>常</a:t>
            </a:r>
            <a:r>
              <a:rPr sz="1000" spc="0" dirty="0">
                <a:solidFill>
                  <a:srgbClr val="231F20">
                    <a:alpha val="100000"/>
                  </a:srgbClr>
                </a:solidFill>
                <a:latin typeface="Microsoft YaHei"/>
                <a:ea typeface="Microsoft YaHei"/>
                <a:cs typeface="Microsoft YaHei"/>
              </a:rPr>
              <a:t>见心身疾病知</a:t>
            </a:r>
            <a:r>
              <a:rPr sz="1000" spc="0" dirty="0">
                <a:solidFill>
                  <a:srgbClr val="231F20">
                    <a:alpha val="100000"/>
                  </a:srgbClr>
                </a:solidFill>
                <a:latin typeface="Microsoft YaHei"/>
                <a:ea typeface="Microsoft YaHei"/>
                <a:cs typeface="Microsoft YaHei"/>
              </a:rPr>
              <a:t> </a:t>
            </a:r>
            <a:r>
              <a:rPr sz="1000" spc="20" dirty="0">
                <a:solidFill>
                  <a:srgbClr val="231F20">
                    <a:alpha val="100000"/>
                  </a:srgbClr>
                </a:solidFill>
                <a:latin typeface="Microsoft YaHei"/>
                <a:ea typeface="Microsoft YaHei"/>
                <a:cs typeface="Microsoft YaHei"/>
              </a:rPr>
              <a:t>识的理解</a:t>
            </a:r>
            <a:r>
              <a:rPr sz="1000" spc="10" dirty="0">
                <a:solidFill>
                  <a:srgbClr val="231F20">
                    <a:alpha val="100000"/>
                  </a:srgbClr>
                </a:solidFill>
                <a:latin typeface="Microsoft YaHei"/>
                <a:ea typeface="Microsoft YaHei"/>
                <a:cs typeface="Microsoft YaHei"/>
              </a:rPr>
              <a:t>。</a:t>
            </a:r>
            <a:endParaRPr lang="Microsoft YaHei" altLang="Microsoft YaHei" sz="1000" dirty="0"/>
          </a:p>
          <a:p>
            <a:pPr marL="169530" algn="l" rtl="0" eaLnBrk="0">
              <a:lnSpc>
                <a:spcPts val="1349"/>
              </a:lnSpc>
              <a:spcBef>
                <a:spcPts val="293"/>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与小组分享学习经验，以团队协作的形式巩固老年常见心身疾病的心理护理技</a:t>
            </a:r>
            <a:r>
              <a:rPr sz="1000" spc="40" dirty="0">
                <a:solidFill>
                  <a:srgbClr val="231F20">
                    <a:alpha val="100000"/>
                  </a:srgbClr>
                </a:solidFill>
                <a:latin typeface="Microsoft YaHei"/>
                <a:ea typeface="Microsoft YaHei"/>
                <a:cs typeface="Microsoft YaHei"/>
              </a:rPr>
              <a:t>能</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algn="l" rtl="0" eaLnBrk="0">
              <a:lnSpc>
                <a:spcPct val="100000"/>
              </a:lnSpc>
              <a:tabLst/>
            </a:pPr>
            <a:endParaRPr lang="Arial" altLang="Arial" sz="900" dirty="0"/>
          </a:p>
          <a:p>
            <a:pPr marL="154177" algn="l" rtl="0" eaLnBrk="0">
              <a:lnSpc>
                <a:spcPts val="1426"/>
              </a:lnSpc>
              <a:spcBef>
                <a:spcPts val="5"/>
              </a:spcBef>
              <a:tabLst/>
            </a:pPr>
            <a:r>
              <a:rPr sz="1000" spc="-10" dirty="0">
                <a:solidFill>
                  <a:srgbClr val="B00D15">
                    <a:alpha val="100000"/>
                  </a:srgbClr>
                </a:solidFill>
                <a:latin typeface="Microsoft YaHei"/>
                <a:ea typeface="Microsoft YaHei"/>
                <a:cs typeface="Microsoft YaHei"/>
              </a:rPr>
              <a:t>【思</a:t>
            </a:r>
            <a:r>
              <a:rPr sz="1000" spc="0" dirty="0">
                <a:solidFill>
                  <a:srgbClr val="B00D15">
                    <a:alpha val="100000"/>
                  </a:srgbClr>
                </a:solidFill>
                <a:latin typeface="Microsoft YaHei"/>
                <a:ea typeface="Microsoft YaHei"/>
                <a:cs typeface="Microsoft YaHei"/>
              </a:rPr>
              <a:t>维导图】</a:t>
            </a:r>
            <a:endParaRPr lang="Microsoft YaHei" altLang="Microsoft YaHei" sz="1000" dirty="0"/>
          </a:p>
        </p:txBody>
      </p:sp>
      <p:pic>
        <p:nvPicPr>
          <p:cNvPr id="403" name="picture 403"/>
          <p:cNvPicPr>
            <a:picLocks noChangeAspect="1"/>
          </p:cNvPicPr>
          <p:nvPr/>
        </p:nvPicPr>
        <p:blipFill>
          <a:blip r:embed="rId2"/>
          <a:stretch>
            <a:fillRect/>
          </a:stretch>
        </p:blipFill>
        <p:spPr>
          <a:xfrm rot="21600000">
            <a:off x="1542288" y="4553711"/>
            <a:ext cx="3646932" cy="2047748"/>
          </a:xfrm>
          <a:prstGeom prst="rect">
            <a:avLst/>
          </a:prstGeom>
        </p:spPr>
      </p:pic>
      <p:sp>
        <p:nvSpPr>
          <p:cNvPr id="404" name="textbox 404"/>
          <p:cNvSpPr/>
          <p:nvPr/>
        </p:nvSpPr>
        <p:spPr>
          <a:xfrm>
            <a:off x="1039463" y="7213503"/>
            <a:ext cx="4617084" cy="989964"/>
          </a:xfrm>
          <a:prstGeom prst="rect">
            <a:avLst/>
          </a:prstGeom>
        </p:spPr>
        <p:txBody>
          <a:bodyPr vert="horz" wrap="square" lIns="0" tIns="0" rIns="0" bIns="0"/>
          <a:lstStyle/>
          <a:p>
            <a:pPr algn="l" rtl="0" eaLnBrk="0">
              <a:lnSpc>
                <a:spcPct val="102000"/>
              </a:lnSpc>
              <a:tabLst/>
            </a:pPr>
            <a:endParaRPr lang="Arial" altLang="Arial" sz="100" dirty="0"/>
          </a:p>
          <a:p>
            <a:pPr marL="12700" indent="275381" algn="l" rtl="0" eaLnBrk="0">
              <a:lnSpc>
                <a:spcPct val="125000"/>
              </a:lnSpc>
              <a:spcBef>
                <a:spcPts val="1"/>
              </a:spcBef>
              <a:tabLst/>
            </a:pPr>
            <a:r>
              <a:rPr sz="1000" spc="90" dirty="0">
                <a:solidFill>
                  <a:srgbClr val="231F20">
                    <a:alpha val="100000"/>
                  </a:srgbClr>
                </a:solidFill>
                <a:latin typeface="SimSun"/>
                <a:ea typeface="SimSun"/>
                <a:cs typeface="SimSun"/>
              </a:rPr>
              <a:t>李奶奶，</a:t>
            </a:r>
            <a:r>
              <a:rPr sz="1000" spc="90" dirty="0">
                <a:solidFill>
                  <a:srgbClr val="231F20">
                    <a:alpha val="100000"/>
                  </a:srgbClr>
                </a:solidFill>
                <a:latin typeface="Times New Roman"/>
                <a:ea typeface="Times New Roman"/>
                <a:cs typeface="Times New Roman"/>
              </a:rPr>
              <a:t>65</a:t>
            </a:r>
            <a:r>
              <a:rPr sz="1000" spc="90" dirty="0">
                <a:solidFill>
                  <a:srgbClr val="231F20">
                    <a:alpha val="100000"/>
                  </a:srgbClr>
                </a:solidFill>
                <a:latin typeface="Times New Roman"/>
                <a:ea typeface="Times New Roman"/>
                <a:cs typeface="Times New Roman"/>
              </a:rPr>
              <a:t> </a:t>
            </a:r>
            <a:r>
              <a:rPr sz="1000" spc="90" dirty="0">
                <a:solidFill>
                  <a:srgbClr val="231F20">
                    <a:alpha val="100000"/>
                  </a:srgbClr>
                </a:solidFill>
                <a:latin typeface="SimSun"/>
                <a:ea typeface="SimSun"/>
                <a:cs typeface="SimSun"/>
              </a:rPr>
              <a:t>岁，老伴于两年前去世，天天闷在家里，总是莫名</a:t>
            </a:r>
            <a:r>
              <a:rPr sz="1000" spc="50" dirty="0">
                <a:solidFill>
                  <a:srgbClr val="231F20">
                    <a:alpha val="100000"/>
                  </a:srgbClr>
                </a:solidFill>
                <a:latin typeface="SimSun"/>
                <a:ea typeface="SimSun"/>
                <a:cs typeface="SimSun"/>
              </a:rPr>
              <a:t>哭</a:t>
            </a:r>
            <a:r>
              <a:rPr sz="1000" spc="0" dirty="0">
                <a:solidFill>
                  <a:srgbClr val="231F20">
                    <a:alpha val="100000"/>
                  </a:srgbClr>
                </a:solidFill>
                <a:latin typeface="SimSun"/>
                <a:ea typeface="SimSun"/>
                <a:cs typeface="SimSun"/>
              </a:rPr>
              <a:t>泣，性</a:t>
            </a:r>
            <a:r>
              <a:rPr sz="1000" spc="0" dirty="0">
                <a:solidFill>
                  <a:srgbClr val="231F20">
                    <a:alpha val="100000"/>
                  </a:srgbClr>
                </a:solidFill>
                <a:latin typeface="SimSun"/>
                <a:ea typeface="SimSun"/>
                <a:cs typeface="SimSun"/>
              </a:rPr>
              <a:t> </a:t>
            </a:r>
            <a:r>
              <a:rPr sz="1000" spc="70" dirty="0">
                <a:solidFill>
                  <a:srgbClr val="231F20">
                    <a:alpha val="100000"/>
                  </a:srgbClr>
                </a:solidFill>
                <a:latin typeface="SimSun"/>
                <a:ea typeface="SimSun"/>
                <a:cs typeface="SimSun"/>
              </a:rPr>
              <a:t>格较为内向，也没有特别要好的朋友。子女怕她一个人在家想不开</a:t>
            </a:r>
            <a:r>
              <a:rPr sz="1000" spc="30" dirty="0">
                <a:solidFill>
                  <a:srgbClr val="231F20">
                    <a:alpha val="100000"/>
                  </a:srgbClr>
                </a:solidFill>
                <a:latin typeface="SimSun"/>
                <a:ea typeface="SimSun"/>
                <a:cs typeface="SimSun"/>
              </a:rPr>
              <a:t>，</a:t>
            </a:r>
            <a:r>
              <a:rPr sz="1000" spc="0" dirty="0">
                <a:solidFill>
                  <a:srgbClr val="231F20">
                    <a:alpha val="100000"/>
                  </a:srgbClr>
                </a:solidFill>
                <a:latin typeface="SimSun"/>
                <a:ea typeface="SimSun"/>
                <a:cs typeface="SimSun"/>
              </a:rPr>
              <a:t>要接李奶</a:t>
            </a:r>
            <a:r>
              <a:rPr sz="1000" spc="0" dirty="0">
                <a:solidFill>
                  <a:srgbClr val="231F20">
                    <a:alpha val="100000"/>
                  </a:srgbClr>
                </a:solidFill>
                <a:latin typeface="SimSun"/>
                <a:ea typeface="SimSun"/>
                <a:cs typeface="SimSun"/>
              </a:rPr>
              <a:t> </a:t>
            </a:r>
            <a:r>
              <a:rPr sz="1000" spc="70" dirty="0">
                <a:solidFill>
                  <a:srgbClr val="231F20">
                    <a:alpha val="100000"/>
                  </a:srgbClr>
                </a:solidFill>
                <a:latin typeface="SimSun"/>
                <a:ea typeface="SimSun"/>
                <a:cs typeface="SimSun"/>
              </a:rPr>
              <a:t>奶一起住，但被李奶奶以不习惯和他们一起生活为由拒绝。李奶奶近</a:t>
            </a:r>
            <a:r>
              <a:rPr sz="1000" spc="50" dirty="0">
                <a:solidFill>
                  <a:srgbClr val="231F20">
                    <a:alpha val="100000"/>
                  </a:srgbClr>
                </a:solidFill>
                <a:latin typeface="SimSun"/>
                <a:ea typeface="SimSun"/>
                <a:cs typeface="SimSun"/>
              </a:rPr>
              <a:t>半</a:t>
            </a:r>
            <a:r>
              <a:rPr sz="1000" spc="0" dirty="0">
                <a:solidFill>
                  <a:srgbClr val="231F20">
                    <a:alpha val="100000"/>
                  </a:srgbClr>
                </a:solidFill>
                <a:latin typeface="SimSun"/>
                <a:ea typeface="SimSun"/>
                <a:cs typeface="SimSun"/>
              </a:rPr>
              <a:t>年感觉</a:t>
            </a:r>
            <a:r>
              <a:rPr sz="1000" spc="0" dirty="0">
                <a:solidFill>
                  <a:srgbClr val="231F20">
                    <a:alpha val="100000"/>
                  </a:srgbClr>
                </a:solidFill>
                <a:latin typeface="SimSun"/>
                <a:ea typeface="SimSun"/>
                <a:cs typeface="SimSun"/>
              </a:rPr>
              <a:t> </a:t>
            </a:r>
            <a:r>
              <a:rPr sz="1000" spc="50" dirty="0">
                <a:solidFill>
                  <a:srgbClr val="231F20">
                    <a:alpha val="100000"/>
                  </a:srgbClr>
                </a:solidFill>
                <a:latin typeface="SimSun"/>
                <a:ea typeface="SimSun"/>
                <a:cs typeface="SimSun"/>
              </a:rPr>
              <a:t>身体不适，女儿带她去医院检查，发现她患了癌症</a:t>
            </a:r>
            <a:r>
              <a:rPr sz="1000" spc="30" dirty="0">
                <a:solidFill>
                  <a:srgbClr val="231F20">
                    <a:alpha val="100000"/>
                  </a:srgbClr>
                </a:solidFill>
                <a:latin typeface="SimSun"/>
                <a:ea typeface="SimSun"/>
                <a:cs typeface="SimSun"/>
              </a:rPr>
              <a:t>。</a:t>
            </a:r>
            <a:endParaRPr lang="SimSun" altLang="SimSun" sz="1000" dirty="0"/>
          </a:p>
          <a:p>
            <a:pPr algn="l" rtl="0" eaLnBrk="0">
              <a:lnSpc>
                <a:spcPct val="105000"/>
              </a:lnSpc>
              <a:tabLst/>
            </a:pPr>
            <a:endParaRPr lang="Arial" altLang="Arial" sz="300" dirty="0"/>
          </a:p>
          <a:p>
            <a:pPr marL="279849" algn="l" rtl="0" eaLnBrk="0">
              <a:lnSpc>
                <a:spcPct val="99000"/>
              </a:lnSpc>
              <a:spcBef>
                <a:spcPts val="2"/>
              </a:spcBef>
              <a:tabLst/>
            </a:pPr>
            <a:r>
              <a:rPr sz="1000" spc="30" dirty="0">
                <a:solidFill>
                  <a:srgbClr val="231F20">
                    <a:alpha val="100000"/>
                  </a:srgbClr>
                </a:solidFill>
                <a:latin typeface="SimSun"/>
                <a:ea typeface="SimSun"/>
                <a:cs typeface="SimSun"/>
              </a:rPr>
              <a:t>请问李奶奶为什么会患癌症？怎么对他进</a:t>
            </a:r>
            <a:r>
              <a:rPr sz="1000" spc="20" dirty="0">
                <a:solidFill>
                  <a:srgbClr val="231F20">
                    <a:alpha val="100000"/>
                  </a:srgbClr>
                </a:solidFill>
                <a:latin typeface="SimSun"/>
                <a:ea typeface="SimSun"/>
                <a:cs typeface="SimSun"/>
              </a:rPr>
              <a:t>行</a:t>
            </a:r>
            <a:r>
              <a:rPr sz="1000" spc="0" dirty="0">
                <a:solidFill>
                  <a:srgbClr val="231F20">
                    <a:alpha val="100000"/>
                  </a:srgbClr>
                </a:solidFill>
                <a:latin typeface="SimSun"/>
                <a:ea typeface="SimSun"/>
                <a:cs typeface="SimSun"/>
              </a:rPr>
              <a:t>心理护理？</a:t>
            </a:r>
            <a:endParaRPr lang="SimSun" altLang="SimSun" sz="1000" dirty="0"/>
          </a:p>
        </p:txBody>
      </p:sp>
      <p:sp>
        <p:nvSpPr>
          <p:cNvPr id="405" name="textbox 405"/>
          <p:cNvSpPr/>
          <p:nvPr/>
        </p:nvSpPr>
        <p:spPr>
          <a:xfrm>
            <a:off x="1017592" y="8374161"/>
            <a:ext cx="2684779" cy="621030"/>
          </a:xfrm>
          <a:prstGeom prst="rect">
            <a:avLst/>
          </a:prstGeom>
        </p:spPr>
        <p:txBody>
          <a:bodyPr vert="horz" wrap="square" lIns="0" tIns="0" rIns="0" bIns="0"/>
          <a:lstStyle/>
          <a:p>
            <a:pPr algn="l" rtl="0" eaLnBrk="0">
              <a:lnSpc>
                <a:spcPct val="83341"/>
              </a:lnSpc>
              <a:tabLst/>
            </a:pPr>
            <a:endParaRPr lang="Arial" altLang="Arial" sz="100" dirty="0"/>
          </a:p>
          <a:p>
            <a:pPr marL="12700" algn="l" rtl="0" eaLnBrk="0">
              <a:lnSpc>
                <a:spcPts val="1349"/>
              </a:lnSpc>
              <a:tabLst/>
            </a:pPr>
            <a:r>
              <a:rPr sz="1000" spc="40" dirty="0">
                <a:solidFill>
                  <a:srgbClr val="231F20">
                    <a:alpha val="100000"/>
                  </a:srgbClr>
                </a:solidFill>
                <a:latin typeface="Microsoft YaHei"/>
                <a:ea typeface="Microsoft YaHei"/>
                <a:cs typeface="Microsoft YaHei"/>
              </a:rPr>
              <a:t>针对以上案例，你需要完成的任</a:t>
            </a:r>
            <a:r>
              <a:rPr sz="1000" spc="20" dirty="0">
                <a:solidFill>
                  <a:srgbClr val="231F20">
                    <a:alpha val="100000"/>
                  </a:srgbClr>
                </a:solidFill>
                <a:latin typeface="Microsoft YaHei"/>
                <a:ea typeface="Microsoft YaHei"/>
                <a:cs typeface="Microsoft YaHei"/>
              </a:rPr>
              <a:t>务</a:t>
            </a:r>
            <a:r>
              <a:rPr sz="1000" spc="0" dirty="0">
                <a:solidFill>
                  <a:srgbClr val="231F20">
                    <a:alpha val="100000"/>
                  </a:srgbClr>
                </a:solidFill>
                <a:latin typeface="Microsoft YaHei"/>
                <a:ea typeface="Microsoft YaHei"/>
                <a:cs typeface="Microsoft YaHei"/>
              </a:rPr>
              <a:t>是：</a:t>
            </a:r>
            <a:endParaRPr lang="Microsoft YaHei" altLang="Microsoft YaHei" sz="1000" dirty="0"/>
          </a:p>
          <a:p>
            <a:pPr algn="l" rtl="0" eaLnBrk="0">
              <a:lnSpc>
                <a:spcPct val="114000"/>
              </a:lnSpc>
              <a:tabLst/>
            </a:pPr>
            <a:endParaRPr lang="Arial" altLang="Arial" sz="300" dirty="0"/>
          </a:p>
          <a:p>
            <a:pPr marL="13761" algn="l" rtl="0" eaLnBrk="0">
              <a:lnSpc>
                <a:spcPct val="122000"/>
              </a:lnSpc>
              <a:spcBef>
                <a:spcPts val="2"/>
              </a:spcBef>
              <a:tabLst/>
            </a:pPr>
            <a:r>
              <a:rPr sz="1000" spc="50" dirty="0">
                <a:solidFill>
                  <a:srgbClr val="231F20">
                    <a:alpha val="100000"/>
                  </a:srgbClr>
                </a:solidFill>
                <a:latin typeface="Microsoft YaHei"/>
                <a:ea typeface="Microsoft YaHei"/>
                <a:cs typeface="Microsoft YaHei"/>
              </a:rPr>
              <a:t>子任务一：熟悉并掌握老年高血压的心理</a:t>
            </a:r>
            <a:r>
              <a:rPr sz="1000" spc="30" dirty="0">
                <a:solidFill>
                  <a:srgbClr val="231F20">
                    <a:alpha val="100000"/>
                  </a:srgbClr>
                </a:solidFill>
                <a:latin typeface="Microsoft YaHei"/>
                <a:ea typeface="Microsoft YaHei"/>
                <a:cs typeface="Microsoft YaHei"/>
              </a:rPr>
              <a:t>护</a:t>
            </a:r>
            <a:r>
              <a:rPr sz="1000" spc="0" dirty="0">
                <a:solidFill>
                  <a:srgbClr val="231F20">
                    <a:alpha val="100000"/>
                  </a:srgbClr>
                </a:solidFill>
                <a:latin typeface="Microsoft YaHei"/>
                <a:ea typeface="Microsoft YaHei"/>
                <a:cs typeface="Microsoft YaHei"/>
              </a:rPr>
              <a:t>理</a:t>
            </a:r>
            <a:r>
              <a:rPr sz="1000" spc="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子任务二：熟悉并掌握老年冠心病的心理</a:t>
            </a:r>
            <a:r>
              <a:rPr sz="1000" spc="30" dirty="0">
                <a:solidFill>
                  <a:srgbClr val="231F20">
                    <a:alpha val="100000"/>
                  </a:srgbClr>
                </a:solidFill>
                <a:latin typeface="Microsoft YaHei"/>
                <a:ea typeface="Microsoft YaHei"/>
                <a:cs typeface="Microsoft YaHei"/>
              </a:rPr>
              <a:t>护</a:t>
            </a:r>
            <a:r>
              <a:rPr sz="1000" spc="0" dirty="0">
                <a:solidFill>
                  <a:srgbClr val="231F20">
                    <a:alpha val="100000"/>
                  </a:srgbClr>
                </a:solidFill>
                <a:latin typeface="Microsoft YaHei"/>
                <a:ea typeface="Microsoft YaHei"/>
                <a:cs typeface="Microsoft YaHei"/>
              </a:rPr>
              <a:t>理</a:t>
            </a:r>
            <a:endParaRPr lang="Microsoft YaHei" altLang="Microsoft YaHei" sz="1000" dirty="0"/>
          </a:p>
        </p:txBody>
      </p:sp>
      <p:pic>
        <p:nvPicPr>
          <p:cNvPr id="406" name="picture 406"/>
          <p:cNvPicPr>
            <a:picLocks noChangeAspect="1"/>
          </p:cNvPicPr>
          <p:nvPr/>
        </p:nvPicPr>
        <p:blipFill>
          <a:blip r:embed="rId3"/>
          <a:stretch>
            <a:fillRect/>
          </a:stretch>
        </p:blipFill>
        <p:spPr>
          <a:xfrm rot="21600000">
            <a:off x="2486164" y="487629"/>
            <a:ext cx="2712072" cy="234721"/>
          </a:xfrm>
          <a:prstGeom prst="rect">
            <a:avLst/>
          </a:prstGeom>
        </p:spPr>
      </p:pic>
      <p:pic>
        <p:nvPicPr>
          <p:cNvPr id="407" name="picture 407"/>
          <p:cNvPicPr>
            <a:picLocks noChangeAspect="1"/>
          </p:cNvPicPr>
          <p:nvPr/>
        </p:nvPicPr>
        <p:blipFill>
          <a:blip r:embed="rId4"/>
          <a:stretch>
            <a:fillRect/>
          </a:stretch>
        </p:blipFill>
        <p:spPr>
          <a:xfrm rot="21600000">
            <a:off x="1368551" y="6891528"/>
            <a:ext cx="826007" cy="195072"/>
          </a:xfrm>
          <a:prstGeom prst="rect">
            <a:avLst/>
          </a:prstGeom>
        </p:spPr>
      </p:pic>
      <p:pic>
        <p:nvPicPr>
          <p:cNvPr id="408" name="picture 408"/>
          <p:cNvPicPr>
            <a:picLocks noChangeAspect="1"/>
          </p:cNvPicPr>
          <p:nvPr/>
        </p:nvPicPr>
        <p:blipFill>
          <a:blip r:embed="rId5"/>
          <a:stretch>
            <a:fillRect/>
          </a:stretch>
        </p:blipFill>
        <p:spPr>
          <a:xfrm rot="21600000">
            <a:off x="1530959" y="488124"/>
            <a:ext cx="650748" cy="235801"/>
          </a:xfrm>
          <a:prstGeom prst="rect">
            <a:avLst/>
          </a:prstGeom>
        </p:spPr>
      </p:pic>
      <p:pic>
        <p:nvPicPr>
          <p:cNvPr id="409" name="picture 409"/>
          <p:cNvPicPr>
            <a:picLocks noChangeAspect="1"/>
          </p:cNvPicPr>
          <p:nvPr/>
        </p:nvPicPr>
        <p:blipFill>
          <a:blip r:embed="rId6"/>
          <a:stretch>
            <a:fillRect/>
          </a:stretch>
        </p:blipFill>
        <p:spPr>
          <a:xfrm rot="21600000">
            <a:off x="1031875" y="8286750"/>
            <a:ext cx="4680584" cy="27622"/>
          </a:xfrm>
          <a:prstGeom prst="rect">
            <a:avLst/>
          </a:prstGeom>
        </p:spPr>
      </p:pic>
      <p:sp>
        <p:nvSpPr>
          <p:cNvPr id="410" name="textbox 410"/>
          <p:cNvSpPr/>
          <p:nvPr/>
        </p:nvSpPr>
        <p:spPr>
          <a:xfrm>
            <a:off x="831412" y="9041149"/>
            <a:ext cx="230504" cy="153035"/>
          </a:xfrm>
          <a:prstGeom prst="rect">
            <a:avLst/>
          </a:prstGeom>
        </p:spPr>
        <p:txBody>
          <a:bodyPr vert="horz" wrap="square" lIns="0" tIns="0" rIns="0" bIns="0"/>
          <a:lstStyle/>
          <a:p>
            <a:pPr algn="l" rtl="0" eaLnBrk="0">
              <a:lnSpc>
                <a:spcPct val="78516"/>
              </a:lnSpc>
              <a:tabLst/>
            </a:pPr>
            <a:endParaRPr lang="Arial" altLang="Arial" sz="100" dirty="0"/>
          </a:p>
          <a:p>
            <a:pPr marL="12700" algn="l" rtl="0" eaLnBrk="0">
              <a:lnSpc>
                <a:spcPct val="84000"/>
              </a:lnSpc>
              <a:tabLst/>
            </a:pPr>
            <a:r>
              <a:rPr sz="1000" b="1" spc="-20" dirty="0">
                <a:solidFill>
                  <a:srgbClr val="231F20">
                    <a:alpha val="100000"/>
                  </a:srgbClr>
                </a:solidFill>
                <a:latin typeface="Arial"/>
                <a:ea typeface="Arial"/>
                <a:cs typeface="Arial"/>
              </a:rPr>
              <a:t>110</a:t>
            </a:r>
            <a:endParaRPr lang="Arial" altLang="Arial" sz="1000" dirty="0"/>
          </a:p>
        </p:txBody>
      </p:sp>
      <p:sp>
        <p:nvSpPr>
          <p:cNvPr id="411" name="rect"/>
          <p:cNvSpPr/>
          <p:nvPr/>
        </p:nvSpPr>
        <p:spPr>
          <a:xfrm>
            <a:off x="1431925" y="473709"/>
            <a:ext cx="4444" cy="263525"/>
          </a:xfrm>
          <a:prstGeom prst="rect">
            <a:avLst/>
          </a:prstGeom>
          <a:solidFill>
            <a:srgbClr val="FFFFFE">
              <a:alpha val="100000"/>
            </a:srgbClr>
          </a:solidFill>
          <a:ln cap="flat">
            <a:miter lim="0"/>
            <a:noFill/>
            <a:prstDash val="solid"/>
          </a:ln>
        </p:spPr>
        <p:txBody>
          <a:bodyPr rtlCol="0"/>
          <a:lstStyle/>
          <a:p>
            <a:pPr algn="ctr"/>
            <a:endParaRPr lang="zh-CN" alt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2" name="textbox 412"/>
          <p:cNvSpPr/>
          <p:nvPr/>
        </p:nvSpPr>
        <p:spPr>
          <a:xfrm>
            <a:off x="1018654" y="226870"/>
            <a:ext cx="2684145" cy="401320"/>
          </a:xfrm>
          <a:prstGeom prst="rect">
            <a:avLst/>
          </a:prstGeom>
        </p:spPr>
        <p:txBody>
          <a:bodyPr vert="horz" wrap="square" lIns="0" tIns="0" rIns="0" bIns="0"/>
          <a:lstStyle/>
          <a:p>
            <a:pPr algn="l" rtl="0" eaLnBrk="0">
              <a:lnSpc>
                <a:spcPct val="83341"/>
              </a:lnSpc>
              <a:tabLst/>
            </a:pPr>
            <a:endParaRPr lang="Arial" altLang="Arial" sz="100" dirty="0"/>
          </a:p>
          <a:p>
            <a:pPr marL="12700" algn="l" rtl="0" eaLnBrk="0">
              <a:lnSpc>
                <a:spcPts val="1349"/>
              </a:lnSpc>
              <a:tabLst/>
            </a:pPr>
            <a:r>
              <a:rPr sz="1000" spc="50" dirty="0">
                <a:solidFill>
                  <a:srgbClr val="231F20">
                    <a:alpha val="100000"/>
                  </a:srgbClr>
                </a:solidFill>
                <a:latin typeface="Microsoft YaHei"/>
                <a:ea typeface="Microsoft YaHei"/>
                <a:cs typeface="Microsoft YaHei"/>
              </a:rPr>
              <a:t>子任务三：熟悉并掌握老年糖尿病的心理</a:t>
            </a:r>
            <a:r>
              <a:rPr sz="1000" spc="30" dirty="0">
                <a:solidFill>
                  <a:srgbClr val="231F20">
                    <a:alpha val="100000"/>
                  </a:srgbClr>
                </a:solidFill>
                <a:latin typeface="Microsoft YaHei"/>
                <a:ea typeface="Microsoft YaHei"/>
                <a:cs typeface="Microsoft YaHei"/>
              </a:rPr>
              <a:t>护</a:t>
            </a:r>
            <a:r>
              <a:rPr sz="1000" spc="0" dirty="0">
                <a:solidFill>
                  <a:srgbClr val="231F20">
                    <a:alpha val="100000"/>
                  </a:srgbClr>
                </a:solidFill>
                <a:latin typeface="Microsoft YaHei"/>
                <a:ea typeface="Microsoft YaHei"/>
                <a:cs typeface="Microsoft YaHei"/>
              </a:rPr>
              <a:t>理</a:t>
            </a:r>
            <a:endParaRPr lang="Microsoft YaHei" altLang="Microsoft YaHei" sz="1000" dirty="0"/>
          </a:p>
          <a:p>
            <a:pPr marL="12700" algn="l" rtl="0" eaLnBrk="0">
              <a:lnSpc>
                <a:spcPts val="1349"/>
              </a:lnSpc>
              <a:spcBef>
                <a:spcPts val="259"/>
              </a:spcBef>
              <a:tabLst/>
            </a:pPr>
            <a:r>
              <a:rPr sz="1000" spc="50" dirty="0">
                <a:solidFill>
                  <a:srgbClr val="231F20">
                    <a:alpha val="100000"/>
                  </a:srgbClr>
                </a:solidFill>
                <a:latin typeface="Microsoft YaHei"/>
                <a:ea typeface="Microsoft YaHei"/>
                <a:cs typeface="Microsoft YaHei"/>
              </a:rPr>
              <a:t>子任务四：熟悉并掌握老年癌症的心理</a:t>
            </a:r>
            <a:r>
              <a:rPr sz="1000" spc="30" dirty="0">
                <a:solidFill>
                  <a:srgbClr val="231F20">
                    <a:alpha val="100000"/>
                  </a:srgbClr>
                </a:solidFill>
                <a:latin typeface="Microsoft YaHei"/>
                <a:ea typeface="Microsoft YaHei"/>
                <a:cs typeface="Microsoft YaHei"/>
              </a:rPr>
              <a:t>护</a:t>
            </a:r>
            <a:r>
              <a:rPr sz="1000" spc="0" dirty="0">
                <a:solidFill>
                  <a:srgbClr val="231F20">
                    <a:alpha val="100000"/>
                  </a:srgbClr>
                </a:solidFill>
                <a:latin typeface="Microsoft YaHei"/>
                <a:ea typeface="Microsoft YaHei"/>
                <a:cs typeface="Microsoft YaHei"/>
              </a:rPr>
              <a:t>理</a:t>
            </a:r>
            <a:endParaRPr lang="Microsoft YaHei" altLang="Microsoft YaHei" sz="1000" dirty="0"/>
          </a:p>
        </p:txBody>
      </p:sp>
      <p:sp>
        <p:nvSpPr>
          <p:cNvPr id="413" name="textbox 413"/>
          <p:cNvSpPr/>
          <p:nvPr/>
        </p:nvSpPr>
        <p:spPr>
          <a:xfrm>
            <a:off x="831412" y="9041149"/>
            <a:ext cx="230504" cy="153035"/>
          </a:xfrm>
          <a:prstGeom prst="rect">
            <a:avLst/>
          </a:prstGeom>
        </p:spPr>
        <p:txBody>
          <a:bodyPr vert="horz" wrap="square" lIns="0" tIns="0" rIns="0" bIns="0"/>
          <a:lstStyle/>
          <a:p>
            <a:pPr algn="l" rtl="0" eaLnBrk="0">
              <a:lnSpc>
                <a:spcPct val="78516"/>
              </a:lnSpc>
              <a:tabLst/>
            </a:pPr>
            <a:endParaRPr lang="Arial" altLang="Arial" sz="100" dirty="0"/>
          </a:p>
          <a:p>
            <a:pPr marL="12700" algn="l" rtl="0" eaLnBrk="0">
              <a:lnSpc>
                <a:spcPct val="84000"/>
              </a:lnSpc>
              <a:tabLst/>
            </a:pPr>
            <a:r>
              <a:rPr sz="1000" b="1" spc="-20" dirty="0">
                <a:solidFill>
                  <a:srgbClr val="231F20">
                    <a:alpha val="100000"/>
                  </a:srgbClr>
                </a:solidFill>
                <a:latin typeface="Arial"/>
                <a:ea typeface="Arial"/>
                <a:cs typeface="Arial"/>
              </a:rPr>
              <a:t>110</a:t>
            </a:r>
            <a:endParaRPr lang="Arial" altLang="Arial" sz="10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 name="textbox 414"/>
          <p:cNvSpPr/>
          <p:nvPr/>
        </p:nvSpPr>
        <p:spPr>
          <a:xfrm>
            <a:off x="276704" y="3259356"/>
            <a:ext cx="2722245" cy="1350010"/>
          </a:xfrm>
          <a:prstGeom prst="rect">
            <a:avLst/>
          </a:prstGeom>
        </p:spPr>
        <p:txBody>
          <a:bodyPr vert="horz" wrap="square" lIns="0" tIns="0" rIns="0" bIns="0"/>
          <a:lstStyle/>
          <a:p>
            <a:pPr algn="l" rtl="0" eaLnBrk="0">
              <a:lnSpc>
                <a:spcPct val="83341"/>
              </a:lnSpc>
              <a:tabLst/>
            </a:pPr>
            <a:endParaRPr lang="Arial" altLang="Arial" sz="100" dirty="0"/>
          </a:p>
          <a:p>
            <a:pPr marL="12700" algn="l" rtl="0" eaLnBrk="0">
              <a:lnSpc>
                <a:spcPts val="1426"/>
              </a:lnSpc>
              <a:tabLst/>
            </a:pPr>
            <a:r>
              <a:rPr sz="1100" spc="90" dirty="0">
                <a:solidFill>
                  <a:srgbClr val="B00D15">
                    <a:alpha val="100000"/>
                  </a:srgbClr>
                </a:solidFill>
                <a:latin typeface="Microsoft YaHei"/>
                <a:ea typeface="Microsoft YaHei"/>
                <a:cs typeface="Microsoft YaHei"/>
              </a:rPr>
              <a:t>(一)松弛训</a:t>
            </a:r>
            <a:r>
              <a:rPr sz="1100" spc="60" dirty="0">
                <a:solidFill>
                  <a:srgbClr val="B00D15">
                    <a:alpha val="100000"/>
                  </a:srgbClr>
                </a:solidFill>
                <a:latin typeface="Microsoft YaHei"/>
                <a:ea typeface="Microsoft YaHei"/>
                <a:cs typeface="Microsoft YaHei"/>
              </a:rPr>
              <a:t>练</a:t>
            </a:r>
            <a:endParaRPr lang="Microsoft YaHei" altLang="Microsoft YaHei" sz="1100" dirty="0"/>
          </a:p>
          <a:p>
            <a:pPr marL="155968" algn="l" rtl="0" eaLnBrk="0">
              <a:lnSpc>
                <a:spcPts val="1426"/>
              </a:lnSpc>
              <a:spcBef>
                <a:spcPts val="1309"/>
              </a:spcBef>
              <a:tabLst/>
            </a:pPr>
            <a:r>
              <a:rPr sz="1100" spc="40" dirty="0">
                <a:solidFill>
                  <a:srgbClr val="B00D15">
                    <a:alpha val="100000"/>
                  </a:srgbClr>
                </a:solidFill>
                <a:latin typeface="Microsoft YaHei"/>
                <a:ea typeface="Microsoft YaHei"/>
                <a:cs typeface="Microsoft YaHei"/>
              </a:rPr>
              <a:t>(二)借助生物反馈治疗仪，直接控</a:t>
            </a:r>
            <a:r>
              <a:rPr sz="1100" spc="20" dirty="0">
                <a:solidFill>
                  <a:srgbClr val="B00D15">
                    <a:alpha val="100000"/>
                  </a:srgbClr>
                </a:solidFill>
                <a:latin typeface="Microsoft YaHei"/>
                <a:ea typeface="Microsoft YaHei"/>
                <a:cs typeface="Microsoft YaHei"/>
              </a:rPr>
              <a:t>制</a:t>
            </a:r>
            <a:r>
              <a:rPr sz="1100" spc="0" dirty="0">
                <a:solidFill>
                  <a:srgbClr val="B00D15">
                    <a:alpha val="100000"/>
                  </a:srgbClr>
                </a:solidFill>
                <a:latin typeface="Microsoft YaHei"/>
                <a:ea typeface="Microsoft YaHei"/>
                <a:cs typeface="Microsoft YaHei"/>
              </a:rPr>
              <a:t>血压</a:t>
            </a:r>
            <a:endParaRPr lang="Microsoft YaHei" altLang="Microsoft YaHei" sz="1100" dirty="0"/>
          </a:p>
          <a:p>
            <a:pPr marL="155968" algn="l" rtl="0" eaLnBrk="0">
              <a:lnSpc>
                <a:spcPts val="1426"/>
              </a:lnSpc>
              <a:spcBef>
                <a:spcPts val="385"/>
              </a:spcBef>
              <a:tabLst/>
            </a:pPr>
            <a:r>
              <a:rPr sz="1100" spc="50" dirty="0">
                <a:solidFill>
                  <a:srgbClr val="B00D15">
                    <a:alpha val="100000"/>
                  </a:srgbClr>
                </a:solidFill>
                <a:latin typeface="Microsoft YaHei"/>
                <a:ea typeface="Microsoft YaHei"/>
                <a:cs typeface="Microsoft YaHei"/>
              </a:rPr>
              <a:t>(三)多沟通交流，维持良好</a:t>
            </a:r>
            <a:r>
              <a:rPr sz="1100" spc="0" dirty="0">
                <a:solidFill>
                  <a:srgbClr val="B00D15">
                    <a:alpha val="100000"/>
                  </a:srgbClr>
                </a:solidFill>
                <a:latin typeface="Microsoft YaHei"/>
                <a:ea typeface="Microsoft YaHei"/>
                <a:cs typeface="Microsoft YaHei"/>
              </a:rPr>
              <a:t>心态</a:t>
            </a:r>
            <a:endParaRPr lang="Microsoft YaHei" altLang="Microsoft YaHei" sz="1100" dirty="0"/>
          </a:p>
          <a:p>
            <a:pPr marL="155968" algn="l" rtl="0" eaLnBrk="0">
              <a:lnSpc>
                <a:spcPts val="1426"/>
              </a:lnSpc>
              <a:spcBef>
                <a:spcPts val="1082"/>
              </a:spcBef>
              <a:tabLst/>
            </a:pPr>
            <a:r>
              <a:rPr sz="1100" spc="80" dirty="0">
                <a:solidFill>
                  <a:srgbClr val="B00D15">
                    <a:alpha val="100000"/>
                  </a:srgbClr>
                </a:solidFill>
                <a:latin typeface="Microsoft YaHei"/>
                <a:ea typeface="Microsoft YaHei"/>
                <a:cs typeface="Microsoft YaHei"/>
              </a:rPr>
              <a:t>(四)合理情绪</a:t>
            </a:r>
            <a:r>
              <a:rPr sz="1100" spc="70" dirty="0">
                <a:solidFill>
                  <a:srgbClr val="B00D15">
                    <a:alpha val="100000"/>
                  </a:srgbClr>
                </a:solidFill>
                <a:latin typeface="Microsoft YaHei"/>
                <a:ea typeface="Microsoft YaHei"/>
                <a:cs typeface="Microsoft YaHei"/>
              </a:rPr>
              <a:t>疗</a:t>
            </a:r>
            <a:r>
              <a:rPr sz="1100" spc="0" dirty="0">
                <a:solidFill>
                  <a:srgbClr val="B00D15">
                    <a:alpha val="100000"/>
                  </a:srgbClr>
                </a:solidFill>
                <a:latin typeface="Microsoft YaHei"/>
                <a:ea typeface="Microsoft YaHei"/>
                <a:cs typeface="Microsoft YaHei"/>
              </a:rPr>
              <a:t>法</a:t>
            </a:r>
            <a:endParaRPr lang="Microsoft YaHei" altLang="Microsoft YaHei" sz="1100" dirty="0"/>
          </a:p>
          <a:p>
            <a:pPr algn="l" rtl="0" eaLnBrk="0">
              <a:lnSpc>
                <a:spcPct val="107000"/>
              </a:lnSpc>
              <a:tabLst/>
            </a:pPr>
            <a:endParaRPr lang="Arial" altLang="Arial" sz="400" dirty="0"/>
          </a:p>
          <a:p>
            <a:pPr marL="12700" algn="l" rtl="0" eaLnBrk="0">
              <a:lnSpc>
                <a:spcPts val="1426"/>
              </a:lnSpc>
              <a:spcBef>
                <a:spcPts val="4"/>
              </a:spcBef>
              <a:tabLst/>
            </a:pPr>
            <a:r>
              <a:rPr sz="1100" spc="80" dirty="0">
                <a:solidFill>
                  <a:srgbClr val="B00D15">
                    <a:alpha val="100000"/>
                  </a:srgbClr>
                </a:solidFill>
                <a:latin typeface="Microsoft YaHei"/>
                <a:ea typeface="Microsoft YaHei"/>
                <a:cs typeface="Microsoft YaHei"/>
              </a:rPr>
              <a:t>(五)心理支持</a:t>
            </a:r>
            <a:r>
              <a:rPr sz="1100" spc="70" dirty="0">
                <a:solidFill>
                  <a:srgbClr val="B00D15">
                    <a:alpha val="100000"/>
                  </a:srgbClr>
                </a:solidFill>
                <a:latin typeface="Microsoft YaHei"/>
                <a:ea typeface="Microsoft YaHei"/>
                <a:cs typeface="Microsoft YaHei"/>
              </a:rPr>
              <a:t>疗</a:t>
            </a:r>
            <a:r>
              <a:rPr sz="1100" spc="0" dirty="0">
                <a:solidFill>
                  <a:srgbClr val="B00D15">
                    <a:alpha val="100000"/>
                  </a:srgbClr>
                </a:solidFill>
                <a:latin typeface="Microsoft YaHei"/>
                <a:ea typeface="Microsoft YaHei"/>
                <a:cs typeface="Microsoft YaHei"/>
              </a:rPr>
              <a:t>法</a:t>
            </a:r>
            <a:endParaRPr lang="Microsoft YaHei" altLang="Microsoft YaHei" sz="1100" dirty="0"/>
          </a:p>
        </p:txBody>
      </p:sp>
      <p:sp>
        <p:nvSpPr>
          <p:cNvPr id="415" name="textbox 415"/>
          <p:cNvSpPr/>
          <p:nvPr/>
        </p:nvSpPr>
        <p:spPr>
          <a:xfrm>
            <a:off x="281289" y="7160796"/>
            <a:ext cx="2159635" cy="1316355"/>
          </a:xfrm>
          <a:prstGeom prst="rect">
            <a:avLst/>
          </a:prstGeom>
        </p:spPr>
        <p:txBody>
          <a:bodyPr vert="horz" wrap="square" lIns="0" tIns="0" rIns="0" bIns="0"/>
          <a:lstStyle/>
          <a:p>
            <a:pPr algn="l" rtl="0" eaLnBrk="0">
              <a:lnSpc>
                <a:spcPct val="83341"/>
              </a:lnSpc>
              <a:tabLst/>
            </a:pPr>
            <a:endParaRPr lang="Arial" altLang="Arial" sz="100" dirty="0"/>
          </a:p>
          <a:p>
            <a:pPr marL="151384" algn="l" rtl="0" eaLnBrk="0">
              <a:lnSpc>
                <a:spcPts val="1426"/>
              </a:lnSpc>
              <a:tabLst/>
            </a:pPr>
            <a:r>
              <a:rPr sz="1100" spc="50" dirty="0">
                <a:solidFill>
                  <a:srgbClr val="B00D15">
                    <a:alpha val="100000"/>
                  </a:srgbClr>
                </a:solidFill>
                <a:latin typeface="Microsoft YaHei"/>
                <a:ea typeface="Microsoft YaHei"/>
                <a:cs typeface="Microsoft YaHei"/>
              </a:rPr>
              <a:t>(一)认知疗法，矫正</a:t>
            </a:r>
            <a:r>
              <a:rPr sz="1100" spc="50" dirty="0">
                <a:solidFill>
                  <a:srgbClr val="B00D15">
                    <a:alpha val="100000"/>
                  </a:srgbClr>
                </a:solidFill>
                <a:latin typeface="Microsoft YaHei"/>
                <a:ea typeface="Microsoft YaHei"/>
                <a:cs typeface="Microsoft YaHei"/>
              </a:rPr>
              <a:t> </a:t>
            </a:r>
            <a:r>
              <a:rPr sz="1100" b="1" spc="0" dirty="0">
                <a:solidFill>
                  <a:srgbClr val="B00D15">
                    <a:alpha val="100000"/>
                  </a:srgbClr>
                </a:solidFill>
                <a:latin typeface="Arial"/>
                <a:ea typeface="Arial"/>
                <a:cs typeface="Arial"/>
              </a:rPr>
              <a:t>A</a:t>
            </a:r>
            <a:r>
              <a:rPr sz="1100" spc="50" dirty="0">
                <a:solidFill>
                  <a:srgbClr val="B00D15">
                    <a:alpha val="100000"/>
                  </a:srgbClr>
                </a:solidFill>
                <a:latin typeface="Arial"/>
                <a:ea typeface="Arial"/>
                <a:cs typeface="Arial"/>
              </a:rPr>
              <a:t> </a:t>
            </a:r>
            <a:r>
              <a:rPr sz="1100" spc="50" dirty="0">
                <a:solidFill>
                  <a:srgbClr val="B00D15">
                    <a:alpha val="100000"/>
                  </a:srgbClr>
                </a:solidFill>
                <a:latin typeface="Microsoft YaHei"/>
                <a:ea typeface="Microsoft YaHei"/>
                <a:cs typeface="Microsoft YaHei"/>
              </a:rPr>
              <a:t>型</a:t>
            </a:r>
            <a:r>
              <a:rPr sz="1100" spc="10" dirty="0">
                <a:solidFill>
                  <a:srgbClr val="B00D15">
                    <a:alpha val="100000"/>
                  </a:srgbClr>
                </a:solidFill>
                <a:latin typeface="Microsoft YaHei"/>
                <a:ea typeface="Microsoft YaHei"/>
                <a:cs typeface="Microsoft YaHei"/>
              </a:rPr>
              <a:t>行</a:t>
            </a:r>
            <a:r>
              <a:rPr sz="1100" spc="0" dirty="0">
                <a:solidFill>
                  <a:srgbClr val="B00D15">
                    <a:alpha val="100000"/>
                  </a:srgbClr>
                </a:solidFill>
                <a:latin typeface="Microsoft YaHei"/>
                <a:ea typeface="Microsoft YaHei"/>
                <a:cs typeface="Microsoft YaHei"/>
              </a:rPr>
              <a:t>为</a:t>
            </a:r>
            <a:endParaRPr lang="Microsoft YaHei" altLang="Microsoft YaHei" sz="1100" dirty="0"/>
          </a:p>
          <a:p>
            <a:pPr marL="12700" algn="l" rtl="0" eaLnBrk="0">
              <a:lnSpc>
                <a:spcPts val="1426"/>
              </a:lnSpc>
              <a:spcBef>
                <a:spcPts val="1321"/>
              </a:spcBef>
              <a:tabLst/>
            </a:pPr>
            <a:r>
              <a:rPr sz="1100" spc="50" dirty="0">
                <a:solidFill>
                  <a:srgbClr val="B00D15">
                    <a:alpha val="100000"/>
                  </a:srgbClr>
                </a:solidFill>
                <a:latin typeface="Microsoft YaHei"/>
                <a:ea typeface="Microsoft YaHei"/>
                <a:cs typeface="Microsoft YaHei"/>
              </a:rPr>
              <a:t>(二)心理支持疗法，增加社</a:t>
            </a:r>
            <a:r>
              <a:rPr sz="1100" spc="10" dirty="0">
                <a:solidFill>
                  <a:srgbClr val="B00D15">
                    <a:alpha val="100000"/>
                  </a:srgbClr>
                </a:solidFill>
                <a:latin typeface="Microsoft YaHei"/>
                <a:ea typeface="Microsoft YaHei"/>
                <a:cs typeface="Microsoft YaHei"/>
              </a:rPr>
              <a:t>会</a:t>
            </a:r>
            <a:r>
              <a:rPr sz="1100" spc="0" dirty="0">
                <a:solidFill>
                  <a:srgbClr val="B00D15">
                    <a:alpha val="100000"/>
                  </a:srgbClr>
                </a:solidFill>
                <a:latin typeface="Microsoft YaHei"/>
                <a:ea typeface="Microsoft YaHei"/>
                <a:cs typeface="Microsoft YaHei"/>
              </a:rPr>
              <a:t>支持</a:t>
            </a:r>
            <a:endParaRPr lang="Microsoft YaHei" altLang="Microsoft YaHei" sz="1100" dirty="0"/>
          </a:p>
          <a:p>
            <a:pPr marL="12700" algn="l" rtl="0" eaLnBrk="0">
              <a:lnSpc>
                <a:spcPts val="1426"/>
              </a:lnSpc>
              <a:spcBef>
                <a:spcPts val="542"/>
              </a:spcBef>
              <a:tabLst/>
            </a:pPr>
            <a:r>
              <a:rPr sz="1100" spc="60" dirty="0">
                <a:solidFill>
                  <a:srgbClr val="B00D15">
                    <a:alpha val="100000"/>
                  </a:srgbClr>
                </a:solidFill>
                <a:latin typeface="Microsoft YaHei"/>
                <a:ea typeface="Microsoft YaHei"/>
                <a:cs typeface="Microsoft YaHei"/>
              </a:rPr>
              <a:t>(三)进行心理开导、疏</a:t>
            </a:r>
            <a:r>
              <a:rPr sz="1100" spc="0" dirty="0">
                <a:solidFill>
                  <a:srgbClr val="B00D15">
                    <a:alpha val="100000"/>
                  </a:srgbClr>
                </a:solidFill>
                <a:latin typeface="Microsoft YaHei"/>
                <a:ea typeface="Microsoft YaHei"/>
                <a:cs typeface="Microsoft YaHei"/>
              </a:rPr>
              <a:t>通</a:t>
            </a:r>
            <a:endParaRPr lang="Microsoft YaHei" altLang="Microsoft YaHei" sz="1100" dirty="0"/>
          </a:p>
          <a:p>
            <a:pPr marL="151384" algn="l" rtl="0" eaLnBrk="0">
              <a:lnSpc>
                <a:spcPts val="1426"/>
              </a:lnSpc>
              <a:spcBef>
                <a:spcPts val="601"/>
              </a:spcBef>
              <a:tabLst/>
            </a:pPr>
            <a:r>
              <a:rPr sz="1100" spc="30" dirty="0">
                <a:solidFill>
                  <a:srgbClr val="B00D15">
                    <a:alpha val="100000"/>
                  </a:srgbClr>
                </a:solidFill>
                <a:latin typeface="Microsoft YaHei"/>
                <a:ea typeface="Microsoft YaHei"/>
                <a:cs typeface="Microsoft YaHei"/>
              </a:rPr>
              <a:t>(四)放松训练</a:t>
            </a:r>
            <a:r>
              <a:rPr sz="1100" spc="30" dirty="0">
                <a:solidFill>
                  <a:srgbClr val="B00D15">
                    <a:alpha val="100000"/>
                  </a:srgbClr>
                </a:solidFill>
                <a:latin typeface="Microsoft YaHei"/>
                <a:ea typeface="Microsoft YaHei"/>
                <a:cs typeface="Microsoft YaHei"/>
              </a:rPr>
              <a:t> </a:t>
            </a:r>
            <a:r>
              <a:rPr sz="1100" spc="30" dirty="0">
                <a:solidFill>
                  <a:srgbClr val="B00D15">
                    <a:alpha val="100000"/>
                  </a:srgbClr>
                </a:solidFill>
                <a:latin typeface="Microsoft YaHei"/>
                <a:ea typeface="Microsoft YaHei"/>
                <a:cs typeface="Microsoft YaHei"/>
              </a:rPr>
              <a:t>，缓</a:t>
            </a:r>
            <a:r>
              <a:rPr sz="1100" spc="20" dirty="0">
                <a:solidFill>
                  <a:srgbClr val="B00D15">
                    <a:alpha val="100000"/>
                  </a:srgbClr>
                </a:solidFill>
                <a:latin typeface="Microsoft YaHei"/>
                <a:ea typeface="Microsoft YaHei"/>
                <a:cs typeface="Microsoft YaHei"/>
              </a:rPr>
              <a:t>解</a:t>
            </a:r>
            <a:r>
              <a:rPr sz="1100" spc="0" dirty="0">
                <a:solidFill>
                  <a:srgbClr val="B00D15">
                    <a:alpha val="100000"/>
                  </a:srgbClr>
                </a:solidFill>
                <a:latin typeface="Microsoft YaHei"/>
                <a:ea typeface="Microsoft YaHei"/>
                <a:cs typeface="Microsoft YaHei"/>
              </a:rPr>
              <a:t>紧张</a:t>
            </a:r>
            <a:endParaRPr lang="Microsoft YaHei" altLang="Microsoft YaHei" sz="1100" dirty="0"/>
          </a:p>
          <a:p>
            <a:pPr algn="l" rtl="0" eaLnBrk="0">
              <a:lnSpc>
                <a:spcPct val="117000"/>
              </a:lnSpc>
              <a:tabLst/>
            </a:pPr>
            <a:endParaRPr lang="Arial" altLang="Arial" sz="400" dirty="0"/>
          </a:p>
          <a:p>
            <a:pPr marL="151384" algn="l" rtl="0" eaLnBrk="0">
              <a:lnSpc>
                <a:spcPts val="1426"/>
              </a:lnSpc>
              <a:spcBef>
                <a:spcPts val="4"/>
              </a:spcBef>
              <a:tabLst/>
            </a:pPr>
            <a:r>
              <a:rPr sz="1100" spc="90" dirty="0">
                <a:solidFill>
                  <a:srgbClr val="B00D15">
                    <a:alpha val="100000"/>
                  </a:srgbClr>
                </a:solidFill>
                <a:latin typeface="Microsoft YaHei"/>
                <a:ea typeface="Microsoft YaHei"/>
                <a:cs typeface="Microsoft YaHei"/>
              </a:rPr>
              <a:t>(五)音乐疗</a:t>
            </a:r>
            <a:r>
              <a:rPr sz="1100" spc="60" dirty="0">
                <a:solidFill>
                  <a:srgbClr val="B00D15">
                    <a:alpha val="100000"/>
                  </a:srgbClr>
                </a:solidFill>
                <a:latin typeface="Microsoft YaHei"/>
                <a:ea typeface="Microsoft YaHei"/>
                <a:cs typeface="Microsoft YaHei"/>
              </a:rPr>
              <a:t>法</a:t>
            </a:r>
            <a:endParaRPr lang="Microsoft YaHei" altLang="Microsoft YaHei" sz="1100" dirty="0"/>
          </a:p>
        </p:txBody>
      </p:sp>
      <p:sp>
        <p:nvSpPr>
          <p:cNvPr id="416" name="textbox 416"/>
          <p:cNvSpPr/>
          <p:nvPr/>
        </p:nvSpPr>
        <p:spPr>
          <a:xfrm>
            <a:off x="276704" y="2236751"/>
            <a:ext cx="1316989" cy="474980"/>
          </a:xfrm>
          <a:prstGeom prst="rect">
            <a:avLst/>
          </a:prstGeom>
        </p:spPr>
        <p:txBody>
          <a:bodyPr vert="horz" wrap="square" lIns="0" tIns="0" rIns="0" bIns="0"/>
          <a:lstStyle/>
          <a:p>
            <a:pPr algn="l" rtl="0" eaLnBrk="0">
              <a:lnSpc>
                <a:spcPct val="83341"/>
              </a:lnSpc>
              <a:tabLst/>
            </a:pPr>
            <a:endParaRPr lang="Arial" altLang="Arial" sz="100" dirty="0"/>
          </a:p>
          <a:p>
            <a:pPr marL="12700" algn="l" rtl="0" eaLnBrk="0">
              <a:lnSpc>
                <a:spcPts val="1426"/>
              </a:lnSpc>
              <a:tabLst/>
            </a:pPr>
            <a:r>
              <a:rPr sz="1100" spc="40" dirty="0">
                <a:solidFill>
                  <a:srgbClr val="B00D15">
                    <a:alpha val="100000"/>
                  </a:srgbClr>
                </a:solidFill>
                <a:latin typeface="Microsoft YaHei"/>
                <a:ea typeface="Microsoft YaHei"/>
                <a:cs typeface="Microsoft YaHei"/>
              </a:rPr>
              <a:t>(</a:t>
            </a:r>
            <a:r>
              <a:rPr sz="1100" spc="40" dirty="0">
                <a:solidFill>
                  <a:srgbClr val="B00D15">
                    <a:alpha val="100000"/>
                  </a:srgbClr>
                </a:solidFill>
                <a:latin typeface="Microsoft YaHei"/>
                <a:ea typeface="Microsoft YaHei"/>
                <a:cs typeface="Microsoft YaHei"/>
              </a:rPr>
              <a:t> </a:t>
            </a:r>
            <a:r>
              <a:rPr sz="1100" spc="40" dirty="0">
                <a:solidFill>
                  <a:srgbClr val="B00D15">
                    <a:alpha val="100000"/>
                  </a:srgbClr>
                </a:solidFill>
                <a:latin typeface="Microsoft YaHei"/>
                <a:ea typeface="Microsoft YaHei"/>
                <a:cs typeface="Microsoft YaHei"/>
              </a:rPr>
              <a:t>一)生理</a:t>
            </a:r>
            <a:r>
              <a:rPr sz="1100" spc="20" dirty="0">
                <a:solidFill>
                  <a:srgbClr val="B00D15">
                    <a:alpha val="100000"/>
                  </a:srgbClr>
                </a:solidFill>
                <a:latin typeface="Microsoft YaHei"/>
                <a:ea typeface="Microsoft YaHei"/>
                <a:cs typeface="Microsoft YaHei"/>
              </a:rPr>
              <a:t>因</a:t>
            </a:r>
            <a:r>
              <a:rPr sz="1100" spc="0" dirty="0">
                <a:solidFill>
                  <a:srgbClr val="B00D15">
                    <a:alpha val="100000"/>
                  </a:srgbClr>
                </a:solidFill>
                <a:latin typeface="Microsoft YaHei"/>
                <a:ea typeface="Microsoft YaHei"/>
                <a:cs typeface="Microsoft YaHei"/>
              </a:rPr>
              <a:t>素</a:t>
            </a:r>
            <a:endParaRPr lang="Microsoft YaHei" altLang="Microsoft YaHei" sz="1100" dirty="0"/>
          </a:p>
          <a:p>
            <a:pPr algn="l" rtl="0" eaLnBrk="0">
              <a:lnSpc>
                <a:spcPct val="114000"/>
              </a:lnSpc>
              <a:tabLst/>
            </a:pPr>
            <a:endParaRPr lang="Arial" altLang="Arial" sz="500" dirty="0"/>
          </a:p>
          <a:p>
            <a:pPr marL="12700" algn="l" rtl="0" eaLnBrk="0">
              <a:lnSpc>
                <a:spcPts val="1426"/>
              </a:lnSpc>
              <a:spcBef>
                <a:spcPts val="2"/>
              </a:spcBef>
              <a:tabLst/>
            </a:pPr>
            <a:r>
              <a:rPr sz="1100" spc="70" dirty="0">
                <a:solidFill>
                  <a:srgbClr val="B00D15">
                    <a:alpha val="100000"/>
                  </a:srgbClr>
                </a:solidFill>
                <a:latin typeface="Microsoft YaHei"/>
                <a:ea typeface="Microsoft YaHei"/>
                <a:cs typeface="Microsoft YaHei"/>
              </a:rPr>
              <a:t>(二)心理和社会因</a:t>
            </a:r>
            <a:r>
              <a:rPr sz="1100" spc="0" dirty="0">
                <a:solidFill>
                  <a:srgbClr val="B00D15">
                    <a:alpha val="100000"/>
                  </a:srgbClr>
                </a:solidFill>
                <a:latin typeface="Microsoft YaHei"/>
                <a:ea typeface="Microsoft YaHei"/>
                <a:cs typeface="Microsoft YaHei"/>
              </a:rPr>
              <a:t>素</a:t>
            </a:r>
            <a:endParaRPr lang="Microsoft YaHei" altLang="Microsoft YaHei" sz="1100" dirty="0"/>
          </a:p>
        </p:txBody>
      </p:sp>
      <p:sp>
        <p:nvSpPr>
          <p:cNvPr id="417" name="textbox 417"/>
          <p:cNvSpPr/>
          <p:nvPr/>
        </p:nvSpPr>
        <p:spPr>
          <a:xfrm>
            <a:off x="276704" y="5978159"/>
            <a:ext cx="1176655" cy="473709"/>
          </a:xfrm>
          <a:prstGeom prst="rect">
            <a:avLst/>
          </a:prstGeom>
        </p:spPr>
        <p:txBody>
          <a:bodyPr vert="horz" wrap="square" lIns="0" tIns="0" rIns="0" bIns="0"/>
          <a:lstStyle/>
          <a:p>
            <a:pPr algn="l" rtl="0" eaLnBrk="0">
              <a:lnSpc>
                <a:spcPct val="83341"/>
              </a:lnSpc>
              <a:tabLst/>
            </a:pPr>
            <a:endParaRPr lang="Arial" altLang="Arial" sz="100" dirty="0"/>
          </a:p>
          <a:p>
            <a:pPr marL="12700" algn="l" rtl="0" eaLnBrk="0">
              <a:lnSpc>
                <a:spcPts val="1426"/>
              </a:lnSpc>
              <a:tabLst/>
            </a:pPr>
            <a:r>
              <a:rPr sz="1100" spc="40" dirty="0">
                <a:solidFill>
                  <a:srgbClr val="B00D15">
                    <a:alpha val="100000"/>
                  </a:srgbClr>
                </a:solidFill>
                <a:latin typeface="Microsoft YaHei"/>
                <a:ea typeface="Microsoft YaHei"/>
                <a:cs typeface="Microsoft YaHei"/>
              </a:rPr>
              <a:t>(</a:t>
            </a:r>
            <a:r>
              <a:rPr sz="1100" spc="40" dirty="0">
                <a:solidFill>
                  <a:srgbClr val="B00D15">
                    <a:alpha val="100000"/>
                  </a:srgbClr>
                </a:solidFill>
                <a:latin typeface="Microsoft YaHei"/>
                <a:ea typeface="Microsoft YaHei"/>
                <a:cs typeface="Microsoft YaHei"/>
              </a:rPr>
              <a:t> </a:t>
            </a:r>
            <a:r>
              <a:rPr sz="1100" spc="40" dirty="0">
                <a:solidFill>
                  <a:srgbClr val="B00D15">
                    <a:alpha val="100000"/>
                  </a:srgbClr>
                </a:solidFill>
                <a:latin typeface="Microsoft YaHei"/>
                <a:ea typeface="Microsoft YaHei"/>
                <a:cs typeface="Microsoft YaHei"/>
              </a:rPr>
              <a:t>一)生理</a:t>
            </a:r>
            <a:r>
              <a:rPr sz="1100" spc="20" dirty="0">
                <a:solidFill>
                  <a:srgbClr val="B00D15">
                    <a:alpha val="100000"/>
                  </a:srgbClr>
                </a:solidFill>
                <a:latin typeface="Microsoft YaHei"/>
                <a:ea typeface="Microsoft YaHei"/>
                <a:cs typeface="Microsoft YaHei"/>
              </a:rPr>
              <a:t>因</a:t>
            </a:r>
            <a:r>
              <a:rPr sz="1100" spc="0" dirty="0">
                <a:solidFill>
                  <a:srgbClr val="B00D15">
                    <a:alpha val="100000"/>
                  </a:srgbClr>
                </a:solidFill>
                <a:latin typeface="Microsoft YaHei"/>
                <a:ea typeface="Microsoft YaHei"/>
                <a:cs typeface="Microsoft YaHei"/>
              </a:rPr>
              <a:t>素</a:t>
            </a:r>
            <a:endParaRPr lang="Microsoft YaHei" altLang="Microsoft YaHei" sz="1100" dirty="0"/>
          </a:p>
          <a:p>
            <a:pPr algn="l" rtl="0" eaLnBrk="0">
              <a:lnSpc>
                <a:spcPct val="112000"/>
              </a:lnSpc>
              <a:tabLst/>
            </a:pPr>
            <a:endParaRPr lang="Arial" altLang="Arial" sz="500" dirty="0"/>
          </a:p>
          <a:p>
            <a:pPr marL="12700" algn="l" rtl="0" eaLnBrk="0">
              <a:lnSpc>
                <a:spcPts val="1426"/>
              </a:lnSpc>
              <a:spcBef>
                <a:spcPts val="2"/>
              </a:spcBef>
              <a:tabLst/>
            </a:pPr>
            <a:r>
              <a:rPr sz="1100" spc="40" dirty="0">
                <a:solidFill>
                  <a:srgbClr val="B00D15">
                    <a:alpha val="100000"/>
                  </a:srgbClr>
                </a:solidFill>
                <a:latin typeface="Microsoft YaHei"/>
                <a:ea typeface="Microsoft YaHei"/>
                <a:cs typeface="Microsoft YaHei"/>
              </a:rPr>
              <a:t>(</a:t>
            </a:r>
            <a:r>
              <a:rPr sz="1100" spc="40" dirty="0">
                <a:solidFill>
                  <a:srgbClr val="B00D15">
                    <a:alpha val="100000"/>
                  </a:srgbClr>
                </a:solidFill>
                <a:latin typeface="Microsoft YaHei"/>
                <a:ea typeface="Microsoft YaHei"/>
                <a:cs typeface="Microsoft YaHei"/>
              </a:rPr>
              <a:t> </a:t>
            </a:r>
            <a:r>
              <a:rPr sz="1100" spc="40" dirty="0">
                <a:solidFill>
                  <a:srgbClr val="B00D15">
                    <a:alpha val="100000"/>
                  </a:srgbClr>
                </a:solidFill>
                <a:latin typeface="Microsoft YaHei"/>
                <a:ea typeface="Microsoft YaHei"/>
                <a:cs typeface="Microsoft YaHei"/>
              </a:rPr>
              <a:t>二)心理社</a:t>
            </a:r>
            <a:r>
              <a:rPr sz="1100" spc="20" dirty="0">
                <a:solidFill>
                  <a:srgbClr val="B00D15">
                    <a:alpha val="100000"/>
                  </a:srgbClr>
                </a:solidFill>
                <a:latin typeface="Microsoft YaHei"/>
                <a:ea typeface="Microsoft YaHei"/>
                <a:cs typeface="Microsoft YaHei"/>
              </a:rPr>
              <a:t>会</a:t>
            </a:r>
            <a:r>
              <a:rPr sz="1100" spc="0" dirty="0">
                <a:solidFill>
                  <a:srgbClr val="B00D15">
                    <a:alpha val="100000"/>
                  </a:srgbClr>
                </a:solidFill>
                <a:latin typeface="Microsoft YaHei"/>
                <a:ea typeface="Microsoft YaHei"/>
                <a:cs typeface="Microsoft YaHei"/>
              </a:rPr>
              <a:t>因素</a:t>
            </a:r>
            <a:endParaRPr lang="Microsoft YaHei" altLang="Microsoft YaHei" sz="1100" dirty="0"/>
          </a:p>
        </p:txBody>
      </p:sp>
      <p:sp>
        <p:nvSpPr>
          <p:cNvPr id="418" name="textbox 418"/>
          <p:cNvSpPr/>
          <p:nvPr/>
        </p:nvSpPr>
        <p:spPr>
          <a:xfrm>
            <a:off x="1274076" y="1171564"/>
            <a:ext cx="2681604" cy="220979"/>
          </a:xfrm>
          <a:prstGeom prst="rect">
            <a:avLst/>
          </a:prstGeom>
        </p:spPr>
        <p:txBody>
          <a:bodyPr vert="horz" wrap="square" lIns="0" tIns="0" rIns="0" bIns="0"/>
          <a:lstStyle/>
          <a:p>
            <a:pPr algn="l" rtl="0" eaLnBrk="0">
              <a:lnSpc>
                <a:spcPct val="78091"/>
              </a:lnSpc>
              <a:tabLst/>
            </a:pPr>
            <a:endParaRPr lang="Arial" altLang="Arial" sz="100" dirty="0"/>
          </a:p>
          <a:p>
            <a:pPr marL="12700" algn="l" rtl="0" eaLnBrk="0">
              <a:lnSpc>
                <a:spcPct val="92000"/>
              </a:lnSpc>
              <a:tabLst/>
            </a:pPr>
            <a:r>
              <a:rPr sz="1400" spc="10" dirty="0">
                <a:solidFill>
                  <a:srgbClr val="231F20">
                    <a:alpha val="100000"/>
                  </a:srgbClr>
                </a:solidFill>
                <a:latin typeface="Microsoft YaHei"/>
                <a:ea typeface="Microsoft YaHei"/>
                <a:cs typeface="Microsoft YaHei"/>
              </a:rPr>
              <a:t>子任务一</a:t>
            </a:r>
            <a:r>
              <a:rPr sz="1400" spc="10" dirty="0">
                <a:solidFill>
                  <a:srgbClr val="231F20">
                    <a:alpha val="100000"/>
                  </a:srgbClr>
                </a:solidFill>
                <a:latin typeface="Microsoft YaHei"/>
                <a:ea typeface="Microsoft YaHei"/>
                <a:cs typeface="Microsoft YaHei"/>
              </a:rPr>
              <a:t>  </a:t>
            </a:r>
            <a:r>
              <a:rPr sz="1400" spc="0" dirty="0">
                <a:solidFill>
                  <a:srgbClr val="231F20">
                    <a:alpha val="100000"/>
                  </a:srgbClr>
                </a:solidFill>
                <a:latin typeface="Microsoft YaHei"/>
                <a:ea typeface="Microsoft YaHei"/>
                <a:cs typeface="Microsoft YaHei"/>
              </a:rPr>
              <a:t> </a:t>
            </a:r>
            <a:r>
              <a:rPr sz="1400" spc="0" dirty="0">
                <a:solidFill>
                  <a:srgbClr val="231F20">
                    <a:alpha val="100000"/>
                  </a:srgbClr>
                </a:solidFill>
                <a:latin typeface="Microsoft YaHei"/>
                <a:ea typeface="Microsoft YaHei"/>
                <a:cs typeface="Microsoft YaHei"/>
              </a:rPr>
              <a:t>老年高血压的心理护理</a:t>
            </a:r>
            <a:endParaRPr lang="Microsoft YaHei" altLang="Microsoft YaHei" sz="1400" dirty="0"/>
          </a:p>
        </p:txBody>
      </p:sp>
      <p:sp>
        <p:nvSpPr>
          <p:cNvPr id="419" name="textbox 419"/>
          <p:cNvSpPr/>
          <p:nvPr/>
        </p:nvSpPr>
        <p:spPr>
          <a:xfrm>
            <a:off x="1274076" y="5045928"/>
            <a:ext cx="2681604" cy="220979"/>
          </a:xfrm>
          <a:prstGeom prst="rect">
            <a:avLst/>
          </a:prstGeom>
        </p:spPr>
        <p:txBody>
          <a:bodyPr vert="horz" wrap="square" lIns="0" tIns="0" rIns="0" bIns="0"/>
          <a:lstStyle/>
          <a:p>
            <a:pPr algn="l" rtl="0" eaLnBrk="0">
              <a:lnSpc>
                <a:spcPct val="89751"/>
              </a:lnSpc>
              <a:tabLst/>
            </a:pPr>
            <a:endParaRPr lang="Arial" altLang="Arial" sz="100" dirty="0"/>
          </a:p>
          <a:p>
            <a:pPr marL="12700" algn="l" rtl="0" eaLnBrk="0">
              <a:lnSpc>
                <a:spcPct val="91000"/>
              </a:lnSpc>
              <a:tabLst/>
            </a:pPr>
            <a:r>
              <a:rPr sz="1400" spc="10" dirty="0">
                <a:solidFill>
                  <a:srgbClr val="231F20">
                    <a:alpha val="100000"/>
                  </a:srgbClr>
                </a:solidFill>
                <a:latin typeface="Microsoft YaHei"/>
                <a:ea typeface="Microsoft YaHei"/>
                <a:cs typeface="Microsoft YaHei"/>
              </a:rPr>
              <a:t>子任务二</a:t>
            </a:r>
            <a:r>
              <a:rPr sz="1400" spc="10" dirty="0">
                <a:solidFill>
                  <a:srgbClr val="231F20">
                    <a:alpha val="100000"/>
                  </a:srgbClr>
                </a:solidFill>
                <a:latin typeface="Microsoft YaHei"/>
                <a:ea typeface="Microsoft YaHei"/>
                <a:cs typeface="Microsoft YaHei"/>
              </a:rPr>
              <a:t>  </a:t>
            </a:r>
            <a:r>
              <a:rPr sz="1400" spc="0" dirty="0">
                <a:solidFill>
                  <a:srgbClr val="231F20">
                    <a:alpha val="100000"/>
                  </a:srgbClr>
                </a:solidFill>
                <a:latin typeface="Microsoft YaHei"/>
                <a:ea typeface="Microsoft YaHei"/>
                <a:cs typeface="Microsoft YaHei"/>
              </a:rPr>
              <a:t> </a:t>
            </a:r>
            <a:r>
              <a:rPr sz="1400" spc="0" dirty="0">
                <a:solidFill>
                  <a:srgbClr val="231F20">
                    <a:alpha val="100000"/>
                  </a:srgbClr>
                </a:solidFill>
                <a:latin typeface="Microsoft YaHei"/>
                <a:ea typeface="Microsoft YaHei"/>
                <a:cs typeface="Microsoft YaHei"/>
              </a:rPr>
              <a:t>老年冠心病的心理护理</a:t>
            </a:r>
            <a:endParaRPr lang="Microsoft YaHei" altLang="Microsoft YaHei" sz="1400" dirty="0"/>
          </a:p>
        </p:txBody>
      </p:sp>
      <p:pic>
        <p:nvPicPr>
          <p:cNvPr id="420" name="picture 420"/>
          <p:cNvPicPr>
            <a:picLocks noChangeAspect="1"/>
          </p:cNvPicPr>
          <p:nvPr/>
        </p:nvPicPr>
        <p:blipFill>
          <a:blip r:embed="rId2"/>
          <a:stretch>
            <a:fillRect/>
          </a:stretch>
        </p:blipFill>
        <p:spPr>
          <a:xfrm rot="21600000">
            <a:off x="263410" y="2850045"/>
            <a:ext cx="1852422" cy="187985"/>
          </a:xfrm>
          <a:prstGeom prst="rect">
            <a:avLst/>
          </a:prstGeom>
        </p:spPr>
      </p:pic>
      <p:pic>
        <p:nvPicPr>
          <p:cNvPr id="421" name="picture 421"/>
          <p:cNvPicPr>
            <a:picLocks noChangeAspect="1"/>
          </p:cNvPicPr>
          <p:nvPr/>
        </p:nvPicPr>
        <p:blipFill>
          <a:blip r:embed="rId3"/>
          <a:stretch>
            <a:fillRect/>
          </a:stretch>
        </p:blipFill>
        <p:spPr>
          <a:xfrm rot="21600000">
            <a:off x="407555" y="6664858"/>
            <a:ext cx="1852421" cy="187617"/>
          </a:xfrm>
          <a:prstGeom prst="rect">
            <a:avLst/>
          </a:prstGeom>
        </p:spPr>
      </p:pic>
      <p:sp>
        <p:nvSpPr>
          <p:cNvPr id="422" name="textbox 422"/>
          <p:cNvSpPr/>
          <p:nvPr/>
        </p:nvSpPr>
        <p:spPr>
          <a:xfrm>
            <a:off x="3848508" y="661246"/>
            <a:ext cx="2283460" cy="170179"/>
          </a:xfrm>
          <a:prstGeom prst="rect">
            <a:avLst/>
          </a:prstGeom>
        </p:spPr>
        <p:txBody>
          <a:bodyPr vert="horz" wrap="square" lIns="0" tIns="0" rIns="0" bIns="0"/>
          <a:lstStyle/>
          <a:p>
            <a:pPr algn="l" rtl="0" eaLnBrk="0">
              <a:lnSpc>
                <a:spcPct val="79852"/>
              </a:lnSpc>
              <a:tabLst/>
            </a:pPr>
            <a:endParaRPr lang="Arial" altLang="Arial" sz="100" dirty="0"/>
          </a:p>
          <a:p>
            <a:pPr marL="12700" algn="l" rtl="0" eaLnBrk="0">
              <a:lnSpc>
                <a:spcPct val="95000"/>
              </a:lnSpc>
              <a:tabLst/>
            </a:pPr>
            <a:r>
              <a:rPr sz="1000" spc="50" dirty="0">
                <a:solidFill>
                  <a:srgbClr val="B00D15">
                    <a:alpha val="100000"/>
                  </a:srgbClr>
                </a:solidFill>
                <a:latin typeface="Microsoft YaHei"/>
                <a:ea typeface="Microsoft YaHei"/>
                <a:cs typeface="Microsoft YaHei"/>
              </a:rPr>
              <a:t>项目四</a:t>
            </a:r>
            <a:r>
              <a:rPr sz="1000" spc="50" dirty="0">
                <a:solidFill>
                  <a:srgbClr val="B00D15">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老年人认知与情绪问题及</a:t>
            </a:r>
            <a:r>
              <a:rPr sz="1000" spc="30" dirty="0">
                <a:solidFill>
                  <a:srgbClr val="231F20">
                    <a:alpha val="100000"/>
                  </a:srgbClr>
                </a:solidFill>
                <a:latin typeface="Microsoft YaHei"/>
                <a:ea typeface="Microsoft YaHei"/>
                <a:cs typeface="Microsoft YaHei"/>
              </a:rPr>
              <a:t>护</a:t>
            </a:r>
            <a:r>
              <a:rPr sz="1000" spc="0" dirty="0">
                <a:solidFill>
                  <a:srgbClr val="231F20">
                    <a:alpha val="100000"/>
                  </a:srgbClr>
                </a:solidFill>
                <a:latin typeface="Microsoft YaHei"/>
                <a:ea typeface="Microsoft YaHei"/>
                <a:cs typeface="Microsoft YaHei"/>
              </a:rPr>
              <a:t>理</a:t>
            </a:r>
            <a:endParaRPr lang="Microsoft YaHei" altLang="Microsoft YaHei" sz="1000" dirty="0"/>
          </a:p>
        </p:txBody>
      </p:sp>
      <p:pic>
        <p:nvPicPr>
          <p:cNvPr id="423" name="picture 423"/>
          <p:cNvPicPr>
            <a:picLocks noChangeAspect="1"/>
          </p:cNvPicPr>
          <p:nvPr/>
        </p:nvPicPr>
        <p:blipFill>
          <a:blip r:embed="rId4"/>
          <a:stretch>
            <a:fillRect/>
          </a:stretch>
        </p:blipFill>
        <p:spPr>
          <a:xfrm rot="21600000">
            <a:off x="263410" y="1759749"/>
            <a:ext cx="1396555" cy="187985"/>
          </a:xfrm>
          <a:prstGeom prst="rect">
            <a:avLst/>
          </a:prstGeom>
        </p:spPr>
      </p:pic>
      <p:pic>
        <p:nvPicPr>
          <p:cNvPr id="424" name="picture 424"/>
          <p:cNvPicPr>
            <a:picLocks noChangeAspect="1"/>
          </p:cNvPicPr>
          <p:nvPr/>
        </p:nvPicPr>
        <p:blipFill>
          <a:blip r:embed="rId5"/>
          <a:stretch>
            <a:fillRect/>
          </a:stretch>
        </p:blipFill>
        <p:spPr>
          <a:xfrm rot="21600000">
            <a:off x="263410" y="5515966"/>
            <a:ext cx="1396555" cy="187807"/>
          </a:xfrm>
          <a:prstGeom prst="rect">
            <a:avLst/>
          </a:prstGeom>
        </p:spPr>
      </p:pic>
      <p:sp>
        <p:nvSpPr>
          <p:cNvPr id="425" name="textbox 425"/>
          <p:cNvSpPr/>
          <p:nvPr/>
        </p:nvSpPr>
        <p:spPr>
          <a:xfrm>
            <a:off x="5842324" y="9041149"/>
            <a:ext cx="229234" cy="153035"/>
          </a:xfrm>
          <a:prstGeom prst="rect">
            <a:avLst/>
          </a:prstGeom>
        </p:spPr>
        <p:txBody>
          <a:bodyPr vert="horz" wrap="square" lIns="0" tIns="0" rIns="0" bIns="0"/>
          <a:lstStyle/>
          <a:p>
            <a:pPr algn="l" rtl="0" eaLnBrk="0">
              <a:lnSpc>
                <a:spcPct val="78516"/>
              </a:lnSpc>
              <a:tabLst/>
            </a:pPr>
            <a:endParaRPr lang="Arial" altLang="Arial" sz="100" dirty="0"/>
          </a:p>
          <a:p>
            <a:pPr marL="12700" algn="l" rtl="0" eaLnBrk="0">
              <a:lnSpc>
                <a:spcPct val="84000"/>
              </a:lnSpc>
              <a:tabLst/>
            </a:pPr>
            <a:r>
              <a:rPr sz="1000" b="1" spc="-30" dirty="0">
                <a:solidFill>
                  <a:srgbClr val="231F20">
                    <a:alpha val="100000"/>
                  </a:srgbClr>
                </a:solidFill>
                <a:latin typeface="Arial"/>
                <a:ea typeface="Arial"/>
                <a:cs typeface="Arial"/>
              </a:rPr>
              <a:t>12</a:t>
            </a:r>
            <a:r>
              <a:rPr sz="1000" b="1" spc="-10" dirty="0">
                <a:solidFill>
                  <a:srgbClr val="231F20">
                    <a:alpha val="100000"/>
                  </a:srgbClr>
                </a:solidFill>
                <a:latin typeface="Arial"/>
                <a:ea typeface="Arial"/>
                <a:cs typeface="Arial"/>
              </a:rPr>
              <a:t>3</a:t>
            </a:r>
            <a:endParaRPr lang="Arial" altLang="Arial" sz="1000"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6" name="textbox 426"/>
          <p:cNvSpPr/>
          <p:nvPr/>
        </p:nvSpPr>
        <p:spPr>
          <a:xfrm>
            <a:off x="-8919" y="4531896"/>
            <a:ext cx="6753225" cy="1000760"/>
          </a:xfrm>
          <a:prstGeom prst="rect">
            <a:avLst/>
          </a:prstGeom>
        </p:spPr>
        <p:txBody>
          <a:bodyPr vert="horz" wrap="square" lIns="0" tIns="0" rIns="0" bIns="0"/>
          <a:lstStyle/>
          <a:p>
            <a:pPr algn="l" rtl="0" eaLnBrk="0">
              <a:lnSpc>
                <a:spcPct val="83341"/>
              </a:lnSpc>
              <a:tabLst/>
            </a:pPr>
            <a:endParaRPr lang="Arial" altLang="Arial" sz="100" dirty="0"/>
          </a:p>
          <a:p>
            <a:pPr marL="298324" algn="l" rtl="0" eaLnBrk="0">
              <a:lnSpc>
                <a:spcPts val="1426"/>
              </a:lnSpc>
              <a:tabLst/>
            </a:pPr>
            <a:r>
              <a:rPr sz="1100" spc="50" dirty="0">
                <a:solidFill>
                  <a:srgbClr val="B00D15">
                    <a:alpha val="100000"/>
                  </a:srgbClr>
                </a:solidFill>
                <a:latin typeface="Microsoft YaHei"/>
                <a:ea typeface="Microsoft YaHei"/>
                <a:cs typeface="Microsoft YaHei"/>
              </a:rPr>
              <a:t>(一)化学、物理和生物因</a:t>
            </a:r>
            <a:r>
              <a:rPr sz="1100" spc="40" dirty="0">
                <a:solidFill>
                  <a:srgbClr val="B00D15">
                    <a:alpha val="100000"/>
                  </a:srgbClr>
                </a:solidFill>
                <a:latin typeface="Microsoft YaHei"/>
                <a:ea typeface="Microsoft YaHei"/>
                <a:cs typeface="Microsoft YaHei"/>
              </a:rPr>
              <a:t>素</a:t>
            </a:r>
            <a:endParaRPr lang="Microsoft YaHei" altLang="Microsoft YaHei" sz="1100" dirty="0"/>
          </a:p>
          <a:p>
            <a:pPr marL="298324" algn="l" rtl="0" eaLnBrk="0">
              <a:lnSpc>
                <a:spcPts val="1426"/>
              </a:lnSpc>
              <a:spcBef>
                <a:spcPts val="529"/>
              </a:spcBef>
              <a:tabLst/>
            </a:pPr>
            <a:r>
              <a:rPr sz="1100" spc="40" dirty="0">
                <a:solidFill>
                  <a:srgbClr val="B00D15">
                    <a:alpha val="100000"/>
                  </a:srgbClr>
                </a:solidFill>
                <a:latin typeface="Microsoft YaHei"/>
                <a:ea typeface="Microsoft YaHei"/>
                <a:cs typeface="Microsoft YaHei"/>
              </a:rPr>
              <a:t>(</a:t>
            </a:r>
            <a:r>
              <a:rPr sz="1100" spc="40" dirty="0">
                <a:solidFill>
                  <a:srgbClr val="B00D15">
                    <a:alpha val="100000"/>
                  </a:srgbClr>
                </a:solidFill>
                <a:latin typeface="Microsoft YaHei"/>
                <a:ea typeface="Microsoft YaHei"/>
                <a:cs typeface="Microsoft YaHei"/>
              </a:rPr>
              <a:t> </a:t>
            </a:r>
            <a:r>
              <a:rPr sz="1100" spc="40" dirty="0">
                <a:solidFill>
                  <a:srgbClr val="B00D15">
                    <a:alpha val="100000"/>
                  </a:srgbClr>
                </a:solidFill>
                <a:latin typeface="Microsoft YaHei"/>
                <a:ea typeface="Microsoft YaHei"/>
                <a:cs typeface="Microsoft YaHei"/>
              </a:rPr>
              <a:t>二)心理社</a:t>
            </a:r>
            <a:r>
              <a:rPr sz="1100" spc="20" dirty="0">
                <a:solidFill>
                  <a:srgbClr val="B00D15">
                    <a:alpha val="100000"/>
                  </a:srgbClr>
                </a:solidFill>
                <a:latin typeface="Microsoft YaHei"/>
                <a:ea typeface="Microsoft YaHei"/>
                <a:cs typeface="Microsoft YaHei"/>
              </a:rPr>
              <a:t>会</a:t>
            </a:r>
            <a:r>
              <a:rPr sz="1100" spc="0" dirty="0">
                <a:solidFill>
                  <a:srgbClr val="B00D15">
                    <a:alpha val="100000"/>
                  </a:srgbClr>
                </a:solidFill>
                <a:latin typeface="Microsoft YaHei"/>
                <a:ea typeface="Microsoft YaHei"/>
                <a:cs typeface="Microsoft YaHei"/>
              </a:rPr>
              <a:t>因素</a:t>
            </a:r>
            <a:endParaRPr lang="Microsoft YaHei" altLang="Microsoft YaHei" sz="1100" dirty="0"/>
          </a:p>
          <a:p>
            <a:pPr algn="l" rtl="0" eaLnBrk="0">
              <a:lnSpc>
                <a:spcPct val="101000"/>
              </a:lnSpc>
              <a:tabLst/>
            </a:pPr>
            <a:endParaRPr lang="Arial" altLang="Arial" sz="1000" dirty="0"/>
          </a:p>
          <a:p>
            <a:pPr marL="303596" algn="l" rtl="0" eaLnBrk="0">
              <a:lnSpc>
                <a:spcPct val="95000"/>
              </a:lnSpc>
              <a:spcBef>
                <a:spcPts val="302"/>
              </a:spcBef>
              <a:tabLst/>
            </a:pPr>
            <a:r>
              <a:rPr sz="1000" spc="30" dirty="0">
                <a:solidFill>
                  <a:srgbClr val="231F20">
                    <a:alpha val="100000"/>
                  </a:srgbClr>
                </a:solidFill>
                <a:latin typeface="Microsoft YaHei"/>
                <a:ea typeface="Microsoft YaHei"/>
                <a:cs typeface="Microsoft YaHei"/>
              </a:rPr>
              <a:t>国内外不少研究发现，癌症患者发病前的生活事件发生率较高，</a:t>
            </a:r>
            <a:r>
              <a:rPr sz="1000" spc="30" dirty="0">
                <a:solidFill>
                  <a:srgbClr val="231F20">
                    <a:alpha val="100000"/>
                  </a:srgbClr>
                </a:solidFill>
                <a:latin typeface="Microsoft YaHei"/>
                <a:ea typeface="Microsoft YaHei"/>
                <a:cs typeface="Microsoft YaHei"/>
              </a:rPr>
              <a:t>   </a:t>
            </a:r>
            <a:r>
              <a:rPr sz="1000" spc="30" dirty="0">
                <a:solidFill>
                  <a:srgbClr val="231F20">
                    <a:alpha val="100000"/>
                  </a:srgbClr>
                </a:solidFill>
                <a:latin typeface="Microsoft YaHei"/>
                <a:ea typeface="Microsoft YaHei"/>
                <a:cs typeface="Microsoft YaHei"/>
              </a:rPr>
              <a:t>其中尤以家庭不幸等</a:t>
            </a:r>
            <a:r>
              <a:rPr sz="1000" spc="30" dirty="0">
                <a:solidFill>
                  <a:srgbClr val="231F20">
                    <a:alpha val="100000"/>
                  </a:srgbClr>
                </a:solidFill>
                <a:latin typeface="Microsoft YaHei"/>
                <a:ea typeface="Microsoft YaHei"/>
                <a:cs typeface="Microsoft YaHei"/>
              </a:rPr>
              <a:t> </a:t>
            </a:r>
            <a:r>
              <a:rPr sz="1000" spc="30" dirty="0">
                <a:solidFill>
                  <a:srgbClr val="231F20">
                    <a:alpha val="100000"/>
                  </a:srgbClr>
                </a:solidFill>
                <a:latin typeface="Microsoft YaHei"/>
                <a:ea typeface="Microsoft YaHei"/>
                <a:cs typeface="Microsoft YaHei"/>
              </a:rPr>
              <a:t>方面的事件如丧偶、</a:t>
            </a:r>
            <a:r>
              <a:rPr sz="1000" spc="0" dirty="0">
                <a:solidFill>
                  <a:srgbClr val="231F20">
                    <a:alpha val="100000"/>
                  </a:srgbClr>
                </a:solidFill>
                <a:latin typeface="Microsoft YaHei"/>
                <a:ea typeface="Microsoft YaHei"/>
                <a:cs typeface="Microsoft YaHei"/>
              </a:rPr>
              <a:t>近亲</a:t>
            </a:r>
            <a:endParaRPr lang="Microsoft YaHei" altLang="Microsoft YaHei" sz="1000" dirty="0"/>
          </a:p>
          <a:p>
            <a:pPr algn="l" rtl="0" eaLnBrk="0">
              <a:lnSpc>
                <a:spcPct val="101000"/>
              </a:lnSpc>
              <a:tabLst/>
            </a:pPr>
            <a:endParaRPr lang="Arial" altLang="Arial" sz="400" dirty="0"/>
          </a:p>
          <a:p>
            <a:pPr marL="12700" algn="l" rtl="0" eaLnBrk="0">
              <a:lnSpc>
                <a:spcPct val="96000"/>
              </a:lnSpc>
              <a:spcBef>
                <a:spcPts val="4"/>
              </a:spcBef>
              <a:tabLst/>
            </a:pPr>
            <a:r>
              <a:rPr sz="1000" spc="50" dirty="0">
                <a:solidFill>
                  <a:srgbClr val="231F20">
                    <a:alpha val="100000"/>
                  </a:srgbClr>
                </a:solidFill>
                <a:latin typeface="Microsoft YaHei"/>
                <a:ea typeface="Microsoft YaHei"/>
                <a:cs typeface="Microsoft YaHei"/>
              </a:rPr>
              <a:t>死亡、离婚等为显著</a:t>
            </a:r>
            <a:r>
              <a:rPr sz="1000" spc="10" dirty="0">
                <a:solidFill>
                  <a:srgbClr val="231F20">
                    <a:alpha val="100000"/>
                  </a:srgbClr>
                </a:solidFill>
                <a:latin typeface="Microsoft YaHei"/>
                <a:ea typeface="Microsoft YaHei"/>
                <a:cs typeface="Microsoft YaHei"/>
              </a:rPr>
              <a:t>。</a:t>
            </a:r>
            <a:endParaRPr lang="Microsoft YaHei" altLang="Microsoft YaHei" sz="1000" dirty="0"/>
          </a:p>
        </p:txBody>
      </p:sp>
      <p:sp>
        <p:nvSpPr>
          <p:cNvPr id="427" name="textbox 427"/>
          <p:cNvSpPr/>
          <p:nvPr/>
        </p:nvSpPr>
        <p:spPr>
          <a:xfrm>
            <a:off x="275193" y="2634515"/>
            <a:ext cx="3736975" cy="1038225"/>
          </a:xfrm>
          <a:prstGeom prst="rect">
            <a:avLst/>
          </a:prstGeom>
        </p:spPr>
        <p:txBody>
          <a:bodyPr vert="horz" wrap="square" lIns="0" tIns="0" rIns="0" bIns="0"/>
          <a:lstStyle/>
          <a:p>
            <a:pPr algn="l" rtl="0" eaLnBrk="0">
              <a:lnSpc>
                <a:spcPct val="83341"/>
              </a:lnSpc>
              <a:tabLst/>
            </a:pPr>
            <a:endParaRPr lang="Arial" altLang="Arial" sz="100" dirty="0"/>
          </a:p>
          <a:p>
            <a:pPr marL="12700" algn="l" rtl="0" eaLnBrk="0">
              <a:lnSpc>
                <a:spcPts val="1426"/>
              </a:lnSpc>
              <a:tabLst/>
            </a:pPr>
            <a:r>
              <a:rPr sz="1100" spc="60" dirty="0">
                <a:solidFill>
                  <a:srgbClr val="B00D15">
                    <a:alpha val="100000"/>
                  </a:srgbClr>
                </a:solidFill>
                <a:latin typeface="Microsoft YaHei"/>
                <a:ea typeface="Microsoft YaHei"/>
                <a:cs typeface="Microsoft YaHei"/>
              </a:rPr>
              <a:t>(一)开展心理健康教</a:t>
            </a:r>
            <a:r>
              <a:rPr sz="1100" spc="10" dirty="0">
                <a:solidFill>
                  <a:srgbClr val="B00D15">
                    <a:alpha val="100000"/>
                  </a:srgbClr>
                </a:solidFill>
                <a:latin typeface="Microsoft YaHei"/>
                <a:ea typeface="Microsoft YaHei"/>
                <a:cs typeface="Microsoft YaHei"/>
              </a:rPr>
              <a:t>育</a:t>
            </a:r>
            <a:endParaRPr lang="Microsoft YaHei" altLang="Microsoft YaHei" sz="1100" dirty="0"/>
          </a:p>
          <a:p>
            <a:pPr marL="12700" algn="l" rtl="0" eaLnBrk="0">
              <a:lnSpc>
                <a:spcPts val="1426"/>
              </a:lnSpc>
              <a:spcBef>
                <a:spcPts val="601"/>
              </a:spcBef>
              <a:tabLst/>
            </a:pPr>
            <a:r>
              <a:rPr sz="1100" spc="80" dirty="0">
                <a:solidFill>
                  <a:srgbClr val="B00D15">
                    <a:alpha val="100000"/>
                  </a:srgbClr>
                </a:solidFill>
                <a:latin typeface="Microsoft YaHei"/>
                <a:ea typeface="Microsoft YaHei"/>
                <a:cs typeface="Microsoft YaHei"/>
              </a:rPr>
              <a:t>(二)心理支持</a:t>
            </a:r>
            <a:r>
              <a:rPr sz="1100" spc="70" dirty="0">
                <a:solidFill>
                  <a:srgbClr val="B00D15">
                    <a:alpha val="100000"/>
                  </a:srgbClr>
                </a:solidFill>
                <a:latin typeface="Microsoft YaHei"/>
                <a:ea typeface="Microsoft YaHei"/>
                <a:cs typeface="Microsoft YaHei"/>
              </a:rPr>
              <a:t>疗</a:t>
            </a:r>
            <a:r>
              <a:rPr sz="1100" spc="0" dirty="0">
                <a:solidFill>
                  <a:srgbClr val="B00D15">
                    <a:alpha val="100000"/>
                  </a:srgbClr>
                </a:solidFill>
                <a:latin typeface="Microsoft YaHei"/>
                <a:ea typeface="Microsoft YaHei"/>
                <a:cs typeface="Microsoft YaHei"/>
              </a:rPr>
              <a:t>法</a:t>
            </a:r>
            <a:endParaRPr lang="Microsoft YaHei" altLang="Microsoft YaHei" sz="1100" dirty="0"/>
          </a:p>
          <a:p>
            <a:pPr marL="12700" algn="l" rtl="0" eaLnBrk="0">
              <a:lnSpc>
                <a:spcPts val="1426"/>
              </a:lnSpc>
              <a:spcBef>
                <a:spcPts val="541"/>
              </a:spcBef>
              <a:tabLst/>
            </a:pPr>
            <a:r>
              <a:rPr sz="1100" spc="80" dirty="0">
                <a:solidFill>
                  <a:srgbClr val="B00D15">
                    <a:alpha val="100000"/>
                  </a:srgbClr>
                </a:solidFill>
                <a:latin typeface="Microsoft YaHei"/>
                <a:ea typeface="Microsoft YaHei"/>
                <a:cs typeface="Microsoft YaHei"/>
              </a:rPr>
              <a:t>(三)行为塑造</a:t>
            </a:r>
            <a:r>
              <a:rPr sz="1100" spc="70" dirty="0">
                <a:solidFill>
                  <a:srgbClr val="B00D15">
                    <a:alpha val="100000"/>
                  </a:srgbClr>
                </a:solidFill>
                <a:latin typeface="Microsoft YaHei"/>
                <a:ea typeface="Microsoft YaHei"/>
                <a:cs typeface="Microsoft YaHei"/>
              </a:rPr>
              <a:t>疗</a:t>
            </a:r>
            <a:r>
              <a:rPr sz="1100" spc="0" dirty="0">
                <a:solidFill>
                  <a:srgbClr val="B00D15">
                    <a:alpha val="100000"/>
                  </a:srgbClr>
                </a:solidFill>
                <a:latin typeface="Microsoft YaHei"/>
                <a:ea typeface="Microsoft YaHei"/>
                <a:cs typeface="Microsoft YaHei"/>
              </a:rPr>
              <a:t>法</a:t>
            </a:r>
            <a:endParaRPr lang="Microsoft YaHei" altLang="Microsoft YaHei" sz="1100" dirty="0"/>
          </a:p>
          <a:p>
            <a:pPr algn="l" rtl="0" eaLnBrk="0">
              <a:lnSpc>
                <a:spcPct val="106000"/>
              </a:lnSpc>
              <a:tabLst/>
            </a:pPr>
            <a:endParaRPr lang="Arial" altLang="Arial" sz="800" dirty="0"/>
          </a:p>
          <a:p>
            <a:pPr algn="r" rtl="0" eaLnBrk="0">
              <a:lnSpc>
                <a:spcPct val="91000"/>
              </a:lnSpc>
              <a:spcBef>
                <a:spcPts val="3"/>
              </a:spcBef>
              <a:tabLst/>
            </a:pPr>
            <a:r>
              <a:rPr sz="1400" spc="10" dirty="0">
                <a:solidFill>
                  <a:srgbClr val="231F20">
                    <a:alpha val="100000"/>
                  </a:srgbClr>
                </a:solidFill>
                <a:latin typeface="Microsoft YaHei"/>
                <a:ea typeface="Microsoft YaHei"/>
                <a:cs typeface="Microsoft YaHei"/>
              </a:rPr>
              <a:t>子任务四</a:t>
            </a:r>
            <a:r>
              <a:rPr sz="1400" spc="10" dirty="0">
                <a:solidFill>
                  <a:srgbClr val="231F20">
                    <a:alpha val="100000"/>
                  </a:srgbClr>
                </a:solidFill>
                <a:latin typeface="Microsoft YaHei"/>
                <a:ea typeface="Microsoft YaHei"/>
                <a:cs typeface="Microsoft YaHei"/>
              </a:rPr>
              <a:t>   </a:t>
            </a:r>
            <a:r>
              <a:rPr sz="1400" spc="0" dirty="0">
                <a:solidFill>
                  <a:srgbClr val="231F20">
                    <a:alpha val="100000"/>
                  </a:srgbClr>
                </a:solidFill>
                <a:latin typeface="Microsoft YaHei"/>
                <a:ea typeface="Microsoft YaHei"/>
                <a:cs typeface="Microsoft YaHei"/>
              </a:rPr>
              <a:t>老年癌症的心理护理</a:t>
            </a:r>
            <a:endParaRPr lang="Microsoft YaHei" altLang="Microsoft YaHei" sz="1400" dirty="0"/>
          </a:p>
        </p:txBody>
      </p:sp>
      <p:sp>
        <p:nvSpPr>
          <p:cNvPr id="428" name="textbox 428"/>
          <p:cNvSpPr/>
          <p:nvPr/>
        </p:nvSpPr>
        <p:spPr>
          <a:xfrm>
            <a:off x="1418856" y="272760"/>
            <a:ext cx="4712970" cy="558165"/>
          </a:xfrm>
          <a:prstGeom prst="rect">
            <a:avLst/>
          </a:prstGeom>
        </p:spPr>
        <p:txBody>
          <a:bodyPr vert="horz" wrap="square" lIns="0" tIns="0" rIns="0" bIns="0"/>
          <a:lstStyle/>
          <a:p>
            <a:pPr algn="l" rtl="0" eaLnBrk="0">
              <a:lnSpc>
                <a:spcPct val="89751"/>
              </a:lnSpc>
              <a:tabLst/>
            </a:pPr>
            <a:endParaRPr lang="Arial" altLang="Arial" sz="100" dirty="0"/>
          </a:p>
          <a:p>
            <a:pPr marL="12700" algn="l" rtl="0" eaLnBrk="0">
              <a:lnSpc>
                <a:spcPct val="91000"/>
              </a:lnSpc>
              <a:tabLst/>
            </a:pPr>
            <a:r>
              <a:rPr sz="1400" spc="10" dirty="0">
                <a:solidFill>
                  <a:srgbClr val="231F20">
                    <a:alpha val="100000"/>
                  </a:srgbClr>
                </a:solidFill>
                <a:latin typeface="Microsoft YaHei"/>
                <a:ea typeface="Microsoft YaHei"/>
                <a:cs typeface="Microsoft YaHei"/>
              </a:rPr>
              <a:t>子任务三</a:t>
            </a:r>
            <a:r>
              <a:rPr sz="1400" spc="10" dirty="0">
                <a:solidFill>
                  <a:srgbClr val="231F20">
                    <a:alpha val="100000"/>
                  </a:srgbClr>
                </a:solidFill>
                <a:latin typeface="Microsoft YaHei"/>
                <a:ea typeface="Microsoft YaHei"/>
                <a:cs typeface="Microsoft YaHei"/>
              </a:rPr>
              <a:t>  </a:t>
            </a:r>
            <a:r>
              <a:rPr sz="1400" spc="0" dirty="0">
                <a:solidFill>
                  <a:srgbClr val="231F20">
                    <a:alpha val="100000"/>
                  </a:srgbClr>
                </a:solidFill>
                <a:latin typeface="Microsoft YaHei"/>
                <a:ea typeface="Microsoft YaHei"/>
                <a:cs typeface="Microsoft YaHei"/>
              </a:rPr>
              <a:t> </a:t>
            </a:r>
            <a:r>
              <a:rPr sz="1400" spc="0" dirty="0">
                <a:solidFill>
                  <a:srgbClr val="231F20">
                    <a:alpha val="100000"/>
                  </a:srgbClr>
                </a:solidFill>
                <a:latin typeface="Microsoft YaHei"/>
                <a:ea typeface="Microsoft YaHei"/>
                <a:cs typeface="Microsoft YaHei"/>
              </a:rPr>
              <a:t>老年糖尿病的心理护理</a:t>
            </a:r>
            <a:endParaRPr lang="Microsoft YaHei" altLang="Microsoft YaHei" sz="1400" dirty="0"/>
          </a:p>
          <a:p>
            <a:pPr algn="l" rtl="0" eaLnBrk="0">
              <a:lnSpc>
                <a:spcPct val="101000"/>
              </a:lnSpc>
              <a:tabLst/>
            </a:pPr>
            <a:endParaRPr lang="Arial" altLang="Arial" sz="1000" dirty="0"/>
          </a:p>
          <a:p>
            <a:pPr algn="l" rtl="0" eaLnBrk="0">
              <a:lnSpc>
                <a:spcPct val="127000"/>
              </a:lnSpc>
              <a:tabLst/>
            </a:pPr>
            <a:endParaRPr lang="Arial" altLang="Arial" sz="200" dirty="0"/>
          </a:p>
          <a:p>
            <a:pPr algn="r" rtl="0" eaLnBrk="0">
              <a:lnSpc>
                <a:spcPct val="95000"/>
              </a:lnSpc>
              <a:spcBef>
                <a:spcPts val="2"/>
              </a:spcBef>
              <a:tabLst/>
            </a:pPr>
            <a:r>
              <a:rPr sz="1000" spc="50" dirty="0">
                <a:solidFill>
                  <a:srgbClr val="B00D15">
                    <a:alpha val="100000"/>
                  </a:srgbClr>
                </a:solidFill>
                <a:latin typeface="Microsoft YaHei"/>
                <a:ea typeface="Microsoft YaHei"/>
                <a:cs typeface="Microsoft YaHei"/>
              </a:rPr>
              <a:t>项目四</a:t>
            </a:r>
            <a:r>
              <a:rPr sz="1000" spc="50" dirty="0">
                <a:solidFill>
                  <a:srgbClr val="B00D15">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老年人认知与情绪问题及</a:t>
            </a:r>
            <a:r>
              <a:rPr sz="1000" spc="30" dirty="0">
                <a:solidFill>
                  <a:srgbClr val="231F20">
                    <a:alpha val="100000"/>
                  </a:srgbClr>
                </a:solidFill>
                <a:latin typeface="Microsoft YaHei"/>
                <a:ea typeface="Microsoft YaHei"/>
                <a:cs typeface="Microsoft YaHei"/>
              </a:rPr>
              <a:t>护</a:t>
            </a:r>
            <a:r>
              <a:rPr sz="1000" spc="0" dirty="0">
                <a:solidFill>
                  <a:srgbClr val="231F20">
                    <a:alpha val="100000"/>
                  </a:srgbClr>
                </a:solidFill>
                <a:latin typeface="Microsoft YaHei"/>
                <a:ea typeface="Microsoft YaHei"/>
                <a:cs typeface="Microsoft YaHei"/>
              </a:rPr>
              <a:t>理</a:t>
            </a:r>
            <a:endParaRPr lang="Microsoft YaHei" altLang="Microsoft YaHei" sz="1000" dirty="0"/>
          </a:p>
        </p:txBody>
      </p:sp>
      <p:sp>
        <p:nvSpPr>
          <p:cNvPr id="429" name="textbox 429"/>
          <p:cNvSpPr/>
          <p:nvPr/>
        </p:nvSpPr>
        <p:spPr>
          <a:xfrm>
            <a:off x="276704" y="6103127"/>
            <a:ext cx="1601469" cy="1101725"/>
          </a:xfrm>
          <a:prstGeom prst="rect">
            <a:avLst/>
          </a:prstGeom>
        </p:spPr>
        <p:txBody>
          <a:bodyPr vert="horz" wrap="square" lIns="0" tIns="0" rIns="0" bIns="0"/>
          <a:lstStyle/>
          <a:p>
            <a:pPr algn="l" rtl="0" eaLnBrk="0">
              <a:lnSpc>
                <a:spcPct val="83341"/>
              </a:lnSpc>
              <a:tabLst/>
            </a:pPr>
            <a:endParaRPr lang="Arial" altLang="Arial" sz="100" dirty="0"/>
          </a:p>
          <a:p>
            <a:pPr marL="12700" algn="l" rtl="0" eaLnBrk="0">
              <a:lnSpc>
                <a:spcPts val="1426"/>
              </a:lnSpc>
              <a:tabLst/>
            </a:pPr>
            <a:r>
              <a:rPr sz="1100" spc="70" dirty="0">
                <a:solidFill>
                  <a:srgbClr val="B00D15">
                    <a:alpha val="100000"/>
                  </a:srgbClr>
                </a:solidFill>
                <a:latin typeface="Microsoft YaHei"/>
                <a:ea typeface="Microsoft YaHei"/>
                <a:cs typeface="Microsoft YaHei"/>
              </a:rPr>
              <a:t>(一)建立良好关</a:t>
            </a:r>
            <a:r>
              <a:rPr sz="1100" spc="10" dirty="0">
                <a:solidFill>
                  <a:srgbClr val="B00D15">
                    <a:alpha val="100000"/>
                  </a:srgbClr>
                </a:solidFill>
                <a:latin typeface="Microsoft YaHei"/>
                <a:ea typeface="Microsoft YaHei"/>
                <a:cs typeface="Microsoft YaHei"/>
              </a:rPr>
              <a:t>系</a:t>
            </a:r>
            <a:endParaRPr lang="Microsoft YaHei" altLang="Microsoft YaHei" sz="1100" dirty="0"/>
          </a:p>
          <a:p>
            <a:pPr algn="l" rtl="0" eaLnBrk="0">
              <a:lnSpc>
                <a:spcPct val="107000"/>
              </a:lnSpc>
              <a:tabLst/>
            </a:pPr>
            <a:endParaRPr lang="Arial" altLang="Arial" sz="1000" dirty="0"/>
          </a:p>
          <a:p>
            <a:pPr marL="155968" algn="l" rtl="0" eaLnBrk="0">
              <a:lnSpc>
                <a:spcPts val="1426"/>
              </a:lnSpc>
              <a:spcBef>
                <a:spcPts val="338"/>
              </a:spcBef>
              <a:tabLst/>
            </a:pPr>
            <a:r>
              <a:rPr sz="1100" spc="30" dirty="0">
                <a:solidFill>
                  <a:srgbClr val="B00D15">
                    <a:alpha val="100000"/>
                  </a:srgbClr>
                </a:solidFill>
                <a:latin typeface="Microsoft YaHei"/>
                <a:ea typeface="Microsoft YaHei"/>
                <a:cs typeface="Microsoft YaHei"/>
              </a:rPr>
              <a:t>(</a:t>
            </a:r>
            <a:r>
              <a:rPr sz="1100" spc="30" dirty="0">
                <a:solidFill>
                  <a:srgbClr val="B00D15">
                    <a:alpha val="100000"/>
                  </a:srgbClr>
                </a:solidFill>
                <a:latin typeface="Microsoft YaHei"/>
                <a:ea typeface="Microsoft YaHei"/>
                <a:cs typeface="Microsoft YaHei"/>
              </a:rPr>
              <a:t> </a:t>
            </a:r>
            <a:r>
              <a:rPr sz="1100" spc="30" dirty="0">
                <a:solidFill>
                  <a:srgbClr val="B00D15">
                    <a:alpha val="100000"/>
                  </a:srgbClr>
                </a:solidFill>
                <a:latin typeface="Microsoft YaHei"/>
                <a:ea typeface="Microsoft YaHei"/>
                <a:cs typeface="Microsoft YaHei"/>
              </a:rPr>
              <a:t>二)一般性的心理</a:t>
            </a:r>
            <a:r>
              <a:rPr sz="1100" spc="20" dirty="0">
                <a:solidFill>
                  <a:srgbClr val="B00D15">
                    <a:alpha val="100000"/>
                  </a:srgbClr>
                </a:solidFill>
                <a:latin typeface="Microsoft YaHei"/>
                <a:ea typeface="Microsoft YaHei"/>
                <a:cs typeface="Microsoft YaHei"/>
              </a:rPr>
              <a:t>护</a:t>
            </a:r>
            <a:r>
              <a:rPr sz="1100" spc="0" dirty="0">
                <a:solidFill>
                  <a:srgbClr val="B00D15">
                    <a:alpha val="100000"/>
                  </a:srgbClr>
                </a:solidFill>
                <a:latin typeface="Microsoft YaHei"/>
                <a:ea typeface="Microsoft YaHei"/>
                <a:cs typeface="Microsoft YaHei"/>
              </a:rPr>
              <a:t>理</a:t>
            </a:r>
            <a:endParaRPr lang="Microsoft YaHei" altLang="Microsoft YaHei" sz="1100" dirty="0"/>
          </a:p>
          <a:p>
            <a:pPr marL="155968" algn="l" rtl="0" eaLnBrk="0">
              <a:lnSpc>
                <a:spcPts val="1426"/>
              </a:lnSpc>
              <a:spcBef>
                <a:spcPts val="529"/>
              </a:spcBef>
              <a:tabLst/>
            </a:pPr>
            <a:r>
              <a:rPr sz="1100" spc="40" dirty="0">
                <a:solidFill>
                  <a:srgbClr val="B00D15">
                    <a:alpha val="100000"/>
                  </a:srgbClr>
                </a:solidFill>
                <a:latin typeface="Microsoft YaHei"/>
                <a:ea typeface="Microsoft YaHei"/>
                <a:cs typeface="Microsoft YaHei"/>
              </a:rPr>
              <a:t>(</a:t>
            </a:r>
            <a:r>
              <a:rPr sz="1100" spc="40" dirty="0">
                <a:solidFill>
                  <a:srgbClr val="B00D15">
                    <a:alpha val="100000"/>
                  </a:srgbClr>
                </a:solidFill>
                <a:latin typeface="Microsoft YaHei"/>
                <a:ea typeface="Microsoft YaHei"/>
                <a:cs typeface="Microsoft YaHei"/>
              </a:rPr>
              <a:t> </a:t>
            </a:r>
            <a:r>
              <a:rPr sz="1100" spc="40" dirty="0">
                <a:solidFill>
                  <a:srgbClr val="B00D15">
                    <a:alpha val="100000"/>
                  </a:srgbClr>
                </a:solidFill>
                <a:latin typeface="Microsoft YaHei"/>
                <a:ea typeface="Microsoft YaHei"/>
                <a:cs typeface="Microsoft YaHei"/>
              </a:rPr>
              <a:t>三)认知疗</a:t>
            </a:r>
            <a:r>
              <a:rPr sz="1100" spc="0" dirty="0">
                <a:solidFill>
                  <a:srgbClr val="B00D15">
                    <a:alpha val="100000"/>
                  </a:srgbClr>
                </a:solidFill>
                <a:latin typeface="Microsoft YaHei"/>
                <a:ea typeface="Microsoft YaHei"/>
                <a:cs typeface="Microsoft YaHei"/>
              </a:rPr>
              <a:t>法</a:t>
            </a:r>
            <a:endParaRPr lang="Microsoft YaHei" altLang="Microsoft YaHei" sz="1100" dirty="0"/>
          </a:p>
          <a:p>
            <a:pPr algn="l" rtl="0" eaLnBrk="0">
              <a:lnSpc>
                <a:spcPct val="102000"/>
              </a:lnSpc>
              <a:tabLst/>
            </a:pPr>
            <a:endParaRPr lang="Arial" altLang="Arial" sz="500" dirty="0"/>
          </a:p>
          <a:p>
            <a:pPr marL="20320" algn="l" rtl="0" eaLnBrk="0">
              <a:lnSpc>
                <a:spcPts val="1426"/>
              </a:lnSpc>
              <a:spcBef>
                <a:spcPts val="2"/>
              </a:spcBef>
              <a:tabLst/>
            </a:pPr>
            <a:r>
              <a:rPr sz="1100" spc="90" dirty="0">
                <a:solidFill>
                  <a:srgbClr val="B00D15">
                    <a:alpha val="100000"/>
                  </a:srgbClr>
                </a:solidFill>
                <a:latin typeface="Microsoft YaHei"/>
                <a:ea typeface="Microsoft YaHei"/>
                <a:cs typeface="Microsoft YaHei"/>
              </a:rPr>
              <a:t>(四)支持疗</a:t>
            </a:r>
            <a:r>
              <a:rPr sz="1100" spc="60" dirty="0">
                <a:solidFill>
                  <a:srgbClr val="B00D15">
                    <a:alpha val="100000"/>
                  </a:srgbClr>
                </a:solidFill>
                <a:latin typeface="Microsoft YaHei"/>
                <a:ea typeface="Microsoft YaHei"/>
                <a:cs typeface="Microsoft YaHei"/>
              </a:rPr>
              <a:t>法</a:t>
            </a:r>
            <a:endParaRPr lang="Microsoft YaHei" altLang="Microsoft YaHei" sz="1100" dirty="0"/>
          </a:p>
        </p:txBody>
      </p:sp>
      <p:sp>
        <p:nvSpPr>
          <p:cNvPr id="430" name="textbox 430"/>
          <p:cNvSpPr/>
          <p:nvPr/>
        </p:nvSpPr>
        <p:spPr>
          <a:xfrm>
            <a:off x="419973" y="1432066"/>
            <a:ext cx="1318260" cy="473709"/>
          </a:xfrm>
          <a:prstGeom prst="rect">
            <a:avLst/>
          </a:prstGeom>
        </p:spPr>
        <p:txBody>
          <a:bodyPr vert="horz" wrap="square" lIns="0" tIns="0" rIns="0" bIns="0"/>
          <a:lstStyle/>
          <a:p>
            <a:pPr algn="l" rtl="0" eaLnBrk="0">
              <a:lnSpc>
                <a:spcPct val="83341"/>
              </a:lnSpc>
              <a:tabLst/>
            </a:pPr>
            <a:endParaRPr lang="Arial" altLang="Arial" sz="100" dirty="0"/>
          </a:p>
          <a:p>
            <a:pPr marL="12700" algn="l" rtl="0" eaLnBrk="0">
              <a:lnSpc>
                <a:spcPts val="1426"/>
              </a:lnSpc>
              <a:tabLst/>
            </a:pPr>
            <a:r>
              <a:rPr sz="1100" spc="40" dirty="0">
                <a:solidFill>
                  <a:srgbClr val="B00D15">
                    <a:alpha val="100000"/>
                  </a:srgbClr>
                </a:solidFill>
                <a:latin typeface="Microsoft YaHei"/>
                <a:ea typeface="Microsoft YaHei"/>
                <a:cs typeface="Microsoft YaHei"/>
              </a:rPr>
              <a:t>(</a:t>
            </a:r>
            <a:r>
              <a:rPr sz="1100" spc="40" dirty="0">
                <a:solidFill>
                  <a:srgbClr val="B00D15">
                    <a:alpha val="100000"/>
                  </a:srgbClr>
                </a:solidFill>
                <a:latin typeface="Microsoft YaHei"/>
                <a:ea typeface="Microsoft YaHei"/>
                <a:cs typeface="Microsoft YaHei"/>
              </a:rPr>
              <a:t> </a:t>
            </a:r>
            <a:r>
              <a:rPr sz="1100" spc="40" dirty="0">
                <a:solidFill>
                  <a:srgbClr val="B00D15">
                    <a:alpha val="100000"/>
                  </a:srgbClr>
                </a:solidFill>
                <a:latin typeface="Microsoft YaHei"/>
                <a:ea typeface="Microsoft YaHei"/>
                <a:cs typeface="Microsoft YaHei"/>
              </a:rPr>
              <a:t>一)生理</a:t>
            </a:r>
            <a:r>
              <a:rPr sz="1100" spc="20" dirty="0">
                <a:solidFill>
                  <a:srgbClr val="B00D15">
                    <a:alpha val="100000"/>
                  </a:srgbClr>
                </a:solidFill>
                <a:latin typeface="Microsoft YaHei"/>
                <a:ea typeface="Microsoft YaHei"/>
                <a:cs typeface="Microsoft YaHei"/>
              </a:rPr>
              <a:t>因</a:t>
            </a:r>
            <a:r>
              <a:rPr sz="1100" spc="0" dirty="0">
                <a:solidFill>
                  <a:srgbClr val="B00D15">
                    <a:alpha val="100000"/>
                  </a:srgbClr>
                </a:solidFill>
                <a:latin typeface="Microsoft YaHei"/>
                <a:ea typeface="Microsoft YaHei"/>
                <a:cs typeface="Microsoft YaHei"/>
              </a:rPr>
              <a:t>素</a:t>
            </a:r>
            <a:endParaRPr lang="Microsoft YaHei" altLang="Microsoft YaHei" sz="1100" dirty="0"/>
          </a:p>
          <a:p>
            <a:pPr algn="l" rtl="0" eaLnBrk="0">
              <a:lnSpc>
                <a:spcPct val="112000"/>
              </a:lnSpc>
              <a:tabLst/>
            </a:pPr>
            <a:endParaRPr lang="Arial" altLang="Arial" sz="500" dirty="0"/>
          </a:p>
          <a:p>
            <a:pPr marL="12700" algn="l" rtl="0" eaLnBrk="0">
              <a:lnSpc>
                <a:spcPts val="1426"/>
              </a:lnSpc>
              <a:spcBef>
                <a:spcPts val="2"/>
              </a:spcBef>
              <a:tabLst/>
            </a:pPr>
            <a:r>
              <a:rPr sz="1100" spc="70" dirty="0">
                <a:solidFill>
                  <a:srgbClr val="B00D15">
                    <a:alpha val="100000"/>
                  </a:srgbClr>
                </a:solidFill>
                <a:latin typeface="Microsoft YaHei"/>
                <a:ea typeface="Microsoft YaHei"/>
                <a:cs typeface="Microsoft YaHei"/>
              </a:rPr>
              <a:t>(二)心理和社会因</a:t>
            </a:r>
            <a:r>
              <a:rPr sz="1100" spc="10" dirty="0">
                <a:solidFill>
                  <a:srgbClr val="B00D15">
                    <a:alpha val="100000"/>
                  </a:srgbClr>
                </a:solidFill>
                <a:latin typeface="Microsoft YaHei"/>
                <a:ea typeface="Microsoft YaHei"/>
                <a:cs typeface="Microsoft YaHei"/>
              </a:rPr>
              <a:t>素</a:t>
            </a:r>
            <a:endParaRPr lang="Microsoft YaHei" altLang="Microsoft YaHei" sz="1100" dirty="0"/>
          </a:p>
        </p:txBody>
      </p:sp>
      <p:pic>
        <p:nvPicPr>
          <p:cNvPr id="431" name="picture 431"/>
          <p:cNvPicPr>
            <a:picLocks noChangeAspect="1"/>
          </p:cNvPicPr>
          <p:nvPr/>
        </p:nvPicPr>
        <p:blipFill>
          <a:blip r:embed="rId2"/>
          <a:stretch>
            <a:fillRect/>
          </a:stretch>
        </p:blipFill>
        <p:spPr>
          <a:xfrm rot="21600000">
            <a:off x="263410" y="2129688"/>
            <a:ext cx="1852422" cy="187617"/>
          </a:xfrm>
          <a:prstGeom prst="rect">
            <a:avLst/>
          </a:prstGeom>
        </p:spPr>
      </p:pic>
      <p:pic>
        <p:nvPicPr>
          <p:cNvPr id="432" name="picture 432"/>
          <p:cNvPicPr>
            <a:picLocks noChangeAspect="1"/>
          </p:cNvPicPr>
          <p:nvPr/>
        </p:nvPicPr>
        <p:blipFill>
          <a:blip r:embed="rId3"/>
          <a:stretch>
            <a:fillRect/>
          </a:stretch>
        </p:blipFill>
        <p:spPr>
          <a:xfrm rot="21600000">
            <a:off x="13716" y="7505700"/>
            <a:ext cx="1054608" cy="309372"/>
          </a:xfrm>
          <a:prstGeom prst="rect">
            <a:avLst/>
          </a:prstGeom>
        </p:spPr>
      </p:pic>
      <p:pic>
        <p:nvPicPr>
          <p:cNvPr id="433" name="picture 433"/>
          <p:cNvPicPr>
            <a:picLocks noChangeAspect="1"/>
          </p:cNvPicPr>
          <p:nvPr/>
        </p:nvPicPr>
        <p:blipFill>
          <a:blip r:embed="rId4"/>
          <a:stretch>
            <a:fillRect/>
          </a:stretch>
        </p:blipFill>
        <p:spPr>
          <a:xfrm rot="21600000">
            <a:off x="264045" y="5695022"/>
            <a:ext cx="1700022" cy="188442"/>
          </a:xfrm>
          <a:prstGeom prst="rect">
            <a:avLst/>
          </a:prstGeom>
        </p:spPr>
      </p:pic>
      <p:pic>
        <p:nvPicPr>
          <p:cNvPr id="434" name="picture 434"/>
          <p:cNvPicPr>
            <a:picLocks noChangeAspect="1"/>
          </p:cNvPicPr>
          <p:nvPr/>
        </p:nvPicPr>
        <p:blipFill>
          <a:blip r:embed="rId5"/>
          <a:stretch>
            <a:fillRect/>
          </a:stretch>
        </p:blipFill>
        <p:spPr>
          <a:xfrm rot="21600000">
            <a:off x="407555" y="950950"/>
            <a:ext cx="1396555" cy="187807"/>
          </a:xfrm>
          <a:prstGeom prst="rect">
            <a:avLst/>
          </a:prstGeom>
        </p:spPr>
      </p:pic>
      <p:pic>
        <p:nvPicPr>
          <p:cNvPr id="435" name="picture 435"/>
          <p:cNvPicPr>
            <a:picLocks noChangeAspect="1"/>
          </p:cNvPicPr>
          <p:nvPr/>
        </p:nvPicPr>
        <p:blipFill>
          <a:blip r:embed="rId6"/>
          <a:stretch>
            <a:fillRect/>
          </a:stretch>
        </p:blipFill>
        <p:spPr>
          <a:xfrm rot="21600000">
            <a:off x="407555" y="4124045"/>
            <a:ext cx="1242885" cy="188429"/>
          </a:xfrm>
          <a:prstGeom prst="rect">
            <a:avLst/>
          </a:prstGeom>
        </p:spPr>
      </p:pic>
      <p:sp>
        <p:nvSpPr>
          <p:cNvPr id="436" name="textbox 436"/>
          <p:cNvSpPr/>
          <p:nvPr/>
        </p:nvSpPr>
        <p:spPr>
          <a:xfrm>
            <a:off x="5842324" y="9041149"/>
            <a:ext cx="229234" cy="153035"/>
          </a:xfrm>
          <a:prstGeom prst="rect">
            <a:avLst/>
          </a:prstGeom>
        </p:spPr>
        <p:txBody>
          <a:bodyPr vert="horz" wrap="square" lIns="0" tIns="0" rIns="0" bIns="0"/>
          <a:lstStyle/>
          <a:p>
            <a:pPr algn="l" rtl="0" eaLnBrk="0">
              <a:lnSpc>
                <a:spcPct val="78516"/>
              </a:lnSpc>
              <a:tabLst/>
            </a:pPr>
            <a:endParaRPr lang="Arial" altLang="Arial" sz="100" dirty="0"/>
          </a:p>
          <a:p>
            <a:pPr marL="12700" algn="l" rtl="0" eaLnBrk="0">
              <a:lnSpc>
                <a:spcPct val="84000"/>
              </a:lnSpc>
              <a:tabLst/>
            </a:pPr>
            <a:r>
              <a:rPr sz="1000" b="1" spc="-30" dirty="0">
                <a:solidFill>
                  <a:srgbClr val="231F20">
                    <a:alpha val="100000"/>
                  </a:srgbClr>
                </a:solidFill>
                <a:latin typeface="Arial"/>
                <a:ea typeface="Arial"/>
                <a:cs typeface="Arial"/>
              </a:rPr>
              <a:t>12</a:t>
            </a:r>
            <a:r>
              <a:rPr sz="1000" b="1" spc="-10" dirty="0">
                <a:solidFill>
                  <a:srgbClr val="231F20">
                    <a:alpha val="100000"/>
                  </a:srgbClr>
                </a:solidFill>
                <a:latin typeface="Arial"/>
                <a:ea typeface="Arial"/>
                <a:cs typeface="Arial"/>
              </a:rPr>
              <a:t>3</a:t>
            </a:r>
            <a:endParaRPr lang="Arial" altLang="Arial" sz="1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6"/>
          <p:cNvSpPr/>
          <p:nvPr/>
        </p:nvSpPr>
        <p:spPr>
          <a:xfrm>
            <a:off x="895009" y="3749850"/>
            <a:ext cx="5240654" cy="4757420"/>
          </a:xfrm>
          <a:prstGeom prst="rect">
            <a:avLst/>
          </a:prstGeom>
        </p:spPr>
        <p:txBody>
          <a:bodyPr vert="horz" wrap="square" lIns="0" tIns="0" rIns="0" bIns="0"/>
          <a:lstStyle/>
          <a:p>
            <a:pPr algn="l" rtl="0" eaLnBrk="0">
              <a:lnSpc>
                <a:spcPct val="84539"/>
              </a:lnSpc>
              <a:tabLst/>
            </a:pPr>
            <a:endParaRPr lang="Arial" altLang="Arial" sz="100" dirty="0"/>
          </a:p>
          <a:p>
            <a:pPr marL="12700" algn="l" rtl="0" eaLnBrk="0">
              <a:lnSpc>
                <a:spcPct val="92000"/>
              </a:lnSpc>
              <a:tabLst/>
            </a:pPr>
            <a:r>
              <a:rPr sz="1000" spc="20" dirty="0">
                <a:solidFill>
                  <a:srgbClr val="231F20">
                    <a:alpha val="100000"/>
                  </a:srgbClr>
                </a:solidFill>
                <a:latin typeface="Microsoft YaHei"/>
                <a:ea typeface="Microsoft YaHei"/>
                <a:cs typeface="Microsoft YaHei"/>
              </a:rPr>
              <a:t>项目一</a:t>
            </a:r>
            <a:r>
              <a:rPr sz="1000" spc="20" dirty="0">
                <a:solidFill>
                  <a:srgbClr val="231F20">
                    <a:alpha val="100000"/>
                  </a:srgbClr>
                </a:solidFill>
                <a:latin typeface="Microsoft YaHei"/>
                <a:ea typeface="Microsoft YaHei"/>
                <a:cs typeface="Microsoft YaHei"/>
              </a:rPr>
              <a:t>   </a:t>
            </a:r>
            <a:r>
              <a:rPr sz="1000" spc="20" dirty="0">
                <a:solidFill>
                  <a:srgbClr val="231F20">
                    <a:alpha val="100000"/>
                  </a:srgbClr>
                </a:solidFill>
                <a:latin typeface="Microsoft YaHei"/>
                <a:ea typeface="Microsoft YaHei"/>
                <a:cs typeface="Microsoft YaHei"/>
              </a:rPr>
              <a:t>老年心理护理基本技能</a:t>
            </a:r>
            <a:r>
              <a:rPr sz="1000" spc="20" dirty="0">
                <a:solidFill>
                  <a:srgbClr val="231F20">
                    <a:alpha val="100000"/>
                  </a:srgbClr>
                </a:solidFill>
                <a:latin typeface="Microsoft YaHei"/>
                <a:ea typeface="Microsoft YaHei"/>
                <a:cs typeface="Microsoft YaHei"/>
              </a:rPr>
              <a:t> </a:t>
            </a:r>
            <a:r>
              <a:rPr sz="1600" spc="20" dirty="0" baseline="19533">
                <a:solidFill>
                  <a:srgbClr val="000000">
                    <a:alpha val="100000"/>
                  </a:srgbClr>
                </a:solidFill>
                <a:latin typeface="Times New Roman"/>
                <a:ea typeface="Times New Roman"/>
                <a:cs typeface="Times New Roman"/>
              </a:rPr>
              <a:t>...........................................</a:t>
            </a:r>
            <a:r>
              <a:rPr sz="1600" spc="10" dirty="0" baseline="19533">
                <a:solidFill>
                  <a:srgbClr val="000000">
                    <a:alpha val="100000"/>
                  </a:srgbClr>
                </a:solidFill>
                <a:latin typeface="Times New Roman"/>
                <a:ea typeface="Times New Roman"/>
                <a:cs typeface="Times New Roman"/>
              </a:rPr>
              <a:t>.</a:t>
            </a:r>
            <a:r>
              <a:rPr sz="1600" spc="0" dirty="0" baseline="19533">
                <a:solidFill>
                  <a:srgbClr val="000000">
                    <a:alpha val="100000"/>
                  </a:srgbClr>
                </a:solidFill>
                <a:latin typeface="Times New Roman"/>
                <a:ea typeface="Times New Roman"/>
                <a:cs typeface="Times New Roman"/>
              </a:rPr>
              <a:t>....................................................</a:t>
            </a:r>
            <a:r>
              <a:rPr sz="1000" spc="0" dirty="0">
                <a:solidFill>
                  <a:srgbClr val="000000">
                    <a:alpha val="100000"/>
                  </a:srgbClr>
                </a:solidFill>
                <a:latin typeface="Times New Roman"/>
                <a:ea typeface="Times New Roman"/>
                <a:cs typeface="Times New Roman"/>
              </a:rPr>
              <a:t> </a:t>
            </a:r>
            <a:r>
              <a:rPr sz="1000" spc="0" dirty="0">
                <a:solidFill>
                  <a:srgbClr val="231F20">
                    <a:alpha val="100000"/>
                  </a:srgbClr>
                </a:solidFill>
                <a:hlinkClick r:id="rId2" tooltip="" action="ppaction://hlinksldjump">
                  <a:extLst>
                    <a:ext uri="{DAF060AB-1E55-43B9-8AAB-6FB025537F2F}">
                      <wpsdc:hlinkClr xmlns:wpsdc="http://www.wps.cn/officeDocument/2017/drawingmlCustomData" val="231F20"/>
                      <wpsdc:folHlinkClr xmlns:wpsdc="http://www.wps.cn/officeDocument/2017/drawingmlCustomData" val="231F20"/>
                      <wpsdc:hlinkUnderline xmlns:wpsdc="http://www.wps.cn/officeDocument/2017/drawingmlCustomData" val="0"/>
                    </a:ext>
                  </a:extLst>
                </a:hlinkClick>
                <a:latin typeface="SimSun"/>
                <a:ea typeface="SimSun"/>
                <a:cs typeface="SimSun"/>
              </a:rPr>
              <a:t>1</a:t>
            </a:r>
            <a:endParaRPr lang="SimSun" altLang="SimSun" sz="1000" dirty="0"/>
          </a:p>
          <a:p>
            <a:pPr marL="301404" algn="l" rtl="0" eaLnBrk="0">
              <a:lnSpc>
                <a:spcPct val="96000"/>
              </a:lnSpc>
              <a:spcBef>
                <a:spcPts val="514"/>
              </a:spcBef>
              <a:tabLst/>
            </a:pPr>
            <a:r>
              <a:rPr sz="1000" spc="20" dirty="0">
                <a:solidFill>
                  <a:srgbClr val="231F20">
                    <a:alpha val="100000"/>
                  </a:srgbClr>
                </a:solidFill>
                <a:latin typeface="SimSun"/>
                <a:ea typeface="SimSun"/>
                <a:cs typeface="SimSun"/>
              </a:rPr>
              <a:t>任务一</a:t>
            </a:r>
            <a:r>
              <a:rPr sz="1000" spc="20" dirty="0">
                <a:solidFill>
                  <a:srgbClr val="231F20">
                    <a:alpha val="100000"/>
                  </a:srgbClr>
                </a:solidFill>
                <a:latin typeface="SimSun"/>
                <a:ea typeface="SimSun"/>
                <a:cs typeface="SimSun"/>
              </a:rPr>
              <a:t>  </a:t>
            </a:r>
            <a:r>
              <a:rPr sz="1000" spc="20" dirty="0">
                <a:solidFill>
                  <a:srgbClr val="231F20">
                    <a:alpha val="100000"/>
                  </a:srgbClr>
                </a:solidFill>
                <a:latin typeface="SimSun"/>
                <a:ea typeface="SimSun"/>
                <a:cs typeface="SimSun"/>
              </a:rPr>
              <a:t>老年心理健康教育和老年护理概述</a:t>
            </a:r>
            <a:r>
              <a:rPr sz="1000" spc="20" dirty="0">
                <a:solidFill>
                  <a:srgbClr val="231F20">
                    <a:alpha val="100000"/>
                  </a:srgbClr>
                </a:solidFill>
                <a:latin typeface="SimSun"/>
                <a:ea typeface="SimSun"/>
                <a:cs typeface="SimSun"/>
              </a:rPr>
              <a:t>  </a:t>
            </a:r>
            <a:r>
              <a:rPr sz="1600" spc="20" dirty="0" baseline="3255">
                <a:solidFill>
                  <a:srgbClr val="000000">
                    <a:alpha val="100000"/>
                  </a:srgbClr>
                </a:solidFill>
                <a:latin typeface="Times New Roman"/>
                <a:ea typeface="Times New Roman"/>
                <a:cs typeface="Times New Roman"/>
              </a:rPr>
              <a:t>...................................................</a:t>
            </a:r>
            <a:r>
              <a:rPr sz="1600" spc="0" dirty="0" baseline="3255">
                <a:solidFill>
                  <a:srgbClr val="000000">
                    <a:alpha val="100000"/>
                  </a:srgbClr>
                </a:solidFill>
                <a:latin typeface="Times New Roman"/>
                <a:ea typeface="Times New Roman"/>
                <a:cs typeface="Times New Roman"/>
              </a:rPr>
              <a:t>...........</a:t>
            </a:r>
            <a:r>
              <a:rPr sz="1000" spc="0" dirty="0">
                <a:solidFill>
                  <a:srgbClr val="000000">
                    <a:alpha val="100000"/>
                  </a:srgbClr>
                </a:solidFill>
                <a:latin typeface="Times New Roman"/>
                <a:ea typeface="Times New Roman"/>
                <a:cs typeface="Times New Roman"/>
              </a:rPr>
              <a:t>   </a:t>
            </a:r>
            <a:r>
              <a:rPr sz="1000" spc="0" dirty="0">
                <a:solidFill>
                  <a:srgbClr val="231F20">
                    <a:alpha val="100000"/>
                  </a:srgbClr>
                </a:solidFill>
                <a:hlinkClick r:id="rId2" tooltip="" action="ppaction://hlinksldjump">
                  <a:extLst>
                    <a:ext uri="{DAF060AB-1E55-43B9-8AAB-6FB025537F2F}">
                      <wpsdc:hlinkClr xmlns:wpsdc="http://www.wps.cn/officeDocument/2017/drawingmlCustomData" val="231F20"/>
                      <wpsdc:folHlinkClr xmlns:wpsdc="http://www.wps.cn/officeDocument/2017/drawingmlCustomData" val="231F20"/>
                      <wpsdc:hlinkUnderline xmlns:wpsdc="http://www.wps.cn/officeDocument/2017/drawingmlCustomData" val="0"/>
                    </a:ext>
                  </a:extLst>
                </a:hlinkClick>
                <a:latin typeface="SimSun"/>
                <a:ea typeface="SimSun"/>
                <a:cs typeface="SimSun"/>
              </a:rPr>
              <a:t>1</a:t>
            </a:r>
            <a:endParaRPr lang="SimSun" altLang="SimSun" sz="1000" dirty="0"/>
          </a:p>
          <a:p>
            <a:pPr marL="301404" algn="l" rtl="0" eaLnBrk="0">
              <a:lnSpc>
                <a:spcPts val="1320"/>
              </a:lnSpc>
              <a:spcBef>
                <a:spcPts val="593"/>
              </a:spcBef>
              <a:tabLst/>
            </a:pPr>
            <a:r>
              <a:rPr sz="1000" spc="20" dirty="0">
                <a:solidFill>
                  <a:srgbClr val="231F20">
                    <a:alpha val="100000"/>
                  </a:srgbClr>
                </a:solidFill>
                <a:latin typeface="SimSun"/>
                <a:ea typeface="SimSun"/>
                <a:cs typeface="SimSun"/>
              </a:rPr>
              <a:t>任务二</a:t>
            </a:r>
            <a:r>
              <a:rPr sz="1000" spc="20" dirty="0">
                <a:solidFill>
                  <a:srgbClr val="231F20">
                    <a:alpha val="100000"/>
                  </a:srgbClr>
                </a:solidFill>
                <a:latin typeface="SimSun"/>
                <a:ea typeface="SimSun"/>
                <a:cs typeface="SimSun"/>
              </a:rPr>
              <a:t>  </a:t>
            </a:r>
            <a:r>
              <a:rPr sz="1000" spc="20" dirty="0">
                <a:solidFill>
                  <a:srgbClr val="231F20">
                    <a:alpha val="100000"/>
                  </a:srgbClr>
                </a:solidFill>
                <a:latin typeface="SimSun"/>
                <a:ea typeface="SimSun"/>
                <a:cs typeface="SimSun"/>
              </a:rPr>
              <a:t>老年心理评估</a:t>
            </a:r>
            <a:r>
              <a:rPr sz="1000" spc="20" dirty="0">
                <a:solidFill>
                  <a:srgbClr val="231F20">
                    <a:alpha val="100000"/>
                  </a:srgbClr>
                </a:solidFill>
                <a:latin typeface="SimSun"/>
                <a:ea typeface="SimSun"/>
                <a:cs typeface="SimSun"/>
              </a:rPr>
              <a:t>  </a:t>
            </a:r>
            <a:r>
              <a:rPr sz="1600" spc="20" dirty="0" baseline="5771">
                <a:solidFill>
                  <a:srgbClr val="000000">
                    <a:alpha val="100000"/>
                  </a:srgbClr>
                </a:solidFill>
                <a:latin typeface="Times New Roman"/>
                <a:ea typeface="Times New Roman"/>
                <a:cs typeface="Times New Roman"/>
              </a:rPr>
              <a:t>..................................................</a:t>
            </a:r>
            <a:r>
              <a:rPr sz="1600" spc="0" dirty="0" baseline="5771">
                <a:solidFill>
                  <a:srgbClr val="000000">
                    <a:alpha val="100000"/>
                  </a:srgbClr>
                </a:solidFill>
                <a:latin typeface="Times New Roman"/>
                <a:ea typeface="Times New Roman"/>
                <a:cs typeface="Times New Roman"/>
              </a:rPr>
              <a:t>..............................................</a:t>
            </a:r>
            <a:r>
              <a:rPr sz="1000" spc="0" dirty="0">
                <a:solidFill>
                  <a:srgbClr val="000000">
                    <a:alpha val="100000"/>
                  </a:srgbClr>
                </a:solidFill>
                <a:latin typeface="Times New Roman"/>
                <a:ea typeface="Times New Roman"/>
                <a:cs typeface="Times New Roman"/>
              </a:rPr>
              <a:t>  </a:t>
            </a:r>
            <a:r>
              <a:rPr sz="1000" spc="0" dirty="0">
                <a:solidFill>
                  <a:srgbClr val="231F20">
                    <a:alpha val="100000"/>
                  </a:srgbClr>
                </a:solidFill>
                <a:hlinkClick r:id="rId3" tooltip="" action="ppaction://hlinksldjump">
                  <a:extLst>
                    <a:ext uri="{DAF060AB-1E55-43B9-8AAB-6FB025537F2F}">
                      <wpsdc:hlinkClr xmlns:wpsdc="http://www.wps.cn/officeDocument/2017/drawingmlCustomData" val="231F20"/>
                      <wpsdc:folHlinkClr xmlns:wpsdc="http://www.wps.cn/officeDocument/2017/drawingmlCustomData" val="231F20"/>
                      <wpsdc:hlinkUnderline xmlns:wpsdc="http://www.wps.cn/officeDocument/2017/drawingmlCustomData" val="0"/>
                    </a:ext>
                  </a:extLst>
                </a:hlinkClick>
                <a:latin typeface="SimSun"/>
                <a:ea typeface="SimSun"/>
                <a:cs typeface="SimSun"/>
              </a:rPr>
              <a:t>14</a:t>
            </a:r>
            <a:endParaRPr lang="SimSun" altLang="SimSun" sz="1000" dirty="0"/>
          </a:p>
          <a:p>
            <a:pPr marL="301404" algn="l" rtl="0" eaLnBrk="0">
              <a:lnSpc>
                <a:spcPct val="96000"/>
              </a:lnSpc>
              <a:spcBef>
                <a:spcPts val="489"/>
              </a:spcBef>
              <a:tabLst/>
            </a:pPr>
            <a:r>
              <a:rPr sz="1000" spc="20" dirty="0">
                <a:solidFill>
                  <a:srgbClr val="231F20">
                    <a:alpha val="100000"/>
                  </a:srgbClr>
                </a:solidFill>
                <a:latin typeface="SimSun"/>
                <a:ea typeface="SimSun"/>
                <a:cs typeface="SimSun"/>
              </a:rPr>
              <a:t>任务三</a:t>
            </a:r>
            <a:r>
              <a:rPr sz="1000" spc="20" dirty="0">
                <a:solidFill>
                  <a:srgbClr val="231F20">
                    <a:alpha val="100000"/>
                  </a:srgbClr>
                </a:solidFill>
                <a:latin typeface="SimSun"/>
                <a:ea typeface="SimSun"/>
                <a:cs typeface="SimSun"/>
              </a:rPr>
              <a:t>  </a:t>
            </a:r>
            <a:r>
              <a:rPr sz="1000" spc="20" dirty="0">
                <a:solidFill>
                  <a:srgbClr val="231F20">
                    <a:alpha val="100000"/>
                  </a:srgbClr>
                </a:solidFill>
                <a:latin typeface="SimSun"/>
                <a:ea typeface="SimSun"/>
                <a:cs typeface="SimSun"/>
              </a:rPr>
              <a:t>老年心理咨询与心理治疗概述</a:t>
            </a:r>
            <a:r>
              <a:rPr sz="1000" spc="20" dirty="0">
                <a:solidFill>
                  <a:srgbClr val="231F20">
                    <a:alpha val="100000"/>
                  </a:srgbClr>
                </a:solidFill>
                <a:latin typeface="SimSun"/>
                <a:ea typeface="SimSun"/>
                <a:cs typeface="SimSun"/>
              </a:rPr>
              <a:t>  </a:t>
            </a:r>
            <a:r>
              <a:rPr sz="1600" spc="20" dirty="0" baseline="3255">
                <a:solidFill>
                  <a:srgbClr val="000000">
                    <a:alpha val="100000"/>
                  </a:srgbClr>
                </a:solidFill>
                <a:latin typeface="Times New Roman"/>
                <a:ea typeface="Times New Roman"/>
                <a:cs typeface="Times New Roman"/>
              </a:rPr>
              <a:t>..................................................................</a:t>
            </a:r>
            <a:r>
              <a:rPr sz="1000" spc="20" dirty="0">
                <a:solidFill>
                  <a:srgbClr val="000000">
                    <a:alpha val="100000"/>
                  </a:srgbClr>
                </a:solidFill>
                <a:latin typeface="Times New Roman"/>
                <a:ea typeface="Times New Roman"/>
                <a:cs typeface="Times New Roman"/>
              </a:rPr>
              <a:t>   </a:t>
            </a:r>
            <a:r>
              <a:rPr sz="1000" spc="20" dirty="0">
                <a:solidFill>
                  <a:srgbClr val="231F20">
                    <a:alpha val="100000"/>
                  </a:srgbClr>
                </a:solidFill>
                <a:hlinkClick r:id="rId4" tooltip="" action="ppaction://hlinksldjump">
                  <a:extLst>
                    <a:ext uri="{DAF060AB-1E55-43B9-8AAB-6FB025537F2F}">
                      <wpsdc:hlinkClr xmlns:wpsdc="http://www.wps.cn/officeDocument/2017/drawingmlCustomData" val="231F20"/>
                      <wpsdc:folHlinkClr xmlns:wpsdc="http://www.wps.cn/officeDocument/2017/drawingmlCustomData" val="231F20"/>
                      <wpsdc:hlinkUnderline xmlns:wpsdc="http://www.wps.cn/officeDocument/2017/drawingmlCustomData" val="0"/>
                    </a:ext>
                  </a:extLst>
                </a:hlinkClick>
                <a:latin typeface="SimSun"/>
                <a:ea typeface="SimSun"/>
                <a:cs typeface="SimSun"/>
              </a:rPr>
              <a:t>3</a:t>
            </a:r>
            <a:r>
              <a:rPr sz="1000" spc="10" dirty="0">
                <a:solidFill>
                  <a:srgbClr val="231F20">
                    <a:alpha val="100000"/>
                  </a:srgbClr>
                </a:solidFill>
                <a:latin typeface="SimSun"/>
                <a:ea typeface="SimSun"/>
                <a:cs typeface="SimSun"/>
              </a:rPr>
              <a:t>9</a:t>
            </a:r>
            <a:endParaRPr lang="SimSun" altLang="SimSun" sz="1000" dirty="0"/>
          </a:p>
          <a:p>
            <a:pPr marL="301404" algn="l" rtl="0" eaLnBrk="0">
              <a:lnSpc>
                <a:spcPct val="96000"/>
              </a:lnSpc>
              <a:spcBef>
                <a:spcPts val="590"/>
              </a:spcBef>
              <a:tabLst/>
            </a:pPr>
            <a:r>
              <a:rPr sz="1000" spc="30" dirty="0">
                <a:solidFill>
                  <a:srgbClr val="231F20">
                    <a:alpha val="100000"/>
                  </a:srgbClr>
                </a:solidFill>
                <a:latin typeface="SimSun"/>
                <a:ea typeface="SimSun"/>
                <a:cs typeface="SimSun"/>
              </a:rPr>
              <a:t>任务四</a:t>
            </a:r>
            <a:r>
              <a:rPr sz="1000" spc="30" dirty="0">
                <a:solidFill>
                  <a:srgbClr val="231F20">
                    <a:alpha val="100000"/>
                  </a:srgbClr>
                </a:solidFill>
                <a:latin typeface="SimSun"/>
                <a:ea typeface="SimSun"/>
                <a:cs typeface="SimSun"/>
              </a:rPr>
              <a:t>  </a:t>
            </a:r>
            <a:r>
              <a:rPr sz="1000" spc="30" dirty="0">
                <a:solidFill>
                  <a:srgbClr val="231F20">
                    <a:alpha val="100000"/>
                  </a:srgbClr>
                </a:solidFill>
                <a:latin typeface="SimSun"/>
                <a:ea typeface="SimSun"/>
                <a:cs typeface="SimSun"/>
              </a:rPr>
              <a:t>常用的老年心理咨询和心理治疗技术</a:t>
            </a:r>
            <a:r>
              <a:rPr sz="1000" spc="30" dirty="0">
                <a:solidFill>
                  <a:srgbClr val="231F20">
                    <a:alpha val="100000"/>
                  </a:srgbClr>
                </a:solidFill>
                <a:latin typeface="SimSun"/>
                <a:ea typeface="SimSun"/>
                <a:cs typeface="SimSun"/>
              </a:rPr>
              <a:t>  </a:t>
            </a:r>
            <a:r>
              <a:rPr sz="1600" spc="30" dirty="0" baseline="3255">
                <a:solidFill>
                  <a:srgbClr val="000000">
                    <a:alpha val="100000"/>
                  </a:srgbClr>
                </a:solidFill>
                <a:latin typeface="Times New Roman"/>
                <a:ea typeface="Times New Roman"/>
                <a:cs typeface="Times New Roman"/>
              </a:rPr>
              <a:t>.................................................</a:t>
            </a:r>
            <a:r>
              <a:rPr sz="1600" spc="20" dirty="0" baseline="3255">
                <a:solidFill>
                  <a:srgbClr val="000000">
                    <a:alpha val="100000"/>
                  </a:srgbClr>
                </a:solidFill>
                <a:latin typeface="Times New Roman"/>
                <a:ea typeface="Times New Roman"/>
                <a:cs typeface="Times New Roman"/>
              </a:rPr>
              <a:t>.</a:t>
            </a:r>
            <a:r>
              <a:rPr sz="1600" spc="0" dirty="0" baseline="3255">
                <a:solidFill>
                  <a:srgbClr val="000000">
                    <a:alpha val="100000"/>
                  </a:srgbClr>
                </a:solidFill>
                <a:latin typeface="Times New Roman"/>
                <a:ea typeface="Times New Roman"/>
                <a:cs typeface="Times New Roman"/>
              </a:rPr>
              <a:t>....</a:t>
            </a:r>
            <a:r>
              <a:rPr sz="1000" spc="0" dirty="0">
                <a:solidFill>
                  <a:srgbClr val="000000">
                    <a:alpha val="100000"/>
                  </a:srgbClr>
                </a:solidFill>
                <a:latin typeface="Times New Roman"/>
                <a:ea typeface="Times New Roman"/>
                <a:cs typeface="Times New Roman"/>
              </a:rPr>
              <a:t>  </a:t>
            </a:r>
            <a:r>
              <a:rPr sz="1000" spc="0" dirty="0">
                <a:solidFill>
                  <a:srgbClr val="231F20">
                    <a:alpha val="100000"/>
                  </a:srgbClr>
                </a:solidFill>
                <a:hlinkClick r:id="rId5" tooltip="" action="ppaction://hlinksldjump">
                  <a:extLst>
                    <a:ext uri="{DAF060AB-1E55-43B9-8AAB-6FB025537F2F}">
                      <wpsdc:hlinkClr xmlns:wpsdc="http://www.wps.cn/officeDocument/2017/drawingmlCustomData" val="231F20"/>
                      <wpsdc:folHlinkClr xmlns:wpsdc="http://www.wps.cn/officeDocument/2017/drawingmlCustomData" val="231F20"/>
                      <wpsdc:hlinkUnderline xmlns:wpsdc="http://www.wps.cn/officeDocument/2017/drawingmlCustomData" val="0"/>
                    </a:ext>
                  </a:extLst>
                </a:hlinkClick>
                <a:latin typeface="SimSun"/>
                <a:ea typeface="SimSun"/>
                <a:cs typeface="SimSun"/>
              </a:rPr>
              <a:t>4</a:t>
            </a:r>
            <a:r>
              <a:rPr sz="1000" spc="0" dirty="0">
                <a:solidFill>
                  <a:srgbClr val="231F20">
                    <a:alpha val="100000"/>
                  </a:srgbClr>
                </a:solidFill>
                <a:latin typeface="SimSun"/>
                <a:ea typeface="SimSun"/>
                <a:cs typeface="SimSun"/>
              </a:rPr>
              <a:t>8</a:t>
            </a:r>
            <a:endParaRPr lang="SimSun" altLang="SimSun" sz="1000" dirty="0"/>
          </a:p>
          <a:p>
            <a:pPr marL="12700" algn="l" rtl="0" eaLnBrk="0">
              <a:lnSpc>
                <a:spcPct val="92000"/>
              </a:lnSpc>
              <a:spcBef>
                <a:spcPts val="728"/>
              </a:spcBef>
              <a:tabLst/>
            </a:pPr>
            <a:r>
              <a:rPr sz="1000" spc="20" dirty="0">
                <a:solidFill>
                  <a:srgbClr val="231F20">
                    <a:alpha val="100000"/>
                  </a:srgbClr>
                </a:solidFill>
                <a:latin typeface="Microsoft YaHei"/>
                <a:ea typeface="Microsoft YaHei"/>
                <a:cs typeface="Microsoft YaHei"/>
              </a:rPr>
              <a:t>项目二</a:t>
            </a:r>
            <a:r>
              <a:rPr sz="1000" spc="20" dirty="0">
                <a:solidFill>
                  <a:srgbClr val="231F20">
                    <a:alpha val="100000"/>
                  </a:srgbClr>
                </a:solidFill>
                <a:latin typeface="Microsoft YaHei"/>
                <a:ea typeface="Microsoft YaHei"/>
                <a:cs typeface="Microsoft YaHei"/>
              </a:rPr>
              <a:t>   </a:t>
            </a:r>
            <a:r>
              <a:rPr sz="1000" spc="20" dirty="0">
                <a:solidFill>
                  <a:srgbClr val="231F20">
                    <a:alpha val="100000"/>
                  </a:srgbClr>
                </a:solidFill>
                <a:latin typeface="Microsoft YaHei"/>
                <a:ea typeface="Microsoft YaHei"/>
                <a:cs typeface="Microsoft YaHei"/>
              </a:rPr>
              <a:t>老年社会适应与心理护理</a:t>
            </a:r>
            <a:r>
              <a:rPr sz="1000" spc="20" dirty="0">
                <a:solidFill>
                  <a:srgbClr val="231F20">
                    <a:alpha val="100000"/>
                  </a:srgbClr>
                </a:solidFill>
                <a:latin typeface="Microsoft YaHei"/>
                <a:ea typeface="Microsoft YaHei"/>
                <a:cs typeface="Microsoft YaHei"/>
              </a:rPr>
              <a:t> </a:t>
            </a:r>
            <a:r>
              <a:rPr sz="1600" spc="20" dirty="0" baseline="19533">
                <a:solidFill>
                  <a:srgbClr val="000000">
                    <a:alpha val="100000"/>
                  </a:srgbClr>
                </a:solidFill>
                <a:latin typeface="Times New Roman"/>
                <a:ea typeface="Times New Roman"/>
                <a:cs typeface="Times New Roman"/>
              </a:rPr>
              <a:t>.......................................................</a:t>
            </a:r>
            <a:r>
              <a:rPr sz="1600" spc="0" dirty="0" baseline="19533">
                <a:solidFill>
                  <a:srgbClr val="000000">
                    <a:alpha val="100000"/>
                  </a:srgbClr>
                </a:solidFill>
                <a:latin typeface="Times New Roman"/>
                <a:ea typeface="Times New Roman"/>
                <a:cs typeface="Times New Roman"/>
              </a:rPr>
              <a:t>................................</a:t>
            </a:r>
            <a:r>
              <a:rPr sz="1000" spc="0" dirty="0">
                <a:solidFill>
                  <a:srgbClr val="000000">
                    <a:alpha val="100000"/>
                  </a:srgbClr>
                </a:solidFill>
                <a:latin typeface="Times New Roman"/>
                <a:ea typeface="Times New Roman"/>
                <a:cs typeface="Times New Roman"/>
              </a:rPr>
              <a:t>   </a:t>
            </a:r>
            <a:r>
              <a:rPr sz="1000" spc="0" dirty="0">
                <a:solidFill>
                  <a:srgbClr val="231F20">
                    <a:alpha val="100000"/>
                  </a:srgbClr>
                </a:solidFill>
                <a:latin typeface="SimSun"/>
                <a:ea typeface="SimSun"/>
                <a:cs typeface="SimSun"/>
              </a:rPr>
              <a:t>68</a:t>
            </a:r>
            <a:endParaRPr lang="SimSun" altLang="SimSun" sz="1000" dirty="0"/>
          </a:p>
          <a:p>
            <a:pPr marL="301404" algn="l" rtl="0" eaLnBrk="0">
              <a:lnSpc>
                <a:spcPct val="96000"/>
              </a:lnSpc>
              <a:spcBef>
                <a:spcPts val="526"/>
              </a:spcBef>
              <a:tabLst/>
            </a:pPr>
            <a:r>
              <a:rPr sz="1000" spc="20" dirty="0">
                <a:solidFill>
                  <a:srgbClr val="231F20">
                    <a:alpha val="100000"/>
                  </a:srgbClr>
                </a:solidFill>
                <a:latin typeface="SimSun"/>
                <a:ea typeface="SimSun"/>
                <a:cs typeface="SimSun"/>
              </a:rPr>
              <a:t>任务一</a:t>
            </a:r>
            <a:r>
              <a:rPr sz="1000" spc="20" dirty="0">
                <a:solidFill>
                  <a:srgbClr val="231F20">
                    <a:alpha val="100000"/>
                  </a:srgbClr>
                </a:solidFill>
                <a:latin typeface="SimSun"/>
                <a:ea typeface="SimSun"/>
                <a:cs typeface="SimSun"/>
              </a:rPr>
              <a:t>  </a:t>
            </a:r>
            <a:r>
              <a:rPr sz="1000" spc="20" dirty="0">
                <a:solidFill>
                  <a:srgbClr val="231F20">
                    <a:alpha val="100000"/>
                  </a:srgbClr>
                </a:solidFill>
                <a:latin typeface="SimSun"/>
                <a:ea typeface="SimSun"/>
                <a:cs typeface="SimSun"/>
              </a:rPr>
              <a:t>老年人离退休问题与心理护理</a:t>
            </a:r>
            <a:r>
              <a:rPr sz="1000" spc="20" dirty="0">
                <a:solidFill>
                  <a:srgbClr val="231F20">
                    <a:alpha val="100000"/>
                  </a:srgbClr>
                </a:solidFill>
                <a:latin typeface="SimSun"/>
                <a:ea typeface="SimSun"/>
                <a:cs typeface="SimSun"/>
              </a:rPr>
              <a:t>  </a:t>
            </a:r>
            <a:r>
              <a:rPr sz="1600" spc="20" dirty="0" baseline="3255">
                <a:solidFill>
                  <a:srgbClr val="000000">
                    <a:alpha val="100000"/>
                  </a:srgbClr>
                </a:solidFill>
                <a:latin typeface="Times New Roman"/>
                <a:ea typeface="Times New Roman"/>
                <a:cs typeface="Times New Roman"/>
              </a:rPr>
              <a:t>..................................................................</a:t>
            </a:r>
            <a:r>
              <a:rPr sz="1000" spc="20" dirty="0">
                <a:solidFill>
                  <a:srgbClr val="000000">
                    <a:alpha val="100000"/>
                  </a:srgbClr>
                </a:solidFill>
                <a:latin typeface="Times New Roman"/>
                <a:ea typeface="Times New Roman"/>
                <a:cs typeface="Times New Roman"/>
              </a:rPr>
              <a:t>   </a:t>
            </a:r>
            <a:r>
              <a:rPr sz="1000" spc="10" dirty="0">
                <a:solidFill>
                  <a:srgbClr val="231F20">
                    <a:alpha val="100000"/>
                  </a:srgbClr>
                </a:solidFill>
                <a:latin typeface="SimSun"/>
                <a:ea typeface="SimSun"/>
                <a:cs typeface="SimSun"/>
              </a:rPr>
              <a:t>6</a:t>
            </a:r>
            <a:r>
              <a:rPr sz="1000" spc="0" dirty="0">
                <a:solidFill>
                  <a:srgbClr val="231F20">
                    <a:alpha val="100000"/>
                  </a:srgbClr>
                </a:solidFill>
                <a:latin typeface="SimSun"/>
                <a:ea typeface="SimSun"/>
                <a:cs typeface="SimSun"/>
              </a:rPr>
              <a:t>9</a:t>
            </a:r>
            <a:endParaRPr lang="SimSun" altLang="SimSun" sz="1000" dirty="0"/>
          </a:p>
          <a:p>
            <a:pPr marL="301404" algn="l" rtl="0" eaLnBrk="0">
              <a:lnSpc>
                <a:spcPts val="1328"/>
              </a:lnSpc>
              <a:spcBef>
                <a:spcPts val="590"/>
              </a:spcBef>
              <a:tabLst/>
            </a:pPr>
            <a:r>
              <a:rPr sz="1000" spc="30" dirty="0">
                <a:solidFill>
                  <a:srgbClr val="231F20">
                    <a:alpha val="100000"/>
                  </a:srgbClr>
                </a:solidFill>
                <a:latin typeface="SimSun"/>
                <a:ea typeface="SimSun"/>
                <a:cs typeface="SimSun"/>
              </a:rPr>
              <a:t>任务二</a:t>
            </a:r>
            <a:r>
              <a:rPr sz="1000" spc="30" dirty="0">
                <a:solidFill>
                  <a:srgbClr val="231F20">
                    <a:alpha val="100000"/>
                  </a:srgbClr>
                </a:solidFill>
                <a:latin typeface="SimSun"/>
                <a:ea typeface="SimSun"/>
                <a:cs typeface="SimSun"/>
              </a:rPr>
              <a:t>  </a:t>
            </a:r>
            <a:r>
              <a:rPr sz="1000" spc="30" dirty="0">
                <a:solidFill>
                  <a:srgbClr val="231F20">
                    <a:alpha val="100000"/>
                  </a:srgbClr>
                </a:solidFill>
                <a:latin typeface="SimSun"/>
                <a:ea typeface="SimSun"/>
                <a:cs typeface="SimSun"/>
              </a:rPr>
              <a:t>老年婚姻家庭问题与心理护理</a:t>
            </a:r>
            <a:r>
              <a:rPr sz="1000" spc="30" dirty="0">
                <a:solidFill>
                  <a:srgbClr val="231F20">
                    <a:alpha val="100000"/>
                  </a:srgbClr>
                </a:solidFill>
                <a:latin typeface="SimSun"/>
                <a:ea typeface="SimSun"/>
                <a:cs typeface="SimSun"/>
              </a:rPr>
              <a:t>  </a:t>
            </a:r>
            <a:r>
              <a:rPr sz="1600" spc="30" dirty="0" baseline="5669">
                <a:solidFill>
                  <a:srgbClr val="000000">
                    <a:alpha val="100000"/>
                  </a:srgbClr>
                </a:solidFill>
                <a:latin typeface="Times New Roman"/>
                <a:ea typeface="Times New Roman"/>
                <a:cs typeface="Times New Roman"/>
              </a:rPr>
              <a:t>................................................</a:t>
            </a:r>
            <a:r>
              <a:rPr sz="1600" spc="0" dirty="0" baseline="5669">
                <a:solidFill>
                  <a:srgbClr val="000000">
                    <a:alpha val="100000"/>
                  </a:srgbClr>
                </a:solidFill>
                <a:latin typeface="Times New Roman"/>
                <a:ea typeface="Times New Roman"/>
                <a:cs typeface="Times New Roman"/>
              </a:rPr>
              <a:t>..................</a:t>
            </a:r>
            <a:r>
              <a:rPr sz="1000" spc="0" dirty="0">
                <a:solidFill>
                  <a:srgbClr val="000000">
                    <a:alpha val="100000"/>
                  </a:srgbClr>
                </a:solidFill>
                <a:latin typeface="Times New Roman"/>
                <a:ea typeface="Times New Roman"/>
                <a:cs typeface="Times New Roman"/>
              </a:rPr>
              <a:t>  </a:t>
            </a:r>
            <a:r>
              <a:rPr sz="1000" spc="0" dirty="0">
                <a:solidFill>
                  <a:srgbClr val="231F20">
                    <a:alpha val="100000"/>
                  </a:srgbClr>
                </a:solidFill>
                <a:hlinkClick r:id="rId6" tooltip="" action="ppaction://hlinksldjump">
                  <a:extLst>
                    <a:ext uri="{DAF060AB-1E55-43B9-8AAB-6FB025537F2F}">
                      <wpsdc:hlinkClr xmlns:wpsdc="http://www.wps.cn/officeDocument/2017/drawingmlCustomData" val="231F20"/>
                      <wpsdc:folHlinkClr xmlns:wpsdc="http://www.wps.cn/officeDocument/2017/drawingmlCustomData" val="231F20"/>
                      <wpsdc:hlinkUnderline xmlns:wpsdc="http://www.wps.cn/officeDocument/2017/drawingmlCustomData" val="0"/>
                    </a:ext>
                  </a:extLst>
                </a:hlinkClick>
                <a:latin typeface="SimSun"/>
                <a:ea typeface="SimSun"/>
                <a:cs typeface="SimSun"/>
              </a:rPr>
              <a:t>77</a:t>
            </a:r>
            <a:endParaRPr lang="SimSun" altLang="SimSun" sz="1000" dirty="0"/>
          </a:p>
          <a:p>
            <a:pPr marL="301404" algn="l" rtl="0" eaLnBrk="0">
              <a:lnSpc>
                <a:spcPct val="96000"/>
              </a:lnSpc>
              <a:spcBef>
                <a:spcPts val="473"/>
              </a:spcBef>
              <a:tabLst/>
            </a:pPr>
            <a:r>
              <a:rPr sz="1000" spc="20" dirty="0">
                <a:solidFill>
                  <a:srgbClr val="231F20">
                    <a:alpha val="100000"/>
                  </a:srgbClr>
                </a:solidFill>
                <a:latin typeface="SimSun"/>
                <a:ea typeface="SimSun"/>
                <a:cs typeface="SimSun"/>
              </a:rPr>
              <a:t>任务三</a:t>
            </a:r>
            <a:r>
              <a:rPr sz="1000" spc="20" dirty="0">
                <a:solidFill>
                  <a:srgbClr val="231F20">
                    <a:alpha val="100000"/>
                  </a:srgbClr>
                </a:solidFill>
                <a:latin typeface="SimSun"/>
                <a:ea typeface="SimSun"/>
                <a:cs typeface="SimSun"/>
              </a:rPr>
              <a:t>  </a:t>
            </a:r>
            <a:r>
              <a:rPr sz="1000" spc="20" dirty="0">
                <a:solidFill>
                  <a:srgbClr val="231F20">
                    <a:alpha val="100000"/>
                  </a:srgbClr>
                </a:solidFill>
                <a:latin typeface="SimSun"/>
                <a:ea typeface="SimSun"/>
                <a:cs typeface="SimSun"/>
              </a:rPr>
              <a:t>空巢老人心理问题与心理护理</a:t>
            </a:r>
            <a:r>
              <a:rPr sz="1000" spc="20" dirty="0">
                <a:solidFill>
                  <a:srgbClr val="231F20">
                    <a:alpha val="100000"/>
                  </a:srgbClr>
                </a:solidFill>
                <a:latin typeface="SimSun"/>
                <a:ea typeface="SimSun"/>
                <a:cs typeface="SimSun"/>
              </a:rPr>
              <a:t>  </a:t>
            </a:r>
            <a:r>
              <a:rPr sz="1600" spc="20" dirty="0" baseline="3255">
                <a:solidFill>
                  <a:srgbClr val="000000">
                    <a:alpha val="100000"/>
                  </a:srgbClr>
                </a:solidFill>
                <a:latin typeface="Times New Roman"/>
                <a:ea typeface="Times New Roman"/>
                <a:cs typeface="Times New Roman"/>
              </a:rPr>
              <a:t>..................................................................</a:t>
            </a:r>
            <a:r>
              <a:rPr sz="1000" spc="20" dirty="0">
                <a:solidFill>
                  <a:srgbClr val="000000">
                    <a:alpha val="100000"/>
                  </a:srgbClr>
                </a:solidFill>
                <a:latin typeface="Times New Roman"/>
                <a:ea typeface="Times New Roman"/>
                <a:cs typeface="Times New Roman"/>
              </a:rPr>
              <a:t>   </a:t>
            </a:r>
            <a:r>
              <a:rPr sz="1000" spc="10" dirty="0">
                <a:solidFill>
                  <a:srgbClr val="231F20">
                    <a:alpha val="100000"/>
                  </a:srgbClr>
                </a:solidFill>
                <a:latin typeface="SimSun"/>
                <a:ea typeface="SimSun"/>
                <a:cs typeface="SimSun"/>
              </a:rPr>
              <a:t>8</a:t>
            </a:r>
            <a:r>
              <a:rPr sz="1000" spc="0" dirty="0">
                <a:solidFill>
                  <a:srgbClr val="231F20">
                    <a:alpha val="100000"/>
                  </a:srgbClr>
                </a:solidFill>
                <a:latin typeface="SimSun"/>
                <a:ea typeface="SimSun"/>
                <a:cs typeface="SimSun"/>
              </a:rPr>
              <a:t>8</a:t>
            </a:r>
            <a:endParaRPr lang="SimSun" altLang="SimSun" sz="1000" dirty="0"/>
          </a:p>
          <a:p>
            <a:pPr marL="12700" algn="l" rtl="0" eaLnBrk="0">
              <a:lnSpc>
                <a:spcPct val="92000"/>
              </a:lnSpc>
              <a:spcBef>
                <a:spcPts val="728"/>
              </a:spcBef>
              <a:tabLst/>
            </a:pPr>
            <a:r>
              <a:rPr sz="1000" spc="20" dirty="0">
                <a:solidFill>
                  <a:srgbClr val="231F20">
                    <a:alpha val="100000"/>
                  </a:srgbClr>
                </a:solidFill>
                <a:latin typeface="Microsoft YaHei"/>
                <a:ea typeface="Microsoft YaHei"/>
                <a:cs typeface="Microsoft YaHei"/>
              </a:rPr>
              <a:t>项目三</a:t>
            </a:r>
            <a:r>
              <a:rPr sz="1000" spc="20" dirty="0">
                <a:solidFill>
                  <a:srgbClr val="231F20">
                    <a:alpha val="100000"/>
                  </a:srgbClr>
                </a:solidFill>
                <a:latin typeface="Microsoft YaHei"/>
                <a:ea typeface="Microsoft YaHei"/>
                <a:cs typeface="Microsoft YaHei"/>
              </a:rPr>
              <a:t>   </a:t>
            </a:r>
            <a:r>
              <a:rPr sz="1000" spc="20" dirty="0">
                <a:solidFill>
                  <a:srgbClr val="231F20">
                    <a:alpha val="100000"/>
                  </a:srgbClr>
                </a:solidFill>
                <a:latin typeface="Microsoft YaHei"/>
                <a:ea typeface="Microsoft YaHei"/>
                <a:cs typeface="Microsoft YaHei"/>
              </a:rPr>
              <a:t>老年心身疾病与心理护理</a:t>
            </a:r>
            <a:r>
              <a:rPr sz="1000" spc="20" dirty="0">
                <a:solidFill>
                  <a:srgbClr val="231F20">
                    <a:alpha val="100000"/>
                  </a:srgbClr>
                </a:solidFill>
                <a:latin typeface="Microsoft YaHei"/>
                <a:ea typeface="Microsoft YaHei"/>
                <a:cs typeface="Microsoft YaHei"/>
              </a:rPr>
              <a:t> </a:t>
            </a:r>
            <a:r>
              <a:rPr sz="1600" spc="20" dirty="0" baseline="19533">
                <a:solidFill>
                  <a:srgbClr val="000000">
                    <a:alpha val="100000"/>
                  </a:srgbClr>
                </a:solidFill>
                <a:latin typeface="Times New Roman"/>
                <a:ea typeface="Times New Roman"/>
                <a:cs typeface="Times New Roman"/>
              </a:rPr>
              <a:t>.......................................................</a:t>
            </a:r>
            <a:r>
              <a:rPr sz="1600" spc="0" dirty="0" baseline="19533">
                <a:solidFill>
                  <a:srgbClr val="000000">
                    <a:alpha val="100000"/>
                  </a:srgbClr>
                </a:solidFill>
                <a:latin typeface="Times New Roman"/>
                <a:ea typeface="Times New Roman"/>
                <a:cs typeface="Times New Roman"/>
              </a:rPr>
              <a:t>................................</a:t>
            </a:r>
            <a:r>
              <a:rPr sz="1000" spc="0" dirty="0">
                <a:solidFill>
                  <a:srgbClr val="000000">
                    <a:alpha val="100000"/>
                  </a:srgbClr>
                </a:solidFill>
                <a:latin typeface="Times New Roman"/>
                <a:ea typeface="Times New Roman"/>
                <a:cs typeface="Times New Roman"/>
              </a:rPr>
              <a:t>   </a:t>
            </a:r>
            <a:r>
              <a:rPr sz="1000" spc="0" dirty="0">
                <a:solidFill>
                  <a:srgbClr val="231F20">
                    <a:alpha val="100000"/>
                  </a:srgbClr>
                </a:solidFill>
                <a:latin typeface="SimSun"/>
                <a:ea typeface="SimSun"/>
                <a:cs typeface="SimSun"/>
              </a:rPr>
              <a:t>99</a:t>
            </a:r>
            <a:endParaRPr lang="SimSun" altLang="SimSun" sz="1000" dirty="0"/>
          </a:p>
          <a:p>
            <a:pPr marL="301404" algn="l" rtl="0" eaLnBrk="0">
              <a:lnSpc>
                <a:spcPts val="1324"/>
              </a:lnSpc>
              <a:spcBef>
                <a:spcPts val="515"/>
              </a:spcBef>
              <a:tabLst/>
            </a:pPr>
            <a:r>
              <a:rPr sz="1000" spc="20" dirty="0">
                <a:solidFill>
                  <a:srgbClr val="231F20">
                    <a:alpha val="100000"/>
                  </a:srgbClr>
                </a:solidFill>
                <a:latin typeface="SimSun"/>
                <a:ea typeface="SimSun"/>
                <a:cs typeface="SimSun"/>
              </a:rPr>
              <a:t>任务一</a:t>
            </a:r>
            <a:r>
              <a:rPr sz="1000" spc="20" dirty="0">
                <a:solidFill>
                  <a:srgbClr val="231F20">
                    <a:alpha val="100000"/>
                  </a:srgbClr>
                </a:solidFill>
                <a:latin typeface="SimSun"/>
                <a:ea typeface="SimSun"/>
                <a:cs typeface="SimSun"/>
              </a:rPr>
              <a:t>  </a:t>
            </a:r>
            <a:r>
              <a:rPr sz="1000" spc="20" dirty="0">
                <a:solidFill>
                  <a:srgbClr val="231F20">
                    <a:alpha val="100000"/>
                  </a:srgbClr>
                </a:solidFill>
                <a:latin typeface="SimSun"/>
                <a:ea typeface="SimSun"/>
                <a:cs typeface="SimSun"/>
              </a:rPr>
              <a:t>老年心身疾病的基本认知</a:t>
            </a:r>
            <a:r>
              <a:rPr sz="1000" spc="20" dirty="0">
                <a:solidFill>
                  <a:srgbClr val="231F20">
                    <a:alpha val="100000"/>
                  </a:srgbClr>
                </a:solidFill>
                <a:latin typeface="SimSun"/>
                <a:ea typeface="SimSun"/>
                <a:cs typeface="SimSun"/>
              </a:rPr>
              <a:t>  </a:t>
            </a:r>
            <a:r>
              <a:rPr sz="1600" spc="20" dirty="0" baseline="5720">
                <a:solidFill>
                  <a:srgbClr val="000000">
                    <a:alpha val="100000"/>
                  </a:srgbClr>
                </a:solidFill>
                <a:latin typeface="Times New Roman"/>
                <a:ea typeface="Times New Roman"/>
                <a:cs typeface="Times New Roman"/>
              </a:rPr>
              <a:t>...................................................................</a:t>
            </a:r>
            <a:r>
              <a:rPr sz="1600" spc="0" dirty="0" baseline="5720">
                <a:solidFill>
                  <a:srgbClr val="000000">
                    <a:alpha val="100000"/>
                  </a:srgbClr>
                </a:solidFill>
                <a:latin typeface="Times New Roman"/>
                <a:ea typeface="Times New Roman"/>
                <a:cs typeface="Times New Roman"/>
              </a:rPr>
              <a:t>........</a:t>
            </a:r>
            <a:r>
              <a:rPr sz="1000" spc="0" dirty="0">
                <a:solidFill>
                  <a:srgbClr val="000000">
                    <a:alpha val="100000"/>
                  </a:srgbClr>
                </a:solidFill>
                <a:latin typeface="Times New Roman"/>
                <a:ea typeface="Times New Roman"/>
                <a:cs typeface="Times New Roman"/>
              </a:rPr>
              <a:t>  </a:t>
            </a:r>
            <a:r>
              <a:rPr sz="1000" spc="0" dirty="0">
                <a:solidFill>
                  <a:srgbClr val="231F20">
                    <a:alpha val="100000"/>
                  </a:srgbClr>
                </a:solidFill>
                <a:hlinkClick r:id="rId7" tooltip="" action="ppaction://hlinksldjump">
                  <a:extLst>
                    <a:ext uri="{DAF060AB-1E55-43B9-8AAB-6FB025537F2F}">
                      <wpsdc:hlinkClr xmlns:wpsdc="http://www.wps.cn/officeDocument/2017/drawingmlCustomData" val="231F20"/>
                      <wpsdc:folHlinkClr xmlns:wpsdc="http://www.wps.cn/officeDocument/2017/drawingmlCustomData" val="231F20"/>
                      <wpsdc:hlinkUnderline xmlns:wpsdc="http://www.wps.cn/officeDocument/2017/drawingmlCustomData" val="0"/>
                    </a:ext>
                  </a:extLst>
                </a:hlinkClick>
                <a:latin typeface="SimSun"/>
                <a:ea typeface="SimSun"/>
                <a:cs typeface="SimSun"/>
              </a:rPr>
              <a:t>90</a:t>
            </a:r>
            <a:endParaRPr lang="SimSun" altLang="SimSun" sz="1000" dirty="0"/>
          </a:p>
          <a:p>
            <a:pPr marL="301404" algn="l" rtl="0" eaLnBrk="0">
              <a:lnSpc>
                <a:spcPts val="1328"/>
              </a:lnSpc>
              <a:spcBef>
                <a:spcPts val="471"/>
              </a:spcBef>
              <a:tabLst/>
            </a:pPr>
            <a:r>
              <a:rPr sz="1000" spc="20" dirty="0">
                <a:solidFill>
                  <a:srgbClr val="231F20">
                    <a:alpha val="100000"/>
                  </a:srgbClr>
                </a:solidFill>
                <a:latin typeface="SimSun"/>
                <a:ea typeface="SimSun"/>
                <a:cs typeface="SimSun"/>
              </a:rPr>
              <a:t>任务二</a:t>
            </a:r>
            <a:r>
              <a:rPr sz="1000" spc="20" dirty="0">
                <a:solidFill>
                  <a:srgbClr val="231F20">
                    <a:alpha val="100000"/>
                  </a:srgbClr>
                </a:solidFill>
                <a:latin typeface="SimSun"/>
                <a:ea typeface="SimSun"/>
                <a:cs typeface="SimSun"/>
              </a:rPr>
              <a:t>  </a:t>
            </a:r>
            <a:r>
              <a:rPr sz="1000" spc="20" dirty="0">
                <a:solidFill>
                  <a:srgbClr val="231F20">
                    <a:alpha val="100000"/>
                  </a:srgbClr>
                </a:solidFill>
                <a:latin typeface="SimSun"/>
                <a:ea typeface="SimSun"/>
                <a:cs typeface="SimSun"/>
              </a:rPr>
              <a:t>老年常见心身疾病的心理护理</a:t>
            </a:r>
            <a:r>
              <a:rPr sz="1000" spc="20" dirty="0">
                <a:solidFill>
                  <a:srgbClr val="231F20">
                    <a:alpha val="100000"/>
                  </a:srgbClr>
                </a:solidFill>
                <a:latin typeface="SimSun"/>
                <a:ea typeface="SimSun"/>
                <a:cs typeface="SimSun"/>
              </a:rPr>
              <a:t>  </a:t>
            </a:r>
            <a:r>
              <a:rPr sz="1600" spc="20" dirty="0" baseline="5669">
                <a:solidFill>
                  <a:srgbClr val="000000">
                    <a:alpha val="100000"/>
                  </a:srgbClr>
                </a:solidFill>
                <a:latin typeface="Times New Roman"/>
                <a:ea typeface="Times New Roman"/>
                <a:cs typeface="Times New Roman"/>
              </a:rPr>
              <a:t>...........................................................</a:t>
            </a:r>
            <a:r>
              <a:rPr sz="1600" spc="0" dirty="0" baseline="5669">
                <a:solidFill>
                  <a:srgbClr val="000000">
                    <a:alpha val="100000"/>
                  </a:srgbClr>
                </a:solidFill>
                <a:latin typeface="Times New Roman"/>
                <a:ea typeface="Times New Roman"/>
                <a:cs typeface="Times New Roman"/>
              </a:rPr>
              <a:t>.......</a:t>
            </a:r>
            <a:r>
              <a:rPr sz="1000" spc="0" dirty="0">
                <a:solidFill>
                  <a:srgbClr val="000000">
                    <a:alpha val="100000"/>
                  </a:srgbClr>
                </a:solidFill>
                <a:latin typeface="Times New Roman"/>
                <a:ea typeface="Times New Roman"/>
                <a:cs typeface="Times New Roman"/>
              </a:rPr>
              <a:t>  </a:t>
            </a:r>
            <a:r>
              <a:rPr sz="1000" spc="0" dirty="0">
                <a:solidFill>
                  <a:srgbClr val="231F20">
                    <a:alpha val="100000"/>
                  </a:srgbClr>
                </a:solidFill>
                <a:hlinkClick r:id="rId8" tooltip="" action="ppaction://hlinksldjump">
                  <a:extLst>
                    <a:ext uri="{DAF060AB-1E55-43B9-8AAB-6FB025537F2F}">
                      <wpsdc:hlinkClr xmlns:wpsdc="http://www.wps.cn/officeDocument/2017/drawingmlCustomData" val="231F20"/>
                      <wpsdc:folHlinkClr xmlns:wpsdc="http://www.wps.cn/officeDocument/2017/drawingmlCustomData" val="231F20"/>
                      <wpsdc:hlinkUnderline xmlns:wpsdc="http://www.wps.cn/officeDocument/2017/drawingmlCustomData" val="0"/>
                    </a:ext>
                  </a:extLst>
                </a:hlinkClick>
                <a:latin typeface="SimSun"/>
                <a:ea typeface="SimSun"/>
                <a:cs typeface="SimSun"/>
              </a:rPr>
              <a:t>109</a:t>
            </a:r>
            <a:endParaRPr lang="SimSun" altLang="SimSun" sz="1000" dirty="0"/>
          </a:p>
          <a:p>
            <a:pPr marL="12700" algn="l" rtl="0" eaLnBrk="0">
              <a:lnSpc>
                <a:spcPts val="1514"/>
              </a:lnSpc>
              <a:spcBef>
                <a:spcPts val="402"/>
              </a:spcBef>
              <a:tabLst/>
            </a:pPr>
            <a:r>
              <a:rPr sz="1000" spc="20" dirty="0">
                <a:solidFill>
                  <a:srgbClr val="231F20">
                    <a:alpha val="100000"/>
                  </a:srgbClr>
                </a:solidFill>
                <a:latin typeface="Microsoft YaHei"/>
                <a:ea typeface="Microsoft YaHei"/>
                <a:cs typeface="Microsoft YaHei"/>
              </a:rPr>
              <a:t>项目四</a:t>
            </a:r>
            <a:r>
              <a:rPr sz="1000" spc="20" dirty="0">
                <a:solidFill>
                  <a:srgbClr val="231F20">
                    <a:alpha val="100000"/>
                  </a:srgbClr>
                </a:solidFill>
                <a:latin typeface="Microsoft YaHei"/>
                <a:ea typeface="Microsoft YaHei"/>
                <a:cs typeface="Microsoft YaHei"/>
              </a:rPr>
              <a:t>   </a:t>
            </a:r>
            <a:r>
              <a:rPr sz="1000" spc="20" dirty="0">
                <a:solidFill>
                  <a:srgbClr val="231F20">
                    <a:alpha val="100000"/>
                  </a:srgbClr>
                </a:solidFill>
                <a:latin typeface="Microsoft YaHei"/>
                <a:ea typeface="Microsoft YaHei"/>
                <a:cs typeface="Microsoft YaHei"/>
              </a:rPr>
              <a:t>老年人认知与情绪问题及护理</a:t>
            </a:r>
            <a:r>
              <a:rPr sz="1000" spc="20" dirty="0">
                <a:solidFill>
                  <a:srgbClr val="231F20">
                    <a:alpha val="100000"/>
                  </a:srgbClr>
                </a:solidFill>
                <a:latin typeface="Microsoft YaHei"/>
                <a:ea typeface="Microsoft YaHei"/>
                <a:cs typeface="Microsoft YaHei"/>
              </a:rPr>
              <a:t> </a:t>
            </a:r>
            <a:r>
              <a:rPr sz="1600" spc="20" dirty="0" baseline="26489">
                <a:solidFill>
                  <a:srgbClr val="000000">
                    <a:alpha val="100000"/>
                  </a:srgbClr>
                </a:solidFill>
                <a:latin typeface="Times New Roman"/>
                <a:ea typeface="Times New Roman"/>
                <a:cs typeface="Times New Roman"/>
              </a:rPr>
              <a:t>........................................................</a:t>
            </a:r>
            <a:r>
              <a:rPr sz="1600" spc="0" dirty="0" baseline="26489">
                <a:solidFill>
                  <a:srgbClr val="000000">
                    <a:alpha val="100000"/>
                  </a:srgbClr>
                </a:solidFill>
                <a:latin typeface="Times New Roman"/>
                <a:ea typeface="Times New Roman"/>
                <a:cs typeface="Times New Roman"/>
              </a:rPr>
              <a:t>.......................</a:t>
            </a:r>
            <a:r>
              <a:rPr sz="1000" spc="0" dirty="0">
                <a:solidFill>
                  <a:srgbClr val="000000">
                    <a:alpha val="100000"/>
                  </a:srgbClr>
                </a:solidFill>
                <a:latin typeface="Times New Roman"/>
                <a:ea typeface="Times New Roman"/>
                <a:cs typeface="Times New Roman"/>
              </a:rPr>
              <a:t> </a:t>
            </a:r>
            <a:r>
              <a:rPr sz="1000" spc="0" dirty="0">
                <a:solidFill>
                  <a:srgbClr val="231F20">
                    <a:alpha val="100000"/>
                  </a:srgbClr>
                </a:solidFill>
                <a:hlinkClick r:id="rId4" tooltip="" action="ppaction://hlinksldjump">
                  <a:extLst>
                    <a:ext uri="{DAF060AB-1E55-43B9-8AAB-6FB025537F2F}">
                      <wpsdc:hlinkClr xmlns:wpsdc="http://www.wps.cn/officeDocument/2017/drawingmlCustomData" val="231F20"/>
                      <wpsdc:folHlinkClr xmlns:wpsdc="http://www.wps.cn/officeDocument/2017/drawingmlCustomData" val="231F20"/>
                      <wpsdc:hlinkUnderline xmlns:wpsdc="http://www.wps.cn/officeDocument/2017/drawingmlCustomData" val="0"/>
                    </a:ext>
                  </a:extLst>
                </a:hlinkClick>
                <a:latin typeface="SimSun"/>
                <a:ea typeface="SimSun"/>
                <a:cs typeface="SimSun"/>
              </a:rPr>
              <a:t>123</a:t>
            </a:r>
            <a:endParaRPr lang="SimSun" altLang="SimSun" sz="1000" dirty="0"/>
          </a:p>
          <a:p>
            <a:pPr marL="301404" algn="l" rtl="0" eaLnBrk="0">
              <a:lnSpc>
                <a:spcPts val="1324"/>
              </a:lnSpc>
              <a:spcBef>
                <a:spcPts val="355"/>
              </a:spcBef>
              <a:tabLst/>
            </a:pPr>
            <a:r>
              <a:rPr sz="1000" spc="30" dirty="0">
                <a:solidFill>
                  <a:srgbClr val="231F20">
                    <a:alpha val="100000"/>
                  </a:srgbClr>
                </a:solidFill>
                <a:latin typeface="SimSun"/>
                <a:ea typeface="SimSun"/>
                <a:cs typeface="SimSun"/>
              </a:rPr>
              <a:t>任务一</a:t>
            </a:r>
            <a:r>
              <a:rPr sz="1000" spc="30" dirty="0">
                <a:solidFill>
                  <a:srgbClr val="231F20">
                    <a:alpha val="100000"/>
                  </a:srgbClr>
                </a:solidFill>
                <a:latin typeface="SimSun"/>
                <a:ea typeface="SimSun"/>
                <a:cs typeface="SimSun"/>
              </a:rPr>
              <a:t>  </a:t>
            </a:r>
            <a:r>
              <a:rPr sz="1000" spc="30" dirty="0">
                <a:solidFill>
                  <a:srgbClr val="231F20">
                    <a:alpha val="100000"/>
                  </a:srgbClr>
                </a:solidFill>
                <a:latin typeface="SimSun"/>
                <a:ea typeface="SimSun"/>
                <a:cs typeface="SimSun"/>
              </a:rPr>
              <a:t>老年人焦虑障碍区辨识别及心理护理</a:t>
            </a:r>
            <a:r>
              <a:rPr sz="1000" spc="30" dirty="0">
                <a:solidFill>
                  <a:srgbClr val="231F20">
                    <a:alpha val="100000"/>
                  </a:srgbClr>
                </a:solidFill>
                <a:latin typeface="SimSun"/>
                <a:ea typeface="SimSun"/>
                <a:cs typeface="SimSun"/>
              </a:rPr>
              <a:t>  </a:t>
            </a:r>
            <a:r>
              <a:rPr sz="1600" spc="30" dirty="0" baseline="5720">
                <a:solidFill>
                  <a:srgbClr val="000000">
                    <a:alpha val="100000"/>
                  </a:srgbClr>
                </a:solidFill>
                <a:latin typeface="Times New Roman"/>
                <a:ea typeface="Times New Roman"/>
                <a:cs typeface="Times New Roman"/>
              </a:rPr>
              <a:t>.................................</a:t>
            </a:r>
            <a:r>
              <a:rPr sz="1600" spc="0" dirty="0" baseline="5720">
                <a:solidFill>
                  <a:srgbClr val="000000">
                    <a:alpha val="100000"/>
                  </a:srgbClr>
                </a:solidFill>
                <a:latin typeface="Times New Roman"/>
                <a:ea typeface="Times New Roman"/>
                <a:cs typeface="Times New Roman"/>
              </a:rPr>
              <a:t>.....................</a:t>
            </a:r>
            <a:r>
              <a:rPr sz="1000" spc="0" dirty="0">
                <a:solidFill>
                  <a:srgbClr val="000000">
                    <a:alpha val="100000"/>
                  </a:srgbClr>
                </a:solidFill>
                <a:latin typeface="Times New Roman"/>
                <a:ea typeface="Times New Roman"/>
                <a:cs typeface="Times New Roman"/>
              </a:rPr>
              <a:t>  </a:t>
            </a:r>
            <a:r>
              <a:rPr sz="1000" spc="0" dirty="0">
                <a:solidFill>
                  <a:srgbClr val="231F20">
                    <a:alpha val="100000"/>
                  </a:srgbClr>
                </a:solidFill>
                <a:hlinkClick r:id="rId4" tooltip="" action="ppaction://hlinksldjump">
                  <a:extLst>
                    <a:ext uri="{DAF060AB-1E55-43B9-8AAB-6FB025537F2F}">
                      <wpsdc:hlinkClr xmlns:wpsdc="http://www.wps.cn/officeDocument/2017/drawingmlCustomData" val="231F20"/>
                      <wpsdc:folHlinkClr xmlns:wpsdc="http://www.wps.cn/officeDocument/2017/drawingmlCustomData" val="231F20"/>
                      <wpsdc:hlinkUnderline xmlns:wpsdc="http://www.wps.cn/officeDocument/2017/drawingmlCustomData" val="0"/>
                    </a:ext>
                  </a:extLst>
                </a:hlinkClick>
                <a:latin typeface="SimSun"/>
                <a:ea typeface="SimSun"/>
                <a:cs typeface="SimSun"/>
              </a:rPr>
              <a:t>123</a:t>
            </a:r>
            <a:endParaRPr lang="SimSun" altLang="SimSun" sz="1000" dirty="0"/>
          </a:p>
          <a:p>
            <a:pPr marL="301404" algn="l" rtl="0" eaLnBrk="0">
              <a:lnSpc>
                <a:spcPct val="96000"/>
              </a:lnSpc>
              <a:spcBef>
                <a:spcPts val="491"/>
              </a:spcBef>
              <a:tabLst/>
            </a:pPr>
            <a:r>
              <a:rPr sz="1000" spc="20" dirty="0">
                <a:solidFill>
                  <a:srgbClr val="231F20">
                    <a:alpha val="100000"/>
                  </a:srgbClr>
                </a:solidFill>
                <a:latin typeface="SimSun"/>
                <a:ea typeface="SimSun"/>
                <a:cs typeface="SimSun"/>
              </a:rPr>
              <a:t>任务二</a:t>
            </a:r>
            <a:r>
              <a:rPr sz="1000" spc="20" dirty="0">
                <a:solidFill>
                  <a:srgbClr val="231F20">
                    <a:alpha val="100000"/>
                  </a:srgbClr>
                </a:solidFill>
                <a:latin typeface="SimSun"/>
                <a:ea typeface="SimSun"/>
                <a:cs typeface="SimSun"/>
              </a:rPr>
              <a:t>  </a:t>
            </a:r>
            <a:r>
              <a:rPr sz="1000" spc="20" dirty="0">
                <a:solidFill>
                  <a:srgbClr val="231F20">
                    <a:alpha val="100000"/>
                  </a:srgbClr>
                </a:solidFill>
                <a:latin typeface="SimSun"/>
                <a:ea typeface="SimSun"/>
                <a:cs typeface="SimSun"/>
              </a:rPr>
              <a:t>老年人抑郁障碍与护理</a:t>
            </a:r>
            <a:r>
              <a:rPr sz="1000" spc="20" dirty="0">
                <a:solidFill>
                  <a:srgbClr val="231F20">
                    <a:alpha val="100000"/>
                  </a:srgbClr>
                </a:solidFill>
                <a:latin typeface="SimSun"/>
                <a:ea typeface="SimSun"/>
                <a:cs typeface="SimSun"/>
              </a:rPr>
              <a:t>  </a:t>
            </a:r>
            <a:r>
              <a:rPr sz="1600" spc="20" dirty="0" baseline="3255">
                <a:solidFill>
                  <a:srgbClr val="000000">
                    <a:alpha val="100000"/>
                  </a:srgbClr>
                </a:solidFill>
                <a:latin typeface="Times New Roman"/>
                <a:ea typeface="Times New Roman"/>
                <a:cs typeface="Times New Roman"/>
              </a:rPr>
              <a:t>..........................................</a:t>
            </a:r>
            <a:r>
              <a:rPr sz="1600" spc="0" dirty="0" baseline="3255">
                <a:solidFill>
                  <a:srgbClr val="000000">
                    <a:alpha val="100000"/>
                  </a:srgbClr>
                </a:solidFill>
                <a:latin typeface="Times New Roman"/>
                <a:ea typeface="Times New Roman"/>
                <a:cs typeface="Times New Roman"/>
              </a:rPr>
              <a:t>.....................................</a:t>
            </a:r>
            <a:r>
              <a:rPr sz="1000" spc="0" dirty="0">
                <a:solidFill>
                  <a:srgbClr val="000000">
                    <a:alpha val="100000"/>
                  </a:srgbClr>
                </a:solidFill>
                <a:latin typeface="Times New Roman"/>
                <a:ea typeface="Times New Roman"/>
                <a:cs typeface="Times New Roman"/>
              </a:rPr>
              <a:t>  </a:t>
            </a:r>
            <a:r>
              <a:rPr sz="1000" spc="0" dirty="0">
                <a:solidFill>
                  <a:srgbClr val="231F20">
                    <a:alpha val="100000"/>
                  </a:srgbClr>
                </a:solidFill>
                <a:latin typeface="SimSun"/>
                <a:ea typeface="SimSun"/>
                <a:cs typeface="SimSun"/>
              </a:rPr>
              <a:t>144</a:t>
            </a:r>
            <a:endParaRPr lang="SimSun" altLang="SimSun" sz="1000" dirty="0"/>
          </a:p>
          <a:p>
            <a:pPr marL="301404" algn="l" rtl="0" eaLnBrk="0">
              <a:lnSpc>
                <a:spcPts val="1324"/>
              </a:lnSpc>
              <a:spcBef>
                <a:spcPts val="582"/>
              </a:spcBef>
              <a:tabLst/>
            </a:pPr>
            <a:r>
              <a:rPr sz="1000" spc="20" dirty="0">
                <a:solidFill>
                  <a:srgbClr val="231F20">
                    <a:alpha val="100000"/>
                  </a:srgbClr>
                </a:solidFill>
                <a:latin typeface="SimSun"/>
                <a:ea typeface="SimSun"/>
                <a:cs typeface="SimSun"/>
              </a:rPr>
              <a:t>任务三</a:t>
            </a:r>
            <a:r>
              <a:rPr sz="1000" spc="20" dirty="0">
                <a:solidFill>
                  <a:srgbClr val="231F20">
                    <a:alpha val="100000"/>
                  </a:srgbClr>
                </a:solidFill>
                <a:latin typeface="SimSun"/>
                <a:ea typeface="SimSun"/>
                <a:cs typeface="SimSun"/>
              </a:rPr>
              <a:t>  </a:t>
            </a:r>
            <a:r>
              <a:rPr sz="1000" spc="20" dirty="0">
                <a:solidFill>
                  <a:srgbClr val="231F20">
                    <a:alpha val="100000"/>
                  </a:srgbClr>
                </a:solidFill>
                <a:latin typeface="SimSun"/>
                <a:ea typeface="SimSun"/>
                <a:cs typeface="SimSun"/>
              </a:rPr>
              <a:t>阿尔茨海默病及其护理</a:t>
            </a:r>
            <a:r>
              <a:rPr sz="1000" spc="20" dirty="0">
                <a:solidFill>
                  <a:srgbClr val="231F20">
                    <a:alpha val="100000"/>
                  </a:srgbClr>
                </a:solidFill>
                <a:latin typeface="SimSun"/>
                <a:ea typeface="SimSun"/>
                <a:cs typeface="SimSun"/>
              </a:rPr>
              <a:t>  </a:t>
            </a:r>
            <a:r>
              <a:rPr sz="1600" spc="20" dirty="0" baseline="5720">
                <a:solidFill>
                  <a:srgbClr val="000000">
                    <a:alpha val="100000"/>
                  </a:srgbClr>
                </a:solidFill>
                <a:latin typeface="Times New Roman"/>
                <a:ea typeface="Times New Roman"/>
                <a:cs typeface="Times New Roman"/>
              </a:rPr>
              <a:t>..........................................</a:t>
            </a:r>
            <a:r>
              <a:rPr sz="1600" spc="0" dirty="0" baseline="5720">
                <a:solidFill>
                  <a:srgbClr val="000000">
                    <a:alpha val="100000"/>
                  </a:srgbClr>
                </a:solidFill>
                <a:latin typeface="Times New Roman"/>
                <a:ea typeface="Times New Roman"/>
                <a:cs typeface="Times New Roman"/>
              </a:rPr>
              <a:t>.....................................</a:t>
            </a:r>
            <a:r>
              <a:rPr sz="1000" spc="0" dirty="0">
                <a:solidFill>
                  <a:srgbClr val="000000">
                    <a:alpha val="100000"/>
                  </a:srgbClr>
                </a:solidFill>
                <a:latin typeface="Times New Roman"/>
                <a:ea typeface="Times New Roman"/>
                <a:cs typeface="Times New Roman"/>
              </a:rPr>
              <a:t>  </a:t>
            </a:r>
            <a:r>
              <a:rPr sz="1000" spc="0" dirty="0">
                <a:solidFill>
                  <a:srgbClr val="231F20">
                    <a:alpha val="100000"/>
                  </a:srgbClr>
                </a:solidFill>
                <a:hlinkClick r:id="rId5" tooltip="" action="ppaction://hlinksldjump">
                  <a:extLst>
                    <a:ext uri="{DAF060AB-1E55-43B9-8AAB-6FB025537F2F}">
                      <wpsdc:hlinkClr xmlns:wpsdc="http://www.wps.cn/officeDocument/2017/drawingmlCustomData" val="231F20"/>
                      <wpsdc:folHlinkClr xmlns:wpsdc="http://www.wps.cn/officeDocument/2017/drawingmlCustomData" val="231F20"/>
                      <wpsdc:hlinkUnderline xmlns:wpsdc="http://www.wps.cn/officeDocument/2017/drawingmlCustomData" val="0"/>
                    </a:ext>
                  </a:extLst>
                </a:hlinkClick>
                <a:latin typeface="SimSun"/>
                <a:ea typeface="SimSun"/>
                <a:cs typeface="SimSun"/>
              </a:rPr>
              <a:t>156</a:t>
            </a:r>
            <a:endParaRPr lang="SimSun" altLang="SimSun" sz="1000" dirty="0"/>
          </a:p>
          <a:p>
            <a:pPr marL="301404" algn="l" rtl="0" eaLnBrk="0">
              <a:lnSpc>
                <a:spcPct val="96000"/>
              </a:lnSpc>
              <a:spcBef>
                <a:spcPts val="484"/>
              </a:spcBef>
              <a:tabLst/>
            </a:pPr>
            <a:r>
              <a:rPr sz="1000" spc="10" dirty="0">
                <a:solidFill>
                  <a:srgbClr val="231F20">
                    <a:alpha val="100000"/>
                  </a:srgbClr>
                </a:solidFill>
                <a:latin typeface="SimSun"/>
                <a:ea typeface="SimSun"/>
                <a:cs typeface="SimSun"/>
              </a:rPr>
              <a:t>任务四</a:t>
            </a:r>
            <a:r>
              <a:rPr sz="1000" spc="10" dirty="0">
                <a:solidFill>
                  <a:srgbClr val="231F20">
                    <a:alpha val="100000"/>
                  </a:srgbClr>
                </a:solidFill>
                <a:latin typeface="SimSun"/>
                <a:ea typeface="SimSun"/>
                <a:cs typeface="SimSun"/>
              </a:rPr>
              <a:t>  </a:t>
            </a:r>
            <a:r>
              <a:rPr sz="1000" spc="10" dirty="0">
                <a:solidFill>
                  <a:srgbClr val="231F20">
                    <a:alpha val="100000"/>
                  </a:srgbClr>
                </a:solidFill>
                <a:latin typeface="SimSun"/>
                <a:ea typeface="SimSun"/>
                <a:cs typeface="SimSun"/>
              </a:rPr>
              <a:t>老年谵妄及其护理</a:t>
            </a:r>
            <a:r>
              <a:rPr sz="1000" spc="10" dirty="0">
                <a:solidFill>
                  <a:srgbClr val="231F20">
                    <a:alpha val="100000"/>
                  </a:srgbClr>
                </a:solidFill>
                <a:latin typeface="SimSun"/>
                <a:ea typeface="SimSun"/>
                <a:cs typeface="SimSun"/>
              </a:rPr>
              <a:t>  </a:t>
            </a:r>
            <a:r>
              <a:rPr sz="1600" spc="10" dirty="0" baseline="3255">
                <a:solidFill>
                  <a:srgbClr val="000000">
                    <a:alpha val="100000"/>
                  </a:srgbClr>
                </a:solidFill>
                <a:latin typeface="Times New Roman"/>
                <a:ea typeface="Times New Roman"/>
                <a:cs typeface="Times New Roman"/>
              </a:rPr>
              <a:t>........................................................................</a:t>
            </a:r>
            <a:r>
              <a:rPr sz="1600" spc="0" dirty="0" baseline="3255">
                <a:solidFill>
                  <a:srgbClr val="000000">
                    <a:alpha val="100000"/>
                  </a:srgbClr>
                </a:solidFill>
                <a:latin typeface="Times New Roman"/>
                <a:ea typeface="Times New Roman"/>
                <a:cs typeface="Times New Roman"/>
              </a:rPr>
              <a:t>...............</a:t>
            </a:r>
            <a:r>
              <a:rPr sz="1000" spc="0" dirty="0">
                <a:solidFill>
                  <a:srgbClr val="000000">
                    <a:alpha val="100000"/>
                  </a:srgbClr>
                </a:solidFill>
                <a:latin typeface="Times New Roman"/>
                <a:ea typeface="Times New Roman"/>
                <a:cs typeface="Times New Roman"/>
              </a:rPr>
              <a:t>   </a:t>
            </a:r>
            <a:r>
              <a:rPr sz="1000" spc="0" dirty="0">
                <a:solidFill>
                  <a:srgbClr val="231F20">
                    <a:alpha val="100000"/>
                  </a:srgbClr>
                </a:solidFill>
                <a:latin typeface="SimSun"/>
                <a:ea typeface="SimSun"/>
                <a:cs typeface="SimSun"/>
              </a:rPr>
              <a:t>168</a:t>
            </a:r>
            <a:endParaRPr lang="SimSun" altLang="SimSun" sz="1000" dirty="0"/>
          </a:p>
          <a:p>
            <a:pPr marL="12700" algn="l" rtl="0" eaLnBrk="0">
              <a:lnSpc>
                <a:spcPts val="1514"/>
              </a:lnSpc>
              <a:spcBef>
                <a:spcPts val="524"/>
              </a:spcBef>
              <a:tabLst/>
            </a:pPr>
            <a:r>
              <a:rPr sz="1000" spc="10" dirty="0">
                <a:solidFill>
                  <a:srgbClr val="231F20">
                    <a:alpha val="100000"/>
                  </a:srgbClr>
                </a:solidFill>
                <a:latin typeface="Microsoft YaHei"/>
                <a:ea typeface="Microsoft YaHei"/>
                <a:cs typeface="Microsoft YaHei"/>
              </a:rPr>
              <a:t>项目五</a:t>
            </a:r>
            <a:r>
              <a:rPr sz="1000" spc="10" dirty="0">
                <a:solidFill>
                  <a:srgbClr val="231F20">
                    <a:alpha val="100000"/>
                  </a:srgbClr>
                </a:solidFill>
                <a:latin typeface="Microsoft YaHei"/>
                <a:ea typeface="Microsoft YaHei"/>
                <a:cs typeface="Microsoft YaHei"/>
              </a:rPr>
              <a:t>   </a:t>
            </a:r>
            <a:r>
              <a:rPr sz="1000" spc="10" dirty="0">
                <a:solidFill>
                  <a:srgbClr val="231F20">
                    <a:alpha val="100000"/>
                  </a:srgbClr>
                </a:solidFill>
                <a:latin typeface="Microsoft YaHei"/>
                <a:ea typeface="Microsoft YaHei"/>
                <a:cs typeface="Microsoft YaHei"/>
              </a:rPr>
              <a:t>临终老人心理与护理</a:t>
            </a:r>
            <a:r>
              <a:rPr sz="1000" spc="10" dirty="0">
                <a:solidFill>
                  <a:srgbClr val="231F20">
                    <a:alpha val="100000"/>
                  </a:srgbClr>
                </a:solidFill>
                <a:latin typeface="Microsoft YaHei"/>
                <a:ea typeface="Microsoft YaHei"/>
                <a:cs typeface="Microsoft YaHei"/>
              </a:rPr>
              <a:t> </a:t>
            </a:r>
            <a:r>
              <a:rPr sz="1600" spc="10" dirty="0" baseline="26489">
                <a:solidFill>
                  <a:srgbClr val="000000">
                    <a:alpha val="100000"/>
                  </a:srgbClr>
                </a:solidFill>
                <a:latin typeface="Times New Roman"/>
                <a:ea typeface="Times New Roman"/>
                <a:cs typeface="Times New Roman"/>
              </a:rPr>
              <a:t>..............................................................................................</a:t>
            </a:r>
            <a:r>
              <a:rPr sz="1600" spc="0" dirty="0" baseline="26489">
                <a:solidFill>
                  <a:srgbClr val="000000">
                    <a:alpha val="100000"/>
                  </a:srgbClr>
                </a:solidFill>
                <a:latin typeface="Times New Roman"/>
                <a:ea typeface="Times New Roman"/>
                <a:cs typeface="Times New Roman"/>
              </a:rPr>
              <a:t>..</a:t>
            </a:r>
            <a:r>
              <a:rPr sz="1000" spc="0" dirty="0">
                <a:solidFill>
                  <a:srgbClr val="000000">
                    <a:alpha val="100000"/>
                  </a:srgbClr>
                </a:solidFill>
                <a:latin typeface="Times New Roman"/>
                <a:ea typeface="Times New Roman"/>
                <a:cs typeface="Times New Roman"/>
              </a:rPr>
              <a:t> </a:t>
            </a:r>
            <a:r>
              <a:rPr sz="1000" spc="0" dirty="0">
                <a:solidFill>
                  <a:srgbClr val="231F20">
                    <a:alpha val="100000"/>
                  </a:srgbClr>
                </a:solidFill>
                <a:hlinkClick r:id="rId9" tooltip="" action="ppaction://hlinksldjump">
                  <a:extLst>
                    <a:ext uri="{DAF060AB-1E55-43B9-8AAB-6FB025537F2F}">
                      <wpsdc:hlinkClr xmlns:wpsdc="http://www.wps.cn/officeDocument/2017/drawingmlCustomData" val="231F20"/>
                      <wpsdc:folHlinkClr xmlns:wpsdc="http://www.wps.cn/officeDocument/2017/drawingmlCustomData" val="231F20"/>
                      <wpsdc:hlinkUnderline xmlns:wpsdc="http://www.wps.cn/officeDocument/2017/drawingmlCustomData" val="0"/>
                    </a:ext>
                  </a:extLst>
                </a:hlinkClick>
                <a:latin typeface="SimSun"/>
                <a:ea typeface="SimSun"/>
                <a:cs typeface="SimSun"/>
              </a:rPr>
              <a:t>181</a:t>
            </a:r>
            <a:endParaRPr lang="SimSun" altLang="SimSun" sz="1000" dirty="0"/>
          </a:p>
          <a:p>
            <a:pPr marL="301404" algn="l" rtl="0" eaLnBrk="0">
              <a:lnSpc>
                <a:spcPct val="96000"/>
              </a:lnSpc>
              <a:spcBef>
                <a:spcPts val="351"/>
              </a:spcBef>
              <a:tabLst/>
            </a:pPr>
            <a:r>
              <a:rPr sz="1000" spc="10" dirty="0">
                <a:solidFill>
                  <a:srgbClr val="231F20">
                    <a:alpha val="100000"/>
                  </a:srgbClr>
                </a:solidFill>
                <a:latin typeface="SimSun"/>
                <a:ea typeface="SimSun"/>
                <a:cs typeface="SimSun"/>
              </a:rPr>
              <a:t>任务一</a:t>
            </a:r>
            <a:r>
              <a:rPr sz="1000" spc="10" dirty="0">
                <a:solidFill>
                  <a:srgbClr val="231F20">
                    <a:alpha val="100000"/>
                  </a:srgbClr>
                </a:solidFill>
                <a:latin typeface="SimSun"/>
                <a:ea typeface="SimSun"/>
                <a:cs typeface="SimSun"/>
              </a:rPr>
              <a:t>  </a:t>
            </a:r>
            <a:r>
              <a:rPr sz="1000" spc="10" dirty="0">
                <a:solidFill>
                  <a:srgbClr val="231F20">
                    <a:alpha val="100000"/>
                  </a:srgbClr>
                </a:solidFill>
                <a:latin typeface="SimSun"/>
                <a:ea typeface="SimSun"/>
                <a:cs typeface="SimSun"/>
              </a:rPr>
              <a:t>临终关怀概述</a:t>
            </a:r>
            <a:r>
              <a:rPr sz="1000" spc="10" dirty="0">
                <a:solidFill>
                  <a:srgbClr val="231F20">
                    <a:alpha val="100000"/>
                  </a:srgbClr>
                </a:solidFill>
                <a:latin typeface="SimSun"/>
                <a:ea typeface="SimSun"/>
                <a:cs typeface="SimSun"/>
              </a:rPr>
              <a:t>  </a:t>
            </a:r>
            <a:r>
              <a:rPr sz="1600" spc="10" dirty="0" baseline="3255">
                <a:solidFill>
                  <a:srgbClr val="000000">
                    <a:alpha val="100000"/>
                  </a:srgbClr>
                </a:solidFill>
                <a:latin typeface="Times New Roman"/>
                <a:ea typeface="Times New Roman"/>
                <a:cs typeface="Times New Roman"/>
              </a:rPr>
              <a:t>.................................................................</a:t>
            </a:r>
            <a:r>
              <a:rPr sz="1600" spc="0" dirty="0" baseline="3255">
                <a:solidFill>
                  <a:srgbClr val="000000">
                    <a:alpha val="100000"/>
                  </a:srgbClr>
                </a:solidFill>
                <a:latin typeface="Times New Roman"/>
                <a:ea typeface="Times New Roman"/>
                <a:cs typeface="Times New Roman"/>
              </a:rPr>
              <a:t>...............................</a:t>
            </a:r>
            <a:r>
              <a:rPr sz="1000" spc="0" dirty="0">
                <a:solidFill>
                  <a:srgbClr val="000000">
                    <a:alpha val="100000"/>
                  </a:srgbClr>
                </a:solidFill>
                <a:latin typeface="Times New Roman"/>
                <a:ea typeface="Times New Roman"/>
                <a:cs typeface="Times New Roman"/>
              </a:rPr>
              <a:t>  </a:t>
            </a:r>
            <a:r>
              <a:rPr sz="1000" spc="0" dirty="0">
                <a:solidFill>
                  <a:srgbClr val="231F20">
                    <a:alpha val="100000"/>
                  </a:srgbClr>
                </a:solidFill>
                <a:latin typeface="SimSun"/>
                <a:ea typeface="SimSun"/>
                <a:cs typeface="SimSun"/>
              </a:rPr>
              <a:t>182</a:t>
            </a:r>
            <a:endParaRPr lang="SimSun" altLang="SimSun" sz="1000" dirty="0"/>
          </a:p>
          <a:p>
            <a:pPr marL="301404" algn="l" rtl="0" eaLnBrk="0">
              <a:lnSpc>
                <a:spcPct val="96000"/>
              </a:lnSpc>
              <a:spcBef>
                <a:spcPts val="602"/>
              </a:spcBef>
              <a:tabLst/>
            </a:pPr>
            <a:r>
              <a:rPr sz="1000" spc="10" dirty="0">
                <a:solidFill>
                  <a:srgbClr val="231F20">
                    <a:alpha val="100000"/>
                  </a:srgbClr>
                </a:solidFill>
                <a:latin typeface="SimSun"/>
                <a:ea typeface="SimSun"/>
                <a:cs typeface="SimSun"/>
              </a:rPr>
              <a:t>任务二</a:t>
            </a:r>
            <a:r>
              <a:rPr sz="1000" spc="10" dirty="0">
                <a:solidFill>
                  <a:srgbClr val="231F20">
                    <a:alpha val="100000"/>
                  </a:srgbClr>
                </a:solidFill>
                <a:latin typeface="SimSun"/>
                <a:ea typeface="SimSun"/>
                <a:cs typeface="SimSun"/>
              </a:rPr>
              <a:t>  </a:t>
            </a:r>
            <a:r>
              <a:rPr sz="1000" spc="10" dirty="0">
                <a:solidFill>
                  <a:srgbClr val="231F20">
                    <a:alpha val="100000"/>
                  </a:srgbClr>
                </a:solidFill>
                <a:latin typeface="SimSun"/>
                <a:ea typeface="SimSun"/>
                <a:cs typeface="SimSun"/>
              </a:rPr>
              <a:t>临终老人心理护理</a:t>
            </a:r>
            <a:r>
              <a:rPr sz="1000" spc="10" dirty="0">
                <a:solidFill>
                  <a:srgbClr val="231F20">
                    <a:alpha val="100000"/>
                  </a:srgbClr>
                </a:solidFill>
                <a:latin typeface="SimSun"/>
                <a:ea typeface="SimSun"/>
                <a:cs typeface="SimSun"/>
              </a:rPr>
              <a:t>  </a:t>
            </a:r>
            <a:r>
              <a:rPr sz="1600" spc="10" dirty="0" baseline="3255">
                <a:solidFill>
                  <a:srgbClr val="000000">
                    <a:alpha val="100000"/>
                  </a:srgbClr>
                </a:solidFill>
                <a:latin typeface="Times New Roman"/>
                <a:ea typeface="Times New Roman"/>
                <a:cs typeface="Times New Roman"/>
              </a:rPr>
              <a:t>........................................................................</a:t>
            </a:r>
            <a:r>
              <a:rPr sz="1600" spc="0" dirty="0" baseline="3255">
                <a:solidFill>
                  <a:srgbClr val="000000">
                    <a:alpha val="100000"/>
                  </a:srgbClr>
                </a:solidFill>
                <a:latin typeface="Times New Roman"/>
                <a:ea typeface="Times New Roman"/>
                <a:cs typeface="Times New Roman"/>
              </a:rPr>
              <a:t>...............</a:t>
            </a:r>
            <a:r>
              <a:rPr sz="1000" spc="0" dirty="0">
                <a:solidFill>
                  <a:srgbClr val="000000">
                    <a:alpha val="100000"/>
                  </a:srgbClr>
                </a:solidFill>
                <a:latin typeface="Times New Roman"/>
                <a:ea typeface="Times New Roman"/>
                <a:cs typeface="Times New Roman"/>
              </a:rPr>
              <a:t>   </a:t>
            </a:r>
            <a:r>
              <a:rPr sz="1000" spc="0" dirty="0">
                <a:solidFill>
                  <a:srgbClr val="231F20">
                    <a:alpha val="100000"/>
                  </a:srgbClr>
                </a:solidFill>
                <a:latin typeface="SimSun"/>
                <a:ea typeface="SimSun"/>
                <a:cs typeface="SimSun"/>
              </a:rPr>
              <a:t>184</a:t>
            </a:r>
            <a:endParaRPr lang="SimSun" altLang="SimSun" sz="1000" dirty="0"/>
          </a:p>
          <a:p>
            <a:pPr algn="l" rtl="0" eaLnBrk="0">
              <a:lnSpc>
                <a:spcPct val="110000"/>
              </a:lnSpc>
              <a:tabLst/>
            </a:pPr>
            <a:endParaRPr lang="Arial" altLang="Arial" sz="400" dirty="0"/>
          </a:p>
          <a:p>
            <a:pPr marL="12965" algn="l" rtl="0" eaLnBrk="0">
              <a:lnSpc>
                <a:spcPts val="1515"/>
              </a:lnSpc>
              <a:spcBef>
                <a:spcPts val="3"/>
              </a:spcBef>
              <a:tabLst/>
            </a:pPr>
            <a:r>
              <a:rPr sz="1600" spc="-10" dirty="0" baseline="2630">
                <a:solidFill>
                  <a:srgbClr val="231F20">
                    <a:alpha val="100000"/>
                  </a:srgbClr>
                </a:solidFill>
                <a:latin typeface="Microsoft YaHei"/>
                <a:ea typeface="Microsoft YaHei"/>
                <a:cs typeface="Microsoft YaHei"/>
              </a:rPr>
              <a:t>参考文献</a:t>
            </a:r>
            <a:r>
              <a:rPr sz="1000" spc="0" dirty="0">
                <a:solidFill>
                  <a:srgbClr val="231F20">
                    <a:alpha val="100000"/>
                  </a:srgbClr>
                </a:solidFill>
                <a:latin typeface="Microsoft YaHei"/>
                <a:ea typeface="Microsoft YaHei"/>
                <a:cs typeface="Microsoft YaHei"/>
              </a:rPr>
              <a:t> </a:t>
            </a:r>
            <a:r>
              <a:rPr sz="1600" spc="0" dirty="0" baseline="22163">
                <a:solidFill>
                  <a:srgbClr val="000000">
                    <a:alpha val="100000"/>
                  </a:srgbClr>
                </a:solidFill>
                <a:latin typeface="Times New Roman"/>
                <a:ea typeface="Times New Roman"/>
                <a:cs typeface="Times New Roman"/>
              </a:rPr>
              <a:t>.....................................................................................................................................</a:t>
            </a:r>
            <a:r>
              <a:rPr sz="1000" spc="0" dirty="0">
                <a:solidFill>
                  <a:srgbClr val="000000">
                    <a:alpha val="100000"/>
                  </a:srgbClr>
                </a:solidFill>
                <a:latin typeface="Times New Roman"/>
                <a:ea typeface="Times New Roman"/>
                <a:cs typeface="Times New Roman"/>
              </a:rPr>
              <a:t>  </a:t>
            </a:r>
            <a:r>
              <a:rPr sz="1600" spc="0" dirty="0" baseline="2630">
                <a:solidFill>
                  <a:srgbClr val="231F20">
                    <a:alpha val="100000"/>
                  </a:srgbClr>
                </a:solidFill>
                <a:hlinkClick r:id="rId10" tooltip="" action="ppaction://hlinksldjump">
                  <a:extLst>
                    <a:ext uri="{DAF060AB-1E55-43B9-8AAB-6FB025537F2F}">
                      <wpsdc:hlinkClr xmlns:wpsdc="http://www.wps.cn/officeDocument/2017/drawingmlCustomData" val="231F20"/>
                      <wpsdc:folHlinkClr xmlns:wpsdc="http://www.wps.cn/officeDocument/2017/drawingmlCustomData" val="231F20"/>
                      <wpsdc:hlinkUnderline xmlns:wpsdc="http://www.wps.cn/officeDocument/2017/drawingmlCustomData" val="0"/>
                    </a:ext>
                  </a:extLst>
                </a:hlinkClick>
                <a:latin typeface="SimSun"/>
                <a:ea typeface="SimSun"/>
                <a:cs typeface="SimSun"/>
              </a:rPr>
              <a:t>188</a:t>
            </a:r>
            <a:endParaRPr lang="SimSun" altLang="SimSun" sz="1039" dirty="0"/>
          </a:p>
        </p:txBody>
      </p:sp>
      <p:grpSp>
        <p:nvGrpSpPr>
          <p:cNvPr id="4" name="group 4"/>
          <p:cNvGrpSpPr/>
          <p:nvPr/>
        </p:nvGrpSpPr>
        <p:grpSpPr>
          <a:xfrm rot="21600000">
            <a:off x="1758695" y="1075944"/>
            <a:ext cx="3514344" cy="1549907"/>
            <a:chOff x="0" y="0"/>
            <a:chExt cx="3514344" cy="1549907"/>
          </a:xfrm>
        </p:grpSpPr>
        <p:pic>
          <p:nvPicPr>
            <p:cNvPr id="17" name="picture 17"/>
            <p:cNvPicPr>
              <a:picLocks noChangeAspect="1"/>
            </p:cNvPicPr>
            <p:nvPr/>
          </p:nvPicPr>
          <p:blipFill>
            <a:blip r:embed="rId11"/>
            <a:stretch>
              <a:fillRect/>
            </a:stretch>
          </p:blipFill>
          <p:spPr>
            <a:xfrm rot="21600000">
              <a:off x="0" y="0"/>
              <a:ext cx="3514344" cy="1549907"/>
            </a:xfrm>
            <a:prstGeom prst="rect">
              <a:avLst/>
            </a:prstGeom>
          </p:spPr>
        </p:pic>
        <p:sp>
          <p:nvSpPr>
            <p:cNvPr id="18" name="textbox 18"/>
            <p:cNvSpPr/>
            <p:nvPr/>
          </p:nvSpPr>
          <p:spPr>
            <a:xfrm>
              <a:off x="-12700" y="-12700"/>
              <a:ext cx="3540125" cy="1602739"/>
            </a:xfrm>
            <a:prstGeom prst="rect">
              <a:avLst/>
            </a:prstGeom>
          </p:spPr>
          <p:txBody>
            <a:bodyPr vert="horz" wrap="square" lIns="0" tIns="0" rIns="0" bIns="0"/>
            <a:lstStyle/>
            <a:p>
              <a:pPr algn="l" rtl="0" eaLnBrk="0">
                <a:lnSpc>
                  <a:spcPct val="109000"/>
                </a:lnSpc>
                <a:tabLst/>
              </a:pPr>
              <a:endParaRPr lang="Arial" altLang="Arial" sz="1000" dirty="0"/>
            </a:p>
            <a:p>
              <a:pPr algn="l" rtl="0" eaLnBrk="0">
                <a:lnSpc>
                  <a:spcPct val="110000"/>
                </a:lnSpc>
                <a:tabLst/>
              </a:pPr>
              <a:endParaRPr lang="Arial" altLang="Arial" sz="1000" dirty="0"/>
            </a:p>
            <a:p>
              <a:pPr algn="l" rtl="0" eaLnBrk="0">
                <a:lnSpc>
                  <a:spcPct val="110000"/>
                </a:lnSpc>
                <a:tabLst/>
              </a:pPr>
              <a:endParaRPr lang="Arial" altLang="Arial" sz="1000" dirty="0"/>
            </a:p>
            <a:p>
              <a:pPr algn="l" rtl="0" eaLnBrk="0">
                <a:lnSpc>
                  <a:spcPct val="110000"/>
                </a:lnSpc>
                <a:tabLst/>
              </a:pPr>
              <a:endParaRPr lang="Arial" altLang="Arial" sz="1000" dirty="0"/>
            </a:p>
            <a:p>
              <a:pPr algn="l" rtl="0" eaLnBrk="0">
                <a:lnSpc>
                  <a:spcPct val="110000"/>
                </a:lnSpc>
                <a:tabLst/>
              </a:pPr>
              <a:endParaRPr lang="Arial" altLang="Arial" sz="1000" dirty="0"/>
            </a:p>
            <a:p>
              <a:pPr algn="l" rtl="0" eaLnBrk="0">
                <a:lnSpc>
                  <a:spcPct val="8225"/>
                </a:lnSpc>
                <a:tabLst/>
              </a:pPr>
              <a:endParaRPr lang="Arial" altLang="Arial" sz="100" dirty="0"/>
            </a:p>
            <a:p>
              <a:pPr marL="2029961" algn="l" rtl="0" eaLnBrk="0">
                <a:lnSpc>
                  <a:spcPct val="88000"/>
                </a:lnSpc>
                <a:tabLst/>
              </a:pPr>
              <a:r>
                <a:rPr sz="1800" spc="10" dirty="0">
                  <a:solidFill>
                    <a:srgbClr val="231F20">
                      <a:alpha val="100000"/>
                    </a:srgbClr>
                  </a:solidFill>
                  <a:latin typeface="Microsoft YaHei"/>
                  <a:ea typeface="Microsoft YaHei"/>
                  <a:cs typeface="Microsoft YaHei"/>
                </a:rPr>
                <a:t>目</a:t>
              </a:r>
              <a:r>
                <a:rPr sz="1800" spc="0" dirty="0">
                  <a:solidFill>
                    <a:srgbClr val="231F20">
                      <a:alpha val="100000"/>
                    </a:srgbClr>
                  </a:solidFill>
                  <a:latin typeface="Microsoft YaHei"/>
                  <a:ea typeface="Microsoft YaHei"/>
                  <a:cs typeface="Microsoft YaHei"/>
                </a:rPr>
                <a:t>      </a:t>
              </a:r>
              <a:r>
                <a:rPr sz="1800" spc="0" dirty="0">
                  <a:solidFill>
                    <a:srgbClr val="231F20">
                      <a:alpha val="100000"/>
                    </a:srgbClr>
                  </a:solidFill>
                  <a:latin typeface="Microsoft YaHei"/>
                  <a:ea typeface="Microsoft YaHei"/>
                  <a:cs typeface="Microsoft YaHei"/>
                </a:rPr>
                <a:t>录</a:t>
              </a:r>
              <a:endParaRPr lang="Microsoft YaHei" altLang="Microsoft YaHei" sz="1800" dirty="0"/>
            </a:p>
          </p:txBody>
        </p:sp>
      </p:gr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7" name="textbox 437"/>
          <p:cNvSpPr/>
          <p:nvPr/>
        </p:nvSpPr>
        <p:spPr>
          <a:xfrm>
            <a:off x="888912" y="2305606"/>
            <a:ext cx="5241290" cy="2286635"/>
          </a:xfrm>
          <a:prstGeom prst="rect">
            <a:avLst/>
          </a:prstGeom>
        </p:spPr>
        <p:txBody>
          <a:bodyPr vert="horz" wrap="square" lIns="0" tIns="0" rIns="0" bIns="0"/>
          <a:lstStyle/>
          <a:p>
            <a:pPr algn="l" rtl="0" eaLnBrk="0">
              <a:lnSpc>
                <a:spcPct val="81832"/>
              </a:lnSpc>
              <a:tabLst/>
            </a:pPr>
            <a:endParaRPr lang="Arial" altLang="Arial" sz="100" dirty="0"/>
          </a:p>
          <a:p>
            <a:pPr marL="12700" indent="286058" algn="l" rtl="0" eaLnBrk="0">
              <a:lnSpc>
                <a:spcPct val="129000"/>
              </a:lnSpc>
              <a:tabLst/>
            </a:pPr>
            <a:r>
              <a:rPr sz="1000" spc="50" dirty="0">
                <a:solidFill>
                  <a:srgbClr val="231F20">
                    <a:alpha val="100000"/>
                  </a:srgbClr>
                </a:solidFill>
                <a:latin typeface="Microsoft YaHei"/>
                <a:ea typeface="Microsoft YaHei"/>
                <a:cs typeface="Microsoft YaHei"/>
              </a:rPr>
              <a:t>随着人们生活水平的提高及生活节奏的加快，心理健康日益受到关注。《健康中</a:t>
            </a:r>
            <a:r>
              <a:rPr sz="1000" spc="30" dirty="0">
                <a:solidFill>
                  <a:srgbClr val="231F20">
                    <a:alpha val="100000"/>
                  </a:srgbClr>
                </a:solidFill>
                <a:latin typeface="Microsoft YaHei"/>
                <a:ea typeface="Microsoft YaHei"/>
                <a:cs typeface="Microsoft YaHei"/>
              </a:rPr>
              <a:t>国</a:t>
            </a:r>
            <a:r>
              <a:rPr sz="1000" spc="0" dirty="0">
                <a:solidFill>
                  <a:srgbClr val="231F20">
                    <a:alpha val="100000"/>
                  </a:srgbClr>
                </a:solidFill>
                <a:latin typeface="Microsoft YaHei"/>
                <a:ea typeface="Microsoft YaHei"/>
                <a:cs typeface="Microsoft YaHei"/>
              </a:rPr>
              <a:t>行</a:t>
            </a:r>
            <a:r>
              <a:rPr sz="1000" spc="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Microsoft YaHei"/>
                <a:ea typeface="Microsoft YaHei"/>
                <a:cs typeface="Microsoft YaHei"/>
              </a:rPr>
              <a:t>动(</a:t>
            </a:r>
            <a:r>
              <a:rPr sz="1000" spc="60" dirty="0">
                <a:solidFill>
                  <a:srgbClr val="231F20">
                    <a:alpha val="100000"/>
                  </a:srgbClr>
                </a:solidFill>
                <a:latin typeface="Times New Roman"/>
                <a:ea typeface="Times New Roman"/>
                <a:cs typeface="Times New Roman"/>
              </a:rPr>
              <a:t>2019</a:t>
            </a:r>
            <a:r>
              <a:rPr sz="1000" spc="60" dirty="0">
                <a:solidFill>
                  <a:srgbClr val="231F20">
                    <a:alpha val="100000"/>
                  </a:srgbClr>
                </a:solidFill>
                <a:latin typeface="Microsoft YaHei"/>
                <a:ea typeface="Microsoft YaHei"/>
                <a:cs typeface="Microsoft YaHei"/>
              </a:rPr>
              <a:t>—</a:t>
            </a:r>
            <a:r>
              <a:rPr sz="1000" spc="60" dirty="0">
                <a:solidFill>
                  <a:srgbClr val="231F20">
                    <a:alpha val="100000"/>
                  </a:srgbClr>
                </a:solidFill>
                <a:latin typeface="Times New Roman"/>
                <a:ea typeface="Times New Roman"/>
                <a:cs typeface="Times New Roman"/>
              </a:rPr>
              <a:t>2030</a:t>
            </a:r>
            <a:r>
              <a:rPr sz="1000" spc="60" dirty="0">
                <a:solidFill>
                  <a:srgbClr val="231F20">
                    <a:alpha val="100000"/>
                  </a:srgbClr>
                </a:solidFill>
                <a:latin typeface="Times New Roman"/>
                <a:ea typeface="Times New Roman"/>
                <a:cs typeface="Times New Roman"/>
              </a:rPr>
              <a:t> </a:t>
            </a:r>
            <a:r>
              <a:rPr sz="1000" spc="60" dirty="0">
                <a:solidFill>
                  <a:srgbClr val="231F20">
                    <a:alpha val="100000"/>
                  </a:srgbClr>
                </a:solidFill>
                <a:latin typeface="Microsoft YaHei"/>
                <a:ea typeface="Microsoft YaHei"/>
                <a:cs typeface="Microsoft YaHei"/>
              </a:rPr>
              <a:t>年)》</a:t>
            </a:r>
            <a:r>
              <a:rPr sz="1000" spc="6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Microsoft YaHei"/>
                <a:ea typeface="Microsoft YaHei"/>
                <a:cs typeface="Microsoft YaHei"/>
              </a:rPr>
              <a:t>指出，加强心理健康促进</a:t>
            </a:r>
            <a:r>
              <a:rPr sz="1000" spc="6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Microsoft YaHei"/>
                <a:ea typeface="Microsoft YaHei"/>
                <a:cs typeface="Microsoft YaHei"/>
              </a:rPr>
              <a:t>，有助于改善公众心理健康</a:t>
            </a:r>
            <a:r>
              <a:rPr sz="1000" spc="30" dirty="0">
                <a:solidFill>
                  <a:srgbClr val="231F20">
                    <a:alpha val="100000"/>
                  </a:srgbClr>
                </a:solidFill>
                <a:latin typeface="Microsoft YaHei"/>
                <a:ea typeface="Microsoft YaHei"/>
                <a:cs typeface="Microsoft YaHei"/>
              </a:rPr>
              <a:t>水</a:t>
            </a:r>
            <a:r>
              <a:rPr sz="1000" spc="0" dirty="0">
                <a:solidFill>
                  <a:srgbClr val="231F20">
                    <a:alpha val="100000"/>
                  </a:srgbClr>
                </a:solidFill>
                <a:latin typeface="Microsoft YaHei"/>
                <a:ea typeface="Microsoft YaHei"/>
                <a:cs typeface="Microsoft YaHei"/>
              </a:rPr>
              <a:t>平，提高公</a:t>
            </a:r>
            <a:r>
              <a:rPr sz="1000" spc="0" dirty="0">
                <a:solidFill>
                  <a:srgbClr val="231F20">
                    <a:alpha val="100000"/>
                  </a:srgbClr>
                </a:solidFill>
                <a:latin typeface="Microsoft YaHei"/>
                <a:ea typeface="Microsoft YaHei"/>
                <a:cs typeface="Microsoft YaHei"/>
              </a:rPr>
              <a:t> </a:t>
            </a:r>
            <a:r>
              <a:rPr sz="1000" spc="40" dirty="0">
                <a:solidFill>
                  <a:srgbClr val="231F20">
                    <a:alpha val="100000"/>
                  </a:srgbClr>
                </a:solidFill>
                <a:latin typeface="Microsoft YaHei"/>
                <a:ea typeface="Microsoft YaHei"/>
                <a:cs typeface="Microsoft YaHei"/>
              </a:rPr>
              <a:t>众幸福感。</a:t>
            </a:r>
            <a:r>
              <a:rPr sz="1000" spc="40" dirty="0">
                <a:solidFill>
                  <a:srgbClr val="231F20">
                    <a:alpha val="100000"/>
                  </a:srgbClr>
                </a:solidFill>
                <a:latin typeface="Microsoft YaHei"/>
                <a:ea typeface="Microsoft YaHei"/>
                <a:cs typeface="Microsoft YaHei"/>
              </a:rPr>
              <a:t>  </a:t>
            </a:r>
            <a:r>
              <a:rPr sz="1000" spc="40" dirty="0">
                <a:solidFill>
                  <a:srgbClr val="231F20">
                    <a:alpha val="100000"/>
                  </a:srgbClr>
                </a:solidFill>
                <a:latin typeface="Microsoft YaHei"/>
                <a:ea typeface="Microsoft YaHei"/>
                <a:cs typeface="Microsoft YaHei"/>
              </a:rPr>
              <a:t>因此，关注老年人认知与情绪问题意义重大。心理护理人员关注</a:t>
            </a:r>
            <a:r>
              <a:rPr sz="1000" spc="0" dirty="0">
                <a:solidFill>
                  <a:srgbClr val="231F20">
                    <a:alpha val="100000"/>
                  </a:srgbClr>
                </a:solidFill>
                <a:latin typeface="Microsoft YaHei"/>
                <a:ea typeface="Microsoft YaHei"/>
                <a:cs typeface="Microsoft YaHei"/>
              </a:rPr>
              <a:t>老年人认知和</a:t>
            </a:r>
            <a:r>
              <a:rPr sz="1000" spc="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情绪问题，可以提高对老年人进行心理护理</a:t>
            </a:r>
            <a:r>
              <a:rPr sz="1000" spc="10" dirty="0">
                <a:solidFill>
                  <a:srgbClr val="231F20">
                    <a:alpha val="100000"/>
                  </a:srgbClr>
                </a:solidFill>
                <a:latin typeface="Microsoft YaHei"/>
                <a:ea typeface="Microsoft YaHei"/>
                <a:cs typeface="Microsoft YaHei"/>
              </a:rPr>
              <a:t>的</a:t>
            </a:r>
            <a:r>
              <a:rPr sz="1000" spc="0" dirty="0">
                <a:solidFill>
                  <a:srgbClr val="231F20">
                    <a:alpha val="100000"/>
                  </a:srgbClr>
                </a:solidFill>
                <a:latin typeface="Microsoft YaHei"/>
                <a:ea typeface="Microsoft YaHei"/>
                <a:cs typeface="Microsoft YaHei"/>
              </a:rPr>
              <a:t>能力。</a:t>
            </a:r>
            <a:endParaRPr lang="Microsoft YaHei" altLang="Microsoft YaHei" sz="1000" dirty="0"/>
          </a:p>
          <a:p>
            <a:pPr marL="12700" indent="273592" algn="l" rtl="0" eaLnBrk="0">
              <a:lnSpc>
                <a:spcPct val="138000"/>
              </a:lnSpc>
              <a:spcBef>
                <a:spcPts val="21"/>
              </a:spcBef>
              <a:tabLst/>
            </a:pPr>
            <a:r>
              <a:rPr sz="1000" spc="60" dirty="0">
                <a:solidFill>
                  <a:srgbClr val="231F20">
                    <a:alpha val="100000"/>
                  </a:srgbClr>
                </a:solidFill>
                <a:latin typeface="Microsoft YaHei"/>
                <a:ea typeface="Microsoft YaHei"/>
                <a:cs typeface="Microsoft YaHei"/>
              </a:rPr>
              <a:t>老年人的心理问题与心身全面老化有关。社会形势的发展、家庭结构的</a:t>
            </a:r>
            <a:r>
              <a:rPr sz="1000" spc="50" dirty="0">
                <a:solidFill>
                  <a:srgbClr val="231F20">
                    <a:alpha val="100000"/>
                  </a:srgbClr>
                </a:solidFill>
                <a:latin typeface="Microsoft YaHei"/>
                <a:ea typeface="Microsoft YaHei"/>
                <a:cs typeface="Microsoft YaHei"/>
              </a:rPr>
              <a:t>变</a:t>
            </a:r>
            <a:r>
              <a:rPr sz="1000" spc="0" dirty="0">
                <a:solidFill>
                  <a:srgbClr val="231F20">
                    <a:alpha val="100000"/>
                  </a:srgbClr>
                </a:solidFill>
                <a:latin typeface="Microsoft YaHei"/>
                <a:ea typeface="Microsoft YaHei"/>
                <a:cs typeface="Microsoft YaHei"/>
              </a:rPr>
              <a:t>迁以及人际</a:t>
            </a:r>
            <a:r>
              <a:rPr sz="1000" spc="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Microsoft YaHei"/>
                <a:ea typeface="Microsoft YaHei"/>
                <a:cs typeface="Microsoft YaHei"/>
              </a:rPr>
              <a:t>关系的改变，也常常会引发老年人出现抑郁、老年谵妄、孤独、恐见多疑等</a:t>
            </a:r>
            <a:r>
              <a:rPr sz="1000" spc="20" dirty="0">
                <a:solidFill>
                  <a:srgbClr val="231F20">
                    <a:alpha val="100000"/>
                  </a:srgbClr>
                </a:solidFill>
                <a:latin typeface="Microsoft YaHei"/>
                <a:ea typeface="Microsoft YaHei"/>
                <a:cs typeface="Microsoft YaHei"/>
              </a:rPr>
              <a:t>心</a:t>
            </a:r>
            <a:r>
              <a:rPr sz="1000" spc="0" dirty="0">
                <a:solidFill>
                  <a:srgbClr val="231F20">
                    <a:alpha val="100000"/>
                  </a:srgbClr>
                </a:solidFill>
                <a:latin typeface="Microsoft YaHei"/>
                <a:ea typeface="Microsoft YaHei"/>
                <a:cs typeface="Microsoft YaHei"/>
              </a:rPr>
              <a:t>理问题，这</a:t>
            </a:r>
            <a:r>
              <a:rPr sz="1000" spc="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Microsoft YaHei"/>
                <a:ea typeface="Microsoft YaHei"/>
                <a:cs typeface="Microsoft YaHei"/>
              </a:rPr>
              <a:t>些心理问题对老年人的心身健康破坏程度极大。只有科学地认识老年人的心理</a:t>
            </a:r>
            <a:r>
              <a:rPr sz="1000" spc="0" dirty="0">
                <a:solidFill>
                  <a:srgbClr val="231F20">
                    <a:alpha val="100000"/>
                  </a:srgbClr>
                </a:solidFill>
                <a:latin typeface="Microsoft YaHei"/>
                <a:ea typeface="Microsoft YaHei"/>
                <a:cs typeface="Microsoft YaHei"/>
              </a:rPr>
              <a:t>冋题，采取</a:t>
            </a:r>
            <a:r>
              <a:rPr sz="1000" spc="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Microsoft YaHei"/>
                <a:ea typeface="Microsoft YaHei"/>
                <a:cs typeface="Microsoft YaHei"/>
              </a:rPr>
              <a:t>科学的护理技术对其进行照护，才能更大程度地维护老年群体的心理健康，</a:t>
            </a:r>
            <a:r>
              <a:rPr sz="1000" spc="10" dirty="0">
                <a:solidFill>
                  <a:srgbClr val="231F20">
                    <a:alpha val="100000"/>
                  </a:srgbClr>
                </a:solidFill>
                <a:latin typeface="Microsoft YaHei"/>
                <a:ea typeface="Microsoft YaHei"/>
                <a:cs typeface="Microsoft YaHei"/>
              </a:rPr>
              <a:t>提</a:t>
            </a:r>
            <a:r>
              <a:rPr sz="1000" spc="0" dirty="0">
                <a:solidFill>
                  <a:srgbClr val="231F20">
                    <a:alpha val="100000"/>
                  </a:srgbClr>
                </a:solidFill>
                <a:latin typeface="Microsoft YaHei"/>
                <a:ea typeface="Microsoft YaHei"/>
                <a:cs typeface="Microsoft YaHei"/>
              </a:rPr>
              <a:t>高老年人的</a:t>
            </a:r>
            <a:r>
              <a:rPr sz="1000" spc="0" dirty="0">
                <a:solidFill>
                  <a:srgbClr val="231F20">
                    <a:alpha val="100000"/>
                  </a:srgbClr>
                </a:solidFill>
                <a:latin typeface="Microsoft YaHei"/>
                <a:ea typeface="Microsoft YaHei"/>
                <a:cs typeface="Microsoft YaHei"/>
              </a:rPr>
              <a:t> </a:t>
            </a:r>
            <a:r>
              <a:rPr sz="1000" spc="40" dirty="0">
                <a:solidFill>
                  <a:srgbClr val="231F20">
                    <a:alpha val="100000"/>
                  </a:srgbClr>
                </a:solidFill>
                <a:latin typeface="Microsoft YaHei"/>
                <a:ea typeface="Microsoft YaHei"/>
                <a:cs typeface="Microsoft YaHei"/>
              </a:rPr>
              <a:t>生活质量。</a:t>
            </a:r>
            <a:r>
              <a:rPr sz="1000" spc="40" dirty="0">
                <a:solidFill>
                  <a:srgbClr val="231F20">
                    <a:alpha val="100000"/>
                  </a:srgbClr>
                </a:solidFill>
                <a:latin typeface="Microsoft YaHei"/>
                <a:ea typeface="Microsoft YaHei"/>
                <a:cs typeface="Microsoft YaHei"/>
              </a:rPr>
              <a:t>  </a:t>
            </a:r>
            <a:r>
              <a:rPr sz="1000" spc="40" dirty="0">
                <a:solidFill>
                  <a:srgbClr val="231F20">
                    <a:alpha val="100000"/>
                  </a:srgbClr>
                </a:solidFill>
                <a:latin typeface="Microsoft YaHei"/>
                <a:ea typeface="Microsoft YaHei"/>
                <a:cs typeface="Microsoft YaHei"/>
              </a:rPr>
              <a:t>因此，本项目根据老年人常见的突出心理问题分为四个任务：老年</a:t>
            </a:r>
            <a:r>
              <a:rPr sz="1000" spc="0" dirty="0">
                <a:solidFill>
                  <a:srgbClr val="231F20">
                    <a:alpha val="100000"/>
                  </a:srgbClr>
                </a:solidFill>
                <a:latin typeface="Microsoft YaHei"/>
                <a:ea typeface="Microsoft YaHei"/>
                <a:cs typeface="Microsoft YaHei"/>
              </a:rPr>
              <a:t>人焦虑障碍</a:t>
            </a:r>
            <a:r>
              <a:rPr sz="1000" spc="0" dirty="0">
                <a:solidFill>
                  <a:srgbClr val="231F20">
                    <a:alpha val="100000"/>
                  </a:srgbClr>
                </a:solidFill>
                <a:latin typeface="Microsoft YaHei"/>
                <a:ea typeface="Microsoft YaHei"/>
                <a:cs typeface="Microsoft YaHei"/>
              </a:rPr>
              <a:t> </a:t>
            </a:r>
            <a:r>
              <a:rPr sz="1000" spc="40" dirty="0">
                <a:solidFill>
                  <a:srgbClr val="231F20">
                    <a:alpha val="100000"/>
                  </a:srgbClr>
                </a:solidFill>
                <a:latin typeface="Microsoft YaHei"/>
                <a:ea typeface="Microsoft YaHei"/>
                <a:cs typeface="Microsoft YaHei"/>
              </a:rPr>
              <a:t>区辨识别及心理护理、老年人抑郁障碍与护理、</a:t>
            </a:r>
            <a:r>
              <a:rPr sz="1000" spc="40" dirty="0">
                <a:solidFill>
                  <a:srgbClr val="231F20">
                    <a:alpha val="100000"/>
                  </a:srgbClr>
                </a:solidFill>
                <a:latin typeface="Microsoft YaHei"/>
                <a:ea typeface="Microsoft YaHei"/>
                <a:cs typeface="Microsoft YaHei"/>
              </a:rPr>
              <a:t>  </a:t>
            </a:r>
            <a:r>
              <a:rPr sz="1000" spc="40" dirty="0">
                <a:solidFill>
                  <a:srgbClr val="231F20">
                    <a:alpha val="100000"/>
                  </a:srgbClr>
                </a:solidFill>
                <a:latin typeface="Microsoft YaHei"/>
                <a:ea typeface="Microsoft YaHei"/>
                <a:cs typeface="Microsoft YaHei"/>
              </a:rPr>
              <a:t>阿尔茨海默病及其护理、老</a:t>
            </a:r>
            <a:r>
              <a:rPr sz="1000" spc="10" dirty="0">
                <a:solidFill>
                  <a:srgbClr val="231F20">
                    <a:alpha val="100000"/>
                  </a:srgbClr>
                </a:solidFill>
                <a:latin typeface="Microsoft YaHei"/>
                <a:ea typeface="Microsoft YaHei"/>
                <a:cs typeface="Microsoft YaHei"/>
              </a:rPr>
              <a:t>年</a:t>
            </a:r>
            <a:r>
              <a:rPr sz="1000" spc="0" dirty="0">
                <a:solidFill>
                  <a:srgbClr val="231F20">
                    <a:alpha val="100000"/>
                  </a:srgbClr>
                </a:solidFill>
                <a:latin typeface="Microsoft YaHei"/>
                <a:ea typeface="Microsoft YaHei"/>
                <a:cs typeface="Microsoft YaHei"/>
              </a:rPr>
              <a:t>谵妄及其护</a:t>
            </a:r>
            <a:r>
              <a:rPr sz="1000" spc="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理，分别进行学习探讨，以便更有针对性地提高老年心理护理</a:t>
            </a:r>
            <a:r>
              <a:rPr sz="1000" spc="40" dirty="0">
                <a:solidFill>
                  <a:srgbClr val="231F20">
                    <a:alpha val="100000"/>
                  </a:srgbClr>
                </a:solidFill>
                <a:latin typeface="Microsoft YaHei"/>
                <a:ea typeface="Microsoft YaHei"/>
                <a:cs typeface="Microsoft YaHei"/>
              </a:rPr>
              <a:t>服</a:t>
            </a:r>
            <a:r>
              <a:rPr sz="1000" spc="0" dirty="0">
                <a:solidFill>
                  <a:srgbClr val="231F20">
                    <a:alpha val="100000"/>
                  </a:srgbClr>
                </a:solidFill>
                <a:latin typeface="Microsoft YaHei"/>
                <a:ea typeface="Microsoft YaHei"/>
                <a:cs typeface="Microsoft YaHei"/>
              </a:rPr>
              <a:t>务质量。</a:t>
            </a:r>
            <a:endParaRPr lang="Microsoft YaHei" altLang="Microsoft YaHei" sz="1000" dirty="0"/>
          </a:p>
        </p:txBody>
      </p:sp>
      <p:sp>
        <p:nvSpPr>
          <p:cNvPr id="438" name="textbox 438"/>
          <p:cNvSpPr/>
          <p:nvPr/>
        </p:nvSpPr>
        <p:spPr>
          <a:xfrm>
            <a:off x="824118" y="6090947"/>
            <a:ext cx="5298440" cy="1798320"/>
          </a:xfrm>
          <a:prstGeom prst="rect">
            <a:avLst/>
          </a:prstGeom>
        </p:spPr>
        <p:txBody>
          <a:bodyPr vert="horz" wrap="square" lIns="0" tIns="0" rIns="0" bIns="0"/>
          <a:lstStyle/>
          <a:p>
            <a:pPr algn="l" rtl="0" eaLnBrk="0">
              <a:lnSpc>
                <a:spcPct val="83341"/>
              </a:lnSpc>
              <a:tabLst/>
            </a:pPr>
            <a:endParaRPr lang="Arial" altLang="Arial" sz="100" dirty="0"/>
          </a:p>
          <a:p>
            <a:pPr marL="82550" algn="l" rtl="0" eaLnBrk="0">
              <a:lnSpc>
                <a:spcPts val="1426"/>
              </a:lnSpc>
              <a:tabLst/>
            </a:pPr>
            <a:r>
              <a:rPr sz="1000" spc="-10" dirty="0">
                <a:solidFill>
                  <a:srgbClr val="B00D15">
                    <a:alpha val="100000"/>
                  </a:srgbClr>
                </a:solidFill>
                <a:latin typeface="Microsoft YaHei"/>
                <a:ea typeface="Microsoft YaHei"/>
                <a:cs typeface="Microsoft YaHei"/>
              </a:rPr>
              <a:t>【知</a:t>
            </a:r>
            <a:r>
              <a:rPr sz="1000" spc="0" dirty="0">
                <a:solidFill>
                  <a:srgbClr val="B00D15">
                    <a:alpha val="100000"/>
                  </a:srgbClr>
                </a:solidFill>
                <a:latin typeface="Microsoft YaHei"/>
                <a:ea typeface="Microsoft YaHei"/>
                <a:cs typeface="Microsoft YaHei"/>
              </a:rPr>
              <a:t>识目标】</a:t>
            </a:r>
            <a:endParaRPr lang="Microsoft YaHei" altLang="Microsoft YaHei" sz="1000" dirty="0"/>
          </a:p>
          <a:p>
            <a:pPr marL="97915" algn="l" rtl="0" eaLnBrk="0">
              <a:lnSpc>
                <a:spcPts val="1349"/>
              </a:lnSpc>
              <a:spcBef>
                <a:spcPts val="1072"/>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掌握老年人焦虑障碍的预防和缓解措施等技能知</a:t>
            </a:r>
            <a:r>
              <a:rPr sz="1000" spc="40" dirty="0">
                <a:solidFill>
                  <a:srgbClr val="231F20">
                    <a:alpha val="100000"/>
                  </a:srgbClr>
                </a:solidFill>
                <a:latin typeface="Microsoft YaHei"/>
                <a:ea typeface="Microsoft YaHei"/>
                <a:cs typeface="Microsoft YaHei"/>
              </a:rPr>
              <a:t>识</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97915" algn="l" rtl="0" eaLnBrk="0">
              <a:lnSpc>
                <a:spcPts val="1349"/>
              </a:lnSpc>
              <a:spcBef>
                <a:spcPts val="271"/>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熟悉老年人焦虑障碍的特点及产生原因</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97915" algn="l" rtl="0" eaLnBrk="0">
              <a:lnSpc>
                <a:spcPts val="1349"/>
              </a:lnSpc>
              <a:spcBef>
                <a:spcPts val="271"/>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了解老年人焦虑障碍的概念及危害</a:t>
            </a:r>
            <a:r>
              <a:rPr sz="1000" spc="10" dirty="0">
                <a:solidFill>
                  <a:srgbClr val="231F20">
                    <a:alpha val="100000"/>
                  </a:srgbClr>
                </a:solidFill>
                <a:latin typeface="Microsoft YaHei"/>
                <a:ea typeface="Microsoft YaHei"/>
                <a:cs typeface="Microsoft YaHei"/>
              </a:rPr>
              <a:t>。</a:t>
            </a:r>
            <a:endParaRPr lang="Microsoft YaHei" altLang="Microsoft YaHei" sz="1000" dirty="0"/>
          </a:p>
          <a:p>
            <a:pPr marL="82550" algn="l" rtl="0" eaLnBrk="0">
              <a:lnSpc>
                <a:spcPts val="1426"/>
              </a:lnSpc>
              <a:spcBef>
                <a:spcPts val="1085"/>
              </a:spcBef>
              <a:tabLst/>
            </a:pPr>
            <a:r>
              <a:rPr sz="1000" spc="-10" dirty="0">
                <a:solidFill>
                  <a:srgbClr val="B00D15">
                    <a:alpha val="100000"/>
                  </a:srgbClr>
                </a:solidFill>
                <a:latin typeface="Microsoft YaHei"/>
                <a:ea typeface="Microsoft YaHei"/>
                <a:cs typeface="Microsoft YaHei"/>
              </a:rPr>
              <a:t>【能</a:t>
            </a:r>
            <a:r>
              <a:rPr sz="1000" spc="0" dirty="0">
                <a:solidFill>
                  <a:srgbClr val="B00D15">
                    <a:alpha val="100000"/>
                  </a:srgbClr>
                </a:solidFill>
                <a:latin typeface="Microsoft YaHei"/>
                <a:ea typeface="Microsoft YaHei"/>
                <a:cs typeface="Microsoft YaHei"/>
              </a:rPr>
              <a:t>力目标】</a:t>
            </a:r>
            <a:endParaRPr lang="Microsoft YaHei" altLang="Microsoft YaHei" sz="1000" dirty="0"/>
          </a:p>
          <a:p>
            <a:pPr algn="l" rtl="0" eaLnBrk="0">
              <a:lnSpc>
                <a:spcPct val="118000"/>
              </a:lnSpc>
              <a:tabLst/>
            </a:pPr>
            <a:endParaRPr lang="Arial" altLang="Arial" sz="500" dirty="0"/>
          </a:p>
          <a:p>
            <a:pPr marL="266008" indent="-168093" algn="l" rtl="0" eaLnBrk="0">
              <a:lnSpc>
                <a:spcPct val="152000"/>
              </a:lnSpc>
              <a:spcBef>
                <a:spcPts val="3"/>
              </a:spcBef>
              <a:tabLst/>
            </a:pPr>
            <a:r>
              <a:rPr sz="1000" spc="60" dirty="0">
                <a:solidFill>
                  <a:srgbClr val="231F20">
                    <a:alpha val="100000"/>
                  </a:srgbClr>
                </a:solidFill>
                <a:latin typeface="Microsoft YaHei"/>
                <a:ea typeface="Microsoft YaHei"/>
                <a:cs typeface="Microsoft YaHei"/>
              </a:rPr>
              <a:t>◇</a:t>
            </a:r>
            <a:r>
              <a:rPr sz="1000" spc="6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Microsoft YaHei"/>
                <a:ea typeface="Microsoft YaHei"/>
                <a:cs typeface="Microsoft YaHei"/>
              </a:rPr>
              <a:t>通过学习老年人护理理论和心理护理技能练习</a:t>
            </a:r>
            <a:r>
              <a:rPr sz="1000" spc="6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Microsoft YaHei"/>
                <a:ea typeface="Microsoft YaHei"/>
                <a:cs typeface="Microsoft YaHei"/>
              </a:rPr>
              <a:t>，能够准确了解老年人的心理特点</a:t>
            </a:r>
            <a:r>
              <a:rPr sz="1000" spc="60" dirty="0">
                <a:solidFill>
                  <a:srgbClr val="231F20">
                    <a:alpha val="100000"/>
                  </a:srgbClr>
                </a:solidFill>
                <a:latin typeface="Microsoft YaHei"/>
                <a:ea typeface="Microsoft YaHei"/>
                <a:cs typeface="Microsoft YaHei"/>
              </a:rPr>
              <a:t> </a:t>
            </a:r>
            <a:r>
              <a:rPr sz="1000" spc="20" dirty="0">
                <a:solidFill>
                  <a:srgbClr val="231F20">
                    <a:alpha val="100000"/>
                  </a:srgbClr>
                </a:solidFill>
                <a:latin typeface="Microsoft YaHei"/>
                <a:ea typeface="Microsoft YaHei"/>
                <a:cs typeface="Microsoft YaHei"/>
              </a:rPr>
              <a:t>，</a:t>
            </a:r>
            <a:r>
              <a:rPr sz="1000" spc="0" dirty="0">
                <a:solidFill>
                  <a:srgbClr val="231F20">
                    <a:alpha val="100000"/>
                  </a:srgbClr>
                </a:solidFill>
                <a:latin typeface="Microsoft YaHei"/>
                <a:ea typeface="Microsoft YaHei"/>
                <a:cs typeface="Microsoft YaHei"/>
              </a:rPr>
              <a:t>做</a:t>
            </a:r>
            <a:r>
              <a:rPr sz="1000" spc="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到依据老年人的护理理论和心理特点，准确指导老年人的认知</a:t>
            </a:r>
            <a:r>
              <a:rPr sz="1000" spc="10" dirty="0">
                <a:solidFill>
                  <a:srgbClr val="231F20">
                    <a:alpha val="100000"/>
                  </a:srgbClr>
                </a:solidFill>
                <a:latin typeface="Microsoft YaHei"/>
                <a:ea typeface="Microsoft YaHei"/>
                <a:cs typeface="Microsoft YaHei"/>
              </a:rPr>
              <a:t>与</a:t>
            </a:r>
            <a:r>
              <a:rPr sz="1000" spc="0" dirty="0">
                <a:solidFill>
                  <a:srgbClr val="231F20">
                    <a:alpha val="100000"/>
                  </a:srgbClr>
                </a:solidFill>
                <a:latin typeface="Microsoft YaHei"/>
                <a:ea typeface="Microsoft YaHei"/>
                <a:cs typeface="Microsoft YaHei"/>
              </a:rPr>
              <a:t>情绪问题。</a:t>
            </a:r>
            <a:endParaRPr lang="Microsoft YaHei" altLang="Microsoft YaHei" sz="1000" dirty="0"/>
          </a:p>
        </p:txBody>
      </p:sp>
      <p:sp>
        <p:nvSpPr>
          <p:cNvPr id="439" name="textbox 439"/>
          <p:cNvSpPr/>
          <p:nvPr/>
        </p:nvSpPr>
        <p:spPr>
          <a:xfrm>
            <a:off x="3848508" y="661246"/>
            <a:ext cx="2283460" cy="170179"/>
          </a:xfrm>
          <a:prstGeom prst="rect">
            <a:avLst/>
          </a:prstGeom>
        </p:spPr>
        <p:txBody>
          <a:bodyPr vert="horz" wrap="square" lIns="0" tIns="0" rIns="0" bIns="0"/>
          <a:lstStyle/>
          <a:p>
            <a:pPr algn="l" rtl="0" eaLnBrk="0">
              <a:lnSpc>
                <a:spcPct val="79852"/>
              </a:lnSpc>
              <a:tabLst/>
            </a:pPr>
            <a:endParaRPr lang="Arial" altLang="Arial" sz="100" dirty="0"/>
          </a:p>
          <a:p>
            <a:pPr marL="12700" algn="l" rtl="0" eaLnBrk="0">
              <a:lnSpc>
                <a:spcPct val="95000"/>
              </a:lnSpc>
              <a:tabLst/>
            </a:pPr>
            <a:r>
              <a:rPr sz="1000" spc="50" dirty="0">
                <a:solidFill>
                  <a:srgbClr val="B00D15">
                    <a:alpha val="100000"/>
                  </a:srgbClr>
                </a:solidFill>
                <a:latin typeface="Microsoft YaHei"/>
                <a:ea typeface="Microsoft YaHei"/>
                <a:cs typeface="Microsoft YaHei"/>
              </a:rPr>
              <a:t>项目四</a:t>
            </a:r>
            <a:r>
              <a:rPr sz="1000" spc="50" dirty="0">
                <a:solidFill>
                  <a:srgbClr val="B00D15">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老年人认知与情绪问题及</a:t>
            </a:r>
            <a:r>
              <a:rPr sz="1000" spc="30" dirty="0">
                <a:solidFill>
                  <a:srgbClr val="231F20">
                    <a:alpha val="100000"/>
                  </a:srgbClr>
                </a:solidFill>
                <a:latin typeface="Microsoft YaHei"/>
                <a:ea typeface="Microsoft YaHei"/>
                <a:cs typeface="Microsoft YaHei"/>
              </a:rPr>
              <a:t>护</a:t>
            </a:r>
            <a:r>
              <a:rPr sz="1000" spc="0" dirty="0">
                <a:solidFill>
                  <a:srgbClr val="231F20">
                    <a:alpha val="100000"/>
                  </a:srgbClr>
                </a:solidFill>
                <a:latin typeface="Microsoft YaHei"/>
                <a:ea typeface="Microsoft YaHei"/>
                <a:cs typeface="Microsoft YaHei"/>
              </a:rPr>
              <a:t>理</a:t>
            </a:r>
            <a:endParaRPr lang="Microsoft YaHei" altLang="Microsoft YaHei" sz="1000" dirty="0"/>
          </a:p>
        </p:txBody>
      </p:sp>
      <p:grpSp>
        <p:nvGrpSpPr>
          <p:cNvPr id="24" name="group 24"/>
          <p:cNvGrpSpPr/>
          <p:nvPr/>
        </p:nvGrpSpPr>
        <p:grpSpPr>
          <a:xfrm rot="21600000">
            <a:off x="1752600" y="254508"/>
            <a:ext cx="3514344" cy="1549907"/>
            <a:chOff x="0" y="0"/>
            <a:chExt cx="3514344" cy="1549907"/>
          </a:xfrm>
        </p:grpSpPr>
        <p:pic>
          <p:nvPicPr>
            <p:cNvPr id="440" name="picture 440"/>
            <p:cNvPicPr>
              <a:picLocks noChangeAspect="1"/>
            </p:cNvPicPr>
            <p:nvPr/>
          </p:nvPicPr>
          <p:blipFill>
            <a:blip r:embed="rId2"/>
            <a:stretch>
              <a:fillRect/>
            </a:stretch>
          </p:blipFill>
          <p:spPr>
            <a:xfrm rot="21600000">
              <a:off x="0" y="0"/>
              <a:ext cx="3514344" cy="1549907"/>
            </a:xfrm>
            <a:prstGeom prst="rect">
              <a:avLst/>
            </a:prstGeom>
          </p:spPr>
        </p:pic>
        <p:sp>
          <p:nvSpPr>
            <p:cNvPr id="441" name="textbox 441"/>
            <p:cNvSpPr/>
            <p:nvPr/>
          </p:nvSpPr>
          <p:spPr>
            <a:xfrm>
              <a:off x="1448822" y="604608"/>
              <a:ext cx="1908175" cy="594994"/>
            </a:xfrm>
            <a:prstGeom prst="rect">
              <a:avLst/>
            </a:prstGeom>
          </p:spPr>
          <p:txBody>
            <a:bodyPr vert="horz" wrap="square" lIns="0" tIns="0" rIns="0" bIns="0"/>
            <a:lstStyle/>
            <a:p>
              <a:pPr algn="l" rtl="0" eaLnBrk="0">
                <a:lnSpc>
                  <a:spcPct val="77103"/>
                </a:lnSpc>
                <a:tabLst/>
              </a:pPr>
              <a:endParaRPr lang="Arial" altLang="Arial" sz="100" dirty="0"/>
            </a:p>
            <a:p>
              <a:pPr marL="403339" indent="-390639" algn="l" rtl="0" eaLnBrk="0">
                <a:lnSpc>
                  <a:spcPct val="104000"/>
                </a:lnSpc>
                <a:tabLst/>
              </a:pPr>
              <a:r>
                <a:rPr sz="1800" spc="60" dirty="0">
                  <a:solidFill>
                    <a:srgbClr val="231F20">
                      <a:alpha val="100000"/>
                    </a:srgbClr>
                  </a:solidFill>
                  <a:latin typeface="Microsoft YaHei"/>
                  <a:ea typeface="Microsoft YaHei"/>
                  <a:cs typeface="Microsoft YaHei"/>
                </a:rPr>
                <a:t>老年人认知与情</a:t>
              </a:r>
              <a:r>
                <a:rPr sz="1800" spc="0" dirty="0">
                  <a:solidFill>
                    <a:srgbClr val="231F20">
                      <a:alpha val="100000"/>
                    </a:srgbClr>
                  </a:solidFill>
                  <a:latin typeface="Microsoft YaHei"/>
                  <a:ea typeface="Microsoft YaHei"/>
                  <a:cs typeface="Microsoft YaHei"/>
                </a:rPr>
                <a:t>绪</a:t>
              </a:r>
              <a:r>
                <a:rPr sz="1800" spc="0" dirty="0">
                  <a:solidFill>
                    <a:srgbClr val="231F20">
                      <a:alpha val="100000"/>
                    </a:srgbClr>
                  </a:solidFill>
                  <a:latin typeface="Microsoft YaHei"/>
                  <a:ea typeface="Microsoft YaHei"/>
                  <a:cs typeface="Microsoft YaHei"/>
                </a:rPr>
                <a:t> </a:t>
              </a:r>
              <a:r>
                <a:rPr sz="1800" spc="0" dirty="0">
                  <a:solidFill>
                    <a:srgbClr val="231F20">
                      <a:alpha val="100000"/>
                    </a:srgbClr>
                  </a:solidFill>
                  <a:latin typeface="Microsoft YaHei"/>
                  <a:ea typeface="Microsoft YaHei"/>
                  <a:cs typeface="Microsoft YaHei"/>
                </a:rPr>
                <a:t>问题及护理</a:t>
              </a:r>
              <a:endParaRPr lang="Microsoft YaHei" altLang="Microsoft YaHei" sz="1800" dirty="0"/>
            </a:p>
          </p:txBody>
        </p:sp>
        <p:pic>
          <p:nvPicPr>
            <p:cNvPr id="442" name="picture 442"/>
            <p:cNvPicPr>
              <a:picLocks noChangeAspect="1"/>
            </p:cNvPicPr>
            <p:nvPr/>
          </p:nvPicPr>
          <p:blipFill>
            <a:blip r:embed="rId3"/>
            <a:stretch>
              <a:fillRect/>
            </a:stretch>
          </p:blipFill>
          <p:spPr>
            <a:xfrm rot="21600000">
              <a:off x="356870" y="708951"/>
              <a:ext cx="777151" cy="268402"/>
            </a:xfrm>
            <a:prstGeom prst="rect">
              <a:avLst/>
            </a:prstGeom>
          </p:spPr>
        </p:pic>
      </p:grpSp>
      <p:pic>
        <p:nvPicPr>
          <p:cNvPr id="443" name="picture 443"/>
          <p:cNvPicPr>
            <a:picLocks noChangeAspect="1"/>
          </p:cNvPicPr>
          <p:nvPr/>
        </p:nvPicPr>
        <p:blipFill>
          <a:blip r:embed="rId4"/>
          <a:stretch>
            <a:fillRect/>
          </a:stretch>
        </p:blipFill>
        <p:spPr>
          <a:xfrm rot="21600000">
            <a:off x="2531249" y="5138039"/>
            <a:ext cx="1843722" cy="495122"/>
          </a:xfrm>
          <a:prstGeom prst="rect">
            <a:avLst/>
          </a:prstGeom>
        </p:spPr>
      </p:pic>
      <p:pic>
        <p:nvPicPr>
          <p:cNvPr id="444" name="picture 444"/>
          <p:cNvPicPr>
            <a:picLocks noChangeAspect="1"/>
          </p:cNvPicPr>
          <p:nvPr/>
        </p:nvPicPr>
        <p:blipFill>
          <a:blip r:embed="rId5"/>
          <a:stretch>
            <a:fillRect/>
          </a:stretch>
        </p:blipFill>
        <p:spPr>
          <a:xfrm rot="21600000">
            <a:off x="2021814" y="4794694"/>
            <a:ext cx="633120" cy="235801"/>
          </a:xfrm>
          <a:prstGeom prst="rect">
            <a:avLst/>
          </a:prstGeom>
        </p:spPr>
      </p:pic>
      <p:sp>
        <p:nvSpPr>
          <p:cNvPr id="445" name="textbox 445"/>
          <p:cNvSpPr/>
          <p:nvPr/>
        </p:nvSpPr>
        <p:spPr>
          <a:xfrm>
            <a:off x="5842324" y="9041149"/>
            <a:ext cx="229234" cy="153035"/>
          </a:xfrm>
          <a:prstGeom prst="rect">
            <a:avLst/>
          </a:prstGeom>
        </p:spPr>
        <p:txBody>
          <a:bodyPr vert="horz" wrap="square" lIns="0" tIns="0" rIns="0" bIns="0"/>
          <a:lstStyle/>
          <a:p>
            <a:pPr algn="l" rtl="0" eaLnBrk="0">
              <a:lnSpc>
                <a:spcPct val="78516"/>
              </a:lnSpc>
              <a:tabLst/>
            </a:pPr>
            <a:endParaRPr lang="Arial" altLang="Arial" sz="100" dirty="0"/>
          </a:p>
          <a:p>
            <a:pPr marL="12700" algn="l" rtl="0" eaLnBrk="0">
              <a:lnSpc>
                <a:spcPct val="84000"/>
              </a:lnSpc>
              <a:tabLst/>
            </a:pPr>
            <a:r>
              <a:rPr sz="1000" b="1" spc="-30" dirty="0">
                <a:solidFill>
                  <a:srgbClr val="231F20">
                    <a:alpha val="100000"/>
                  </a:srgbClr>
                </a:solidFill>
                <a:latin typeface="Arial"/>
                <a:ea typeface="Arial"/>
                <a:cs typeface="Arial"/>
              </a:rPr>
              <a:t>12</a:t>
            </a:r>
            <a:r>
              <a:rPr sz="1000" b="1" spc="-10" dirty="0">
                <a:solidFill>
                  <a:srgbClr val="231F20">
                    <a:alpha val="100000"/>
                  </a:srgbClr>
                </a:solidFill>
                <a:latin typeface="Arial"/>
                <a:ea typeface="Arial"/>
                <a:cs typeface="Arial"/>
              </a:rPr>
              <a:t>3</a:t>
            </a:r>
            <a:endParaRPr lang="Arial" altLang="Arial" sz="1000"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6" name="picture 446"/>
          <p:cNvPicPr>
            <a:picLocks noChangeAspect="1"/>
          </p:cNvPicPr>
          <p:nvPr/>
        </p:nvPicPr>
        <p:blipFill>
          <a:blip r:embed="rId2"/>
          <a:stretch>
            <a:fillRect/>
          </a:stretch>
        </p:blipFill>
        <p:spPr>
          <a:xfrm rot="21600000">
            <a:off x="754380" y="2630423"/>
            <a:ext cx="5219700" cy="1590421"/>
          </a:xfrm>
          <a:prstGeom prst="rect">
            <a:avLst/>
          </a:prstGeom>
        </p:spPr>
      </p:pic>
      <p:sp>
        <p:nvSpPr>
          <p:cNvPr id="447" name="textbox 447"/>
          <p:cNvSpPr/>
          <p:nvPr/>
        </p:nvSpPr>
        <p:spPr>
          <a:xfrm>
            <a:off x="1037409" y="4906180"/>
            <a:ext cx="4644390" cy="1832610"/>
          </a:xfrm>
          <a:prstGeom prst="rect">
            <a:avLst/>
          </a:prstGeom>
        </p:spPr>
        <p:txBody>
          <a:bodyPr vert="horz" wrap="square" lIns="0" tIns="0" rIns="0" bIns="0"/>
          <a:lstStyle/>
          <a:p>
            <a:pPr algn="l" rtl="0" eaLnBrk="0">
              <a:lnSpc>
                <a:spcPct val="59679"/>
              </a:lnSpc>
              <a:tabLst/>
            </a:pPr>
            <a:endParaRPr lang="Arial" altLang="Arial" sz="100" dirty="0"/>
          </a:p>
          <a:p>
            <a:pPr marL="12700" indent="282470" algn="l" rtl="0" eaLnBrk="0">
              <a:lnSpc>
                <a:spcPct val="132000"/>
              </a:lnSpc>
              <a:tabLst/>
            </a:pPr>
            <a:r>
              <a:rPr sz="1000" spc="70" dirty="0">
                <a:solidFill>
                  <a:srgbClr val="231F20">
                    <a:alpha val="100000"/>
                  </a:srgbClr>
                </a:solidFill>
                <a:latin typeface="SimSun"/>
                <a:ea typeface="SimSun"/>
                <a:cs typeface="SimSun"/>
              </a:rPr>
              <a:t>兰阿姨，丧偶，</a:t>
            </a:r>
            <a:r>
              <a:rPr sz="1000" spc="70" dirty="0">
                <a:solidFill>
                  <a:srgbClr val="231F20">
                    <a:alpha val="100000"/>
                  </a:srgbClr>
                </a:solidFill>
                <a:latin typeface="Times New Roman"/>
                <a:ea typeface="Times New Roman"/>
                <a:cs typeface="Times New Roman"/>
              </a:rPr>
              <a:t>71</a:t>
            </a:r>
            <a:r>
              <a:rPr sz="1000" spc="70" dirty="0">
                <a:solidFill>
                  <a:srgbClr val="231F20">
                    <a:alpha val="100000"/>
                  </a:srgbClr>
                </a:solidFill>
                <a:latin typeface="Times New Roman"/>
                <a:ea typeface="Times New Roman"/>
                <a:cs typeface="Times New Roman"/>
              </a:rPr>
              <a:t> </a:t>
            </a:r>
            <a:r>
              <a:rPr sz="1000" spc="70" dirty="0">
                <a:solidFill>
                  <a:srgbClr val="231F20">
                    <a:alpha val="100000"/>
                  </a:srgbClr>
                </a:solidFill>
                <a:latin typeface="SimSun"/>
                <a:ea typeface="SimSun"/>
                <a:cs typeface="SimSun"/>
              </a:rPr>
              <a:t>岁，和儿子一起生活。儿子</a:t>
            </a:r>
            <a:r>
              <a:rPr sz="1000" spc="70" dirty="0">
                <a:solidFill>
                  <a:srgbClr val="231F20">
                    <a:alpha val="100000"/>
                  </a:srgbClr>
                </a:solidFill>
                <a:latin typeface="SimSun"/>
                <a:ea typeface="SimSun"/>
                <a:cs typeface="SimSun"/>
              </a:rPr>
              <a:t> </a:t>
            </a:r>
            <a:r>
              <a:rPr sz="1000" spc="70" dirty="0">
                <a:solidFill>
                  <a:srgbClr val="231F20">
                    <a:alpha val="100000"/>
                  </a:srgbClr>
                </a:solidFill>
                <a:latin typeface="Times New Roman"/>
                <a:ea typeface="Times New Roman"/>
                <a:cs typeface="Times New Roman"/>
              </a:rPr>
              <a:t>38</a:t>
            </a:r>
            <a:r>
              <a:rPr sz="1000" spc="70" dirty="0">
                <a:solidFill>
                  <a:srgbClr val="231F20">
                    <a:alpha val="100000"/>
                  </a:srgbClr>
                </a:solidFill>
                <a:latin typeface="Times New Roman"/>
                <a:ea typeface="Times New Roman"/>
                <a:cs typeface="Times New Roman"/>
              </a:rPr>
              <a:t> </a:t>
            </a:r>
            <a:r>
              <a:rPr sz="1000" spc="70" dirty="0">
                <a:solidFill>
                  <a:srgbClr val="231F20">
                    <a:alpha val="100000"/>
                  </a:srgbClr>
                </a:solidFill>
                <a:latin typeface="SimSun"/>
                <a:ea typeface="SimSun"/>
                <a:cs typeface="SimSun"/>
              </a:rPr>
              <a:t>岁，离异，有一</a:t>
            </a:r>
            <a:r>
              <a:rPr sz="1000" spc="10" dirty="0">
                <a:solidFill>
                  <a:srgbClr val="231F20">
                    <a:alpha val="100000"/>
                  </a:srgbClr>
                </a:solidFill>
                <a:latin typeface="SimSun"/>
                <a:ea typeface="SimSun"/>
                <a:cs typeface="SimSun"/>
              </a:rPr>
              <a:t>女</a:t>
            </a:r>
            <a:r>
              <a:rPr sz="1000" spc="0" dirty="0">
                <a:solidFill>
                  <a:srgbClr val="231F20">
                    <a:alpha val="100000"/>
                  </a:srgbClr>
                </a:solidFill>
                <a:latin typeface="SimSun"/>
                <a:ea typeface="SimSun"/>
                <a:cs typeface="SimSun"/>
              </a:rPr>
              <a:t>(小</a:t>
            </a:r>
            <a:r>
              <a:rPr sz="1000" spc="0" dirty="0">
                <a:solidFill>
                  <a:srgbClr val="231F20">
                    <a:alpha val="100000"/>
                  </a:srgbClr>
                </a:solidFill>
                <a:latin typeface="SimSun"/>
                <a:ea typeface="SimSun"/>
                <a:cs typeface="SimSun"/>
              </a:rPr>
              <a:t> </a:t>
            </a:r>
            <a:r>
              <a:rPr sz="1000" spc="80" dirty="0">
                <a:solidFill>
                  <a:srgbClr val="231F20">
                    <a:alpha val="100000"/>
                  </a:srgbClr>
                </a:solidFill>
                <a:latin typeface="SimSun"/>
                <a:ea typeface="SimSun"/>
                <a:cs typeface="SimSun"/>
              </a:rPr>
              <a:t>美)，两年前又结婚。兰阿姨为了儿子的家庭幸福，平时尽量不干预儿子</a:t>
            </a:r>
            <a:r>
              <a:rPr sz="1000" spc="10" dirty="0">
                <a:solidFill>
                  <a:srgbClr val="231F20">
                    <a:alpha val="100000"/>
                  </a:srgbClr>
                </a:solidFill>
                <a:latin typeface="SimSun"/>
                <a:ea typeface="SimSun"/>
                <a:cs typeface="SimSun"/>
              </a:rPr>
              <a:t>的</a:t>
            </a:r>
            <a:r>
              <a:rPr sz="1000" spc="0" dirty="0">
                <a:solidFill>
                  <a:srgbClr val="231F20">
                    <a:alpha val="100000"/>
                  </a:srgbClr>
                </a:solidFill>
                <a:latin typeface="SimSun"/>
                <a:ea typeface="SimSun"/>
                <a:cs typeface="SimSun"/>
              </a:rPr>
              <a:t>家</a:t>
            </a:r>
            <a:r>
              <a:rPr sz="1000" spc="0" dirty="0">
                <a:solidFill>
                  <a:srgbClr val="231F20">
                    <a:alpha val="100000"/>
                  </a:srgbClr>
                </a:solidFill>
                <a:latin typeface="SimSun"/>
                <a:ea typeface="SimSun"/>
                <a:cs typeface="SimSun"/>
              </a:rPr>
              <a:t> </a:t>
            </a:r>
            <a:r>
              <a:rPr sz="1000" spc="70" dirty="0">
                <a:solidFill>
                  <a:srgbClr val="231F20">
                    <a:alpha val="100000"/>
                  </a:srgbClr>
                </a:solidFill>
                <a:latin typeface="SimSun"/>
                <a:ea typeface="SimSun"/>
                <a:cs typeface="SimSun"/>
              </a:rPr>
              <a:t>庭生活，但兰阿姨发现，新儿媳总是忽略小美，对小美的生活不管</a:t>
            </a:r>
            <a:r>
              <a:rPr sz="1000" spc="60" dirty="0">
                <a:solidFill>
                  <a:srgbClr val="231F20">
                    <a:alpha val="100000"/>
                  </a:srgbClr>
                </a:solidFill>
                <a:latin typeface="SimSun"/>
                <a:ea typeface="SimSun"/>
                <a:cs typeface="SimSun"/>
              </a:rPr>
              <a:t>不</a:t>
            </a:r>
            <a:r>
              <a:rPr sz="1000" spc="0" dirty="0">
                <a:solidFill>
                  <a:srgbClr val="231F20">
                    <a:alpha val="100000"/>
                  </a:srgbClr>
                </a:solidFill>
                <a:latin typeface="SimSun"/>
                <a:ea typeface="SimSun"/>
                <a:cs typeface="SimSun"/>
              </a:rPr>
              <a:t>问，兰阿</a:t>
            </a:r>
            <a:r>
              <a:rPr sz="1000" spc="0" dirty="0">
                <a:solidFill>
                  <a:srgbClr val="231F20">
                    <a:alpha val="100000"/>
                  </a:srgbClr>
                </a:solidFill>
                <a:latin typeface="SimSun"/>
                <a:ea typeface="SimSun"/>
                <a:cs typeface="SimSun"/>
              </a:rPr>
              <a:t> </a:t>
            </a:r>
            <a:r>
              <a:rPr sz="1000" spc="70" dirty="0">
                <a:solidFill>
                  <a:srgbClr val="231F20">
                    <a:alpha val="100000"/>
                  </a:srgbClr>
                </a:solidFill>
                <a:latin typeface="SimSun"/>
                <a:ea typeface="SimSun"/>
                <a:cs typeface="SimSun"/>
              </a:rPr>
              <a:t>姨常常担心如果自己不在了，小美该怎么办。兰阿姨最近大半年，常</a:t>
            </a:r>
            <a:r>
              <a:rPr sz="1000" spc="10" dirty="0">
                <a:solidFill>
                  <a:srgbClr val="231F20">
                    <a:alpha val="100000"/>
                  </a:srgbClr>
                </a:solidFill>
                <a:latin typeface="SimSun"/>
                <a:ea typeface="SimSun"/>
                <a:cs typeface="SimSun"/>
              </a:rPr>
              <a:t>常</a:t>
            </a:r>
            <a:r>
              <a:rPr sz="1000" spc="0" dirty="0">
                <a:solidFill>
                  <a:srgbClr val="231F20">
                    <a:alpha val="100000"/>
                  </a:srgbClr>
                </a:solidFill>
                <a:latin typeface="SimSun"/>
                <a:ea typeface="SimSun"/>
                <a:cs typeface="SimSun"/>
              </a:rPr>
              <a:t>感到紧</a:t>
            </a:r>
            <a:r>
              <a:rPr sz="1000" spc="0" dirty="0">
                <a:solidFill>
                  <a:srgbClr val="231F20">
                    <a:alpha val="100000"/>
                  </a:srgbClr>
                </a:solidFill>
                <a:latin typeface="SimSun"/>
                <a:ea typeface="SimSun"/>
                <a:cs typeface="SimSun"/>
              </a:rPr>
              <a:t> </a:t>
            </a:r>
            <a:r>
              <a:rPr sz="1000" spc="30" dirty="0">
                <a:solidFill>
                  <a:srgbClr val="231F20">
                    <a:alpha val="100000"/>
                  </a:srgbClr>
                </a:solidFill>
                <a:latin typeface="SimSun"/>
                <a:ea typeface="SimSun"/>
                <a:cs typeface="SimSun"/>
              </a:rPr>
              <a:t>张、不安，</a:t>
            </a:r>
            <a:r>
              <a:rPr sz="1000" spc="30" dirty="0">
                <a:solidFill>
                  <a:srgbClr val="231F20">
                    <a:alpha val="100000"/>
                  </a:srgbClr>
                </a:solidFill>
                <a:latin typeface="SimSun"/>
                <a:ea typeface="SimSun"/>
                <a:cs typeface="SimSun"/>
              </a:rPr>
              <a:t> </a:t>
            </a:r>
            <a:r>
              <a:rPr sz="1000" spc="30" dirty="0">
                <a:solidFill>
                  <a:srgbClr val="231F20">
                    <a:alpha val="100000"/>
                  </a:srgbClr>
                </a:solidFill>
                <a:latin typeface="SimSun"/>
                <a:ea typeface="SimSun"/>
                <a:cs typeface="SimSun"/>
              </a:rPr>
              <a:t>胃</a:t>
            </a:r>
            <a:r>
              <a:rPr sz="1000" spc="30" dirty="0">
                <a:solidFill>
                  <a:srgbClr val="231F20">
                    <a:alpha val="100000"/>
                  </a:srgbClr>
                </a:solidFill>
                <a:latin typeface="SimSun"/>
                <a:ea typeface="SimSun"/>
                <a:cs typeface="SimSun"/>
              </a:rPr>
              <a:t> </a:t>
            </a:r>
            <a:r>
              <a:rPr sz="1000" spc="30" dirty="0">
                <a:solidFill>
                  <a:srgbClr val="231F20">
                    <a:alpha val="100000"/>
                  </a:srgbClr>
                </a:solidFill>
                <a:latin typeface="SimSun"/>
                <a:ea typeface="SimSun"/>
                <a:cs typeface="SimSun"/>
              </a:rPr>
              <a:t>口也不好了。她怕别人笑话，也不经常出门，见到陌生人</a:t>
            </a:r>
            <a:r>
              <a:rPr sz="1000" spc="0" dirty="0">
                <a:solidFill>
                  <a:srgbClr val="231F20">
                    <a:alpha val="100000"/>
                  </a:srgbClr>
                </a:solidFill>
                <a:latin typeface="SimSun"/>
                <a:ea typeface="SimSun"/>
                <a:cs typeface="SimSun"/>
              </a:rPr>
              <a:t>就感到</a:t>
            </a:r>
            <a:r>
              <a:rPr sz="1000" spc="0" dirty="0">
                <a:solidFill>
                  <a:srgbClr val="231F20">
                    <a:alpha val="100000"/>
                  </a:srgbClr>
                </a:solidFill>
                <a:latin typeface="SimSun"/>
                <a:ea typeface="SimSun"/>
                <a:cs typeface="SimSun"/>
              </a:rPr>
              <a:t> </a:t>
            </a:r>
            <a:r>
              <a:rPr sz="1000" spc="80" dirty="0">
                <a:solidFill>
                  <a:srgbClr val="231F20">
                    <a:alpha val="100000"/>
                  </a:srgbClr>
                </a:solidFill>
                <a:latin typeface="SimSun"/>
                <a:ea typeface="SimSun"/>
                <a:cs typeface="SimSun"/>
              </a:rPr>
              <a:t>害怕、手脚发麻、浑身颤抖，还心慌、透不过气来，并伴有头疼、心</a:t>
            </a:r>
            <a:r>
              <a:rPr sz="1000" spc="60" dirty="0">
                <a:solidFill>
                  <a:srgbClr val="231F20">
                    <a:alpha val="100000"/>
                  </a:srgbClr>
                </a:solidFill>
                <a:latin typeface="SimSun"/>
                <a:ea typeface="SimSun"/>
                <a:cs typeface="SimSun"/>
              </a:rPr>
              <a:t>跳</a:t>
            </a:r>
            <a:r>
              <a:rPr sz="1000" spc="0" dirty="0">
                <a:solidFill>
                  <a:srgbClr val="231F20">
                    <a:alpha val="100000"/>
                  </a:srgbClr>
                </a:solidFill>
                <a:latin typeface="SimSun"/>
                <a:ea typeface="SimSun"/>
                <a:cs typeface="SimSun"/>
              </a:rPr>
              <a:t>加速、</a:t>
            </a:r>
            <a:r>
              <a:rPr sz="1000" spc="0" dirty="0">
                <a:solidFill>
                  <a:srgbClr val="231F20">
                    <a:alpha val="100000"/>
                  </a:srgbClr>
                </a:solidFill>
                <a:latin typeface="SimSun"/>
                <a:ea typeface="SimSun"/>
                <a:cs typeface="SimSun"/>
              </a:rPr>
              <a:t> </a:t>
            </a:r>
            <a:r>
              <a:rPr sz="1000" spc="100" dirty="0">
                <a:solidFill>
                  <a:srgbClr val="231F20">
                    <a:alpha val="100000"/>
                  </a:srgbClr>
                </a:solidFill>
                <a:latin typeface="SimSun"/>
                <a:ea typeface="SimSun"/>
                <a:cs typeface="SimSun"/>
              </a:rPr>
              <a:t>头晕等症状。兰阿姨去医院检查，医生给开了一些药，吃了一段时间</a:t>
            </a:r>
            <a:r>
              <a:rPr sz="1000" spc="10" dirty="0">
                <a:solidFill>
                  <a:srgbClr val="231F20">
                    <a:alpha val="100000"/>
                  </a:srgbClr>
                </a:solidFill>
                <a:latin typeface="SimSun"/>
                <a:ea typeface="SimSun"/>
                <a:cs typeface="SimSun"/>
              </a:rPr>
              <a:t>后</a:t>
            </a:r>
            <a:r>
              <a:rPr sz="1000" spc="0" dirty="0">
                <a:solidFill>
                  <a:srgbClr val="231F20">
                    <a:alpha val="100000"/>
                  </a:srgbClr>
                </a:solidFill>
                <a:latin typeface="SimSun"/>
                <a:ea typeface="SimSun"/>
                <a:cs typeface="SimSun"/>
              </a:rPr>
              <a:t>，头</a:t>
            </a:r>
            <a:r>
              <a:rPr sz="1000" spc="0" dirty="0">
                <a:solidFill>
                  <a:srgbClr val="231F20">
                    <a:alpha val="100000"/>
                  </a:srgbClr>
                </a:solidFill>
                <a:latin typeface="SimSun"/>
                <a:ea typeface="SimSun"/>
                <a:cs typeface="SimSun"/>
              </a:rPr>
              <a:t> </a:t>
            </a:r>
            <a:r>
              <a:rPr sz="1000" spc="60" dirty="0">
                <a:solidFill>
                  <a:srgbClr val="231F20">
                    <a:alpha val="100000"/>
                  </a:srgbClr>
                </a:solidFill>
                <a:latin typeface="SimSun"/>
                <a:ea typeface="SimSun"/>
                <a:cs typeface="SimSun"/>
              </a:rPr>
              <a:t>晕、头疼等症状好了一些，但药一停，又出现了以前的症状。兰阿姨感觉很</a:t>
            </a:r>
            <a:r>
              <a:rPr sz="1000" spc="10" dirty="0">
                <a:solidFill>
                  <a:srgbClr val="231F20">
                    <a:alpha val="100000"/>
                  </a:srgbClr>
                </a:solidFill>
                <a:latin typeface="SimSun"/>
                <a:ea typeface="SimSun"/>
                <a:cs typeface="SimSun"/>
              </a:rPr>
              <a:t>痛</a:t>
            </a:r>
            <a:r>
              <a:rPr sz="1000" spc="0" dirty="0">
                <a:solidFill>
                  <a:srgbClr val="231F20">
                    <a:alpha val="100000"/>
                  </a:srgbClr>
                </a:solidFill>
                <a:latin typeface="SimSun"/>
                <a:ea typeface="SimSun"/>
                <a:cs typeface="SimSun"/>
              </a:rPr>
              <a:t> </a:t>
            </a:r>
            <a:r>
              <a:rPr sz="1000" spc="40" dirty="0">
                <a:solidFill>
                  <a:srgbClr val="231F20">
                    <a:alpha val="100000"/>
                  </a:srgbClr>
                </a:solidFill>
                <a:latin typeface="SimSun"/>
                <a:ea typeface="SimSun"/>
                <a:cs typeface="SimSun"/>
              </a:rPr>
              <a:t>苦，觉得自己得了绝症</a:t>
            </a:r>
            <a:r>
              <a:rPr sz="1000" spc="10" dirty="0">
                <a:solidFill>
                  <a:srgbClr val="231F20">
                    <a:alpha val="100000"/>
                  </a:srgbClr>
                </a:solidFill>
                <a:latin typeface="SimSun"/>
                <a:ea typeface="SimSun"/>
                <a:cs typeface="SimSun"/>
              </a:rPr>
              <a:t>。</a:t>
            </a:r>
            <a:endParaRPr lang="SimSun" altLang="SimSun" sz="1000" dirty="0"/>
          </a:p>
        </p:txBody>
      </p:sp>
      <p:sp>
        <p:nvSpPr>
          <p:cNvPr id="448" name="textbox 448"/>
          <p:cNvSpPr/>
          <p:nvPr/>
        </p:nvSpPr>
        <p:spPr>
          <a:xfrm>
            <a:off x="680874" y="1095275"/>
            <a:ext cx="5290820" cy="1244600"/>
          </a:xfrm>
          <a:prstGeom prst="rect">
            <a:avLst/>
          </a:prstGeom>
        </p:spPr>
        <p:txBody>
          <a:bodyPr vert="horz" wrap="square" lIns="0" tIns="0" rIns="0" bIns="0"/>
          <a:lstStyle/>
          <a:p>
            <a:pPr algn="l" rtl="0" eaLnBrk="0">
              <a:lnSpc>
                <a:spcPct val="83341"/>
              </a:lnSpc>
              <a:tabLst/>
            </a:pPr>
            <a:endParaRPr lang="Arial" altLang="Arial" sz="100" dirty="0"/>
          </a:p>
          <a:p>
            <a:pPr marL="82550" algn="l" rtl="0" eaLnBrk="0">
              <a:lnSpc>
                <a:spcPts val="1426"/>
              </a:lnSpc>
              <a:tabLst/>
            </a:pPr>
            <a:r>
              <a:rPr sz="1000" spc="-10" dirty="0">
                <a:solidFill>
                  <a:srgbClr val="B00D15">
                    <a:alpha val="100000"/>
                  </a:srgbClr>
                </a:solidFill>
                <a:latin typeface="Microsoft YaHei"/>
                <a:ea typeface="Microsoft YaHei"/>
                <a:cs typeface="Microsoft YaHei"/>
              </a:rPr>
              <a:t>【素</a:t>
            </a:r>
            <a:r>
              <a:rPr sz="1000" spc="0" dirty="0">
                <a:solidFill>
                  <a:srgbClr val="B00D15">
                    <a:alpha val="100000"/>
                  </a:srgbClr>
                </a:solidFill>
                <a:latin typeface="Microsoft YaHei"/>
                <a:ea typeface="Microsoft YaHei"/>
                <a:cs typeface="Microsoft YaHei"/>
              </a:rPr>
              <a:t>质目标】</a:t>
            </a:r>
            <a:endParaRPr lang="Microsoft YaHei" altLang="Microsoft YaHei" sz="1000" dirty="0"/>
          </a:p>
          <a:p>
            <a:pPr marL="283564" indent="-185662" algn="l" rtl="0" eaLnBrk="0">
              <a:lnSpc>
                <a:spcPct val="121000"/>
              </a:lnSpc>
              <a:spcBef>
                <a:spcPts val="1115"/>
              </a:spcBef>
              <a:tabLst/>
            </a:pPr>
            <a:r>
              <a:rPr sz="1000" spc="110" dirty="0">
                <a:solidFill>
                  <a:srgbClr val="231F20">
                    <a:alpha val="100000"/>
                  </a:srgbClr>
                </a:solidFill>
                <a:latin typeface="Microsoft YaHei"/>
                <a:ea typeface="Microsoft YaHei"/>
                <a:cs typeface="Microsoft YaHei"/>
              </a:rPr>
              <a:t>◇</a:t>
            </a:r>
            <a:r>
              <a:rPr sz="1000" spc="110" dirty="0">
                <a:solidFill>
                  <a:srgbClr val="231F20">
                    <a:alpha val="100000"/>
                  </a:srgbClr>
                </a:solidFill>
                <a:latin typeface="Microsoft YaHei"/>
                <a:ea typeface="Microsoft YaHei"/>
                <a:cs typeface="Microsoft YaHei"/>
              </a:rPr>
              <a:t> </a:t>
            </a:r>
            <a:r>
              <a:rPr sz="1000" spc="110" dirty="0">
                <a:solidFill>
                  <a:srgbClr val="231F20">
                    <a:alpha val="100000"/>
                  </a:srgbClr>
                </a:solidFill>
                <a:latin typeface="Microsoft YaHei"/>
                <a:ea typeface="Microsoft YaHei"/>
                <a:cs typeface="Microsoft YaHei"/>
              </a:rPr>
              <a:t>通过学习老年人护理理论及认知情绪特点，有意识地自我加强对老年人认知</a:t>
            </a:r>
            <a:r>
              <a:rPr sz="1000" spc="40" dirty="0">
                <a:solidFill>
                  <a:srgbClr val="231F20">
                    <a:alpha val="100000"/>
                  </a:srgbClr>
                </a:solidFill>
                <a:latin typeface="Microsoft YaHei"/>
                <a:ea typeface="Microsoft YaHei"/>
                <a:cs typeface="Microsoft YaHei"/>
              </a:rPr>
              <a:t>与</a:t>
            </a:r>
            <a:r>
              <a:rPr sz="1000" spc="0" dirty="0">
                <a:solidFill>
                  <a:srgbClr val="231F20">
                    <a:alpha val="100000"/>
                  </a:srgbClr>
                </a:solidFill>
                <a:latin typeface="Microsoft YaHei"/>
                <a:ea typeface="Microsoft YaHei"/>
                <a:cs typeface="Microsoft YaHei"/>
              </a:rPr>
              <a:t>情绪</a:t>
            </a:r>
            <a:r>
              <a:rPr sz="1000" spc="0" dirty="0">
                <a:solidFill>
                  <a:srgbClr val="231F20">
                    <a:alpha val="100000"/>
                  </a:srgbClr>
                </a:solidFill>
                <a:latin typeface="Microsoft YaHei"/>
                <a:ea typeface="Microsoft YaHei"/>
                <a:cs typeface="Microsoft YaHei"/>
              </a:rPr>
              <a:t> </a:t>
            </a:r>
            <a:r>
              <a:rPr sz="1000" spc="20" dirty="0">
                <a:solidFill>
                  <a:srgbClr val="231F20">
                    <a:alpha val="100000"/>
                  </a:srgbClr>
                </a:solidFill>
                <a:latin typeface="Microsoft YaHei"/>
                <a:ea typeface="Microsoft YaHei"/>
                <a:cs typeface="Microsoft YaHei"/>
              </a:rPr>
              <a:t>问题的</a:t>
            </a:r>
            <a:r>
              <a:rPr sz="1000" spc="10" dirty="0">
                <a:solidFill>
                  <a:srgbClr val="231F20">
                    <a:alpha val="100000"/>
                  </a:srgbClr>
                </a:solidFill>
                <a:latin typeface="Microsoft YaHei"/>
                <a:ea typeface="Microsoft YaHei"/>
                <a:cs typeface="Microsoft YaHei"/>
              </a:rPr>
              <a:t>理</a:t>
            </a:r>
            <a:r>
              <a:rPr sz="1000" spc="0" dirty="0">
                <a:solidFill>
                  <a:srgbClr val="231F20">
                    <a:alpha val="100000"/>
                  </a:srgbClr>
                </a:solidFill>
                <a:latin typeface="Microsoft YaHei"/>
                <a:ea typeface="Microsoft YaHei"/>
                <a:cs typeface="Microsoft YaHei"/>
              </a:rPr>
              <a:t>解。</a:t>
            </a:r>
            <a:endParaRPr lang="Microsoft YaHei" altLang="Microsoft YaHei" sz="1000" dirty="0"/>
          </a:p>
          <a:p>
            <a:pPr marL="97902" algn="l" rtl="0" eaLnBrk="0">
              <a:lnSpc>
                <a:spcPts val="1349"/>
              </a:lnSpc>
              <a:spcBef>
                <a:spcPts val="304"/>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与小组分享学习经验，以团队协作的形式巩固老年人认知与情绪相关的知识和技能</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algn="l" rtl="0" eaLnBrk="0">
              <a:lnSpc>
                <a:spcPct val="111000"/>
              </a:lnSpc>
              <a:tabLst/>
            </a:pPr>
            <a:endParaRPr lang="Arial" altLang="Arial" sz="800" dirty="0"/>
          </a:p>
          <a:p>
            <a:pPr marL="82550" algn="l" rtl="0" eaLnBrk="0">
              <a:lnSpc>
                <a:spcPts val="1426"/>
              </a:lnSpc>
              <a:spcBef>
                <a:spcPts val="7"/>
              </a:spcBef>
              <a:tabLst/>
            </a:pPr>
            <a:r>
              <a:rPr sz="1000" spc="-10" dirty="0">
                <a:solidFill>
                  <a:srgbClr val="B00D15">
                    <a:alpha val="100000"/>
                  </a:srgbClr>
                </a:solidFill>
                <a:latin typeface="Microsoft YaHei"/>
                <a:ea typeface="Microsoft YaHei"/>
                <a:cs typeface="Microsoft YaHei"/>
              </a:rPr>
              <a:t>【思</a:t>
            </a:r>
            <a:r>
              <a:rPr sz="1000" spc="0" dirty="0">
                <a:solidFill>
                  <a:srgbClr val="B00D15">
                    <a:alpha val="100000"/>
                  </a:srgbClr>
                </a:solidFill>
                <a:latin typeface="Microsoft YaHei"/>
                <a:ea typeface="Microsoft YaHei"/>
                <a:cs typeface="Microsoft YaHei"/>
              </a:rPr>
              <a:t>维导图】</a:t>
            </a:r>
            <a:endParaRPr lang="Microsoft YaHei" altLang="Microsoft YaHei" sz="1000" dirty="0"/>
          </a:p>
        </p:txBody>
      </p:sp>
      <p:sp>
        <p:nvSpPr>
          <p:cNvPr id="449" name="textbox 449"/>
          <p:cNvSpPr/>
          <p:nvPr/>
        </p:nvSpPr>
        <p:spPr>
          <a:xfrm>
            <a:off x="1017592" y="7090953"/>
            <a:ext cx="3086100" cy="842010"/>
          </a:xfrm>
          <a:prstGeom prst="rect">
            <a:avLst/>
          </a:prstGeom>
        </p:spPr>
        <p:txBody>
          <a:bodyPr vert="horz" wrap="square" lIns="0" tIns="0" rIns="0" bIns="0"/>
          <a:lstStyle/>
          <a:p>
            <a:pPr algn="l" rtl="0" eaLnBrk="0">
              <a:lnSpc>
                <a:spcPct val="83341"/>
              </a:lnSpc>
              <a:tabLst/>
            </a:pPr>
            <a:endParaRPr lang="Arial" altLang="Arial" sz="100" dirty="0"/>
          </a:p>
          <a:p>
            <a:pPr marL="12700" algn="l" rtl="0" eaLnBrk="0">
              <a:lnSpc>
                <a:spcPts val="1349"/>
              </a:lnSpc>
              <a:tabLst/>
            </a:pPr>
            <a:r>
              <a:rPr sz="1000" spc="40" dirty="0">
                <a:solidFill>
                  <a:srgbClr val="231F20">
                    <a:alpha val="100000"/>
                  </a:srgbClr>
                </a:solidFill>
                <a:latin typeface="Microsoft YaHei"/>
                <a:ea typeface="Microsoft YaHei"/>
                <a:cs typeface="Microsoft YaHei"/>
              </a:rPr>
              <a:t>针对以上案例，你需要完成的任</a:t>
            </a:r>
            <a:r>
              <a:rPr sz="1000" spc="20" dirty="0">
                <a:solidFill>
                  <a:srgbClr val="231F20">
                    <a:alpha val="100000"/>
                  </a:srgbClr>
                </a:solidFill>
                <a:latin typeface="Microsoft YaHei"/>
                <a:ea typeface="Microsoft YaHei"/>
                <a:cs typeface="Microsoft YaHei"/>
              </a:rPr>
              <a:t>务</a:t>
            </a:r>
            <a:r>
              <a:rPr sz="1000" spc="0" dirty="0">
                <a:solidFill>
                  <a:srgbClr val="231F20">
                    <a:alpha val="100000"/>
                  </a:srgbClr>
                </a:solidFill>
                <a:latin typeface="Microsoft YaHei"/>
                <a:ea typeface="Microsoft YaHei"/>
                <a:cs typeface="Microsoft YaHei"/>
              </a:rPr>
              <a:t>是：</a:t>
            </a:r>
            <a:endParaRPr lang="Microsoft YaHei" altLang="Microsoft YaHei" sz="1000" dirty="0"/>
          </a:p>
          <a:p>
            <a:pPr marL="13761" algn="l" rtl="0" eaLnBrk="0">
              <a:lnSpc>
                <a:spcPct val="137000"/>
              </a:lnSpc>
              <a:spcBef>
                <a:spcPts val="148"/>
              </a:spcBef>
              <a:tabLst/>
            </a:pPr>
            <a:r>
              <a:rPr sz="1000" spc="50" dirty="0">
                <a:solidFill>
                  <a:srgbClr val="231F20">
                    <a:alpha val="100000"/>
                  </a:srgbClr>
                </a:solidFill>
                <a:latin typeface="Microsoft YaHei"/>
                <a:ea typeface="Microsoft YaHei"/>
                <a:cs typeface="Microsoft YaHei"/>
              </a:rPr>
              <a:t>子任务一：熟悉并掌握老年老年人焦虑障碍</a:t>
            </a:r>
            <a:r>
              <a:rPr sz="1000" spc="30" dirty="0">
                <a:solidFill>
                  <a:srgbClr val="231F20">
                    <a:alpha val="100000"/>
                  </a:srgbClr>
                </a:solidFill>
                <a:latin typeface="Microsoft YaHei"/>
                <a:ea typeface="Microsoft YaHei"/>
                <a:cs typeface="Microsoft YaHei"/>
              </a:rPr>
              <a:t>概</a:t>
            </a:r>
            <a:r>
              <a:rPr sz="1000" spc="0" dirty="0">
                <a:solidFill>
                  <a:srgbClr val="231F20">
                    <a:alpha val="100000"/>
                  </a:srgbClr>
                </a:solidFill>
                <a:latin typeface="Microsoft YaHei"/>
                <a:ea typeface="Microsoft YaHei"/>
                <a:cs typeface="Microsoft YaHei"/>
              </a:rPr>
              <a:t>述</a:t>
            </a:r>
            <a:r>
              <a:rPr sz="1000" spc="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子任务二：熟悉并掌握老年人焦虑障碍的区辨性</a:t>
            </a:r>
            <a:r>
              <a:rPr sz="1000" spc="30" dirty="0">
                <a:solidFill>
                  <a:srgbClr val="231F20">
                    <a:alpha val="100000"/>
                  </a:srgbClr>
                </a:solidFill>
                <a:latin typeface="Microsoft YaHei"/>
                <a:ea typeface="Microsoft YaHei"/>
                <a:cs typeface="Microsoft YaHei"/>
              </a:rPr>
              <a:t>评</a:t>
            </a:r>
            <a:r>
              <a:rPr sz="1000" spc="0" dirty="0">
                <a:solidFill>
                  <a:srgbClr val="231F20">
                    <a:alpha val="100000"/>
                  </a:srgbClr>
                </a:solidFill>
                <a:latin typeface="Microsoft YaHei"/>
                <a:ea typeface="Microsoft YaHei"/>
                <a:cs typeface="Microsoft YaHei"/>
              </a:rPr>
              <a:t>估</a:t>
            </a:r>
            <a:r>
              <a:rPr sz="1000" spc="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子任务三：熟悉并掌握老年人焦虑障碍的心理</a:t>
            </a:r>
            <a:r>
              <a:rPr sz="1000" spc="30" dirty="0">
                <a:solidFill>
                  <a:srgbClr val="231F20">
                    <a:alpha val="100000"/>
                  </a:srgbClr>
                </a:solidFill>
                <a:latin typeface="Microsoft YaHei"/>
                <a:ea typeface="Microsoft YaHei"/>
                <a:cs typeface="Microsoft YaHei"/>
              </a:rPr>
              <a:t>护</a:t>
            </a:r>
            <a:r>
              <a:rPr sz="1000" spc="0" dirty="0">
                <a:solidFill>
                  <a:srgbClr val="231F20">
                    <a:alpha val="100000"/>
                  </a:srgbClr>
                </a:solidFill>
                <a:latin typeface="Microsoft YaHei"/>
                <a:ea typeface="Microsoft YaHei"/>
                <a:cs typeface="Microsoft YaHei"/>
              </a:rPr>
              <a:t>理</a:t>
            </a:r>
            <a:endParaRPr lang="Microsoft YaHei" altLang="Microsoft YaHei" sz="1000" dirty="0"/>
          </a:p>
        </p:txBody>
      </p:sp>
      <p:grpSp>
        <p:nvGrpSpPr>
          <p:cNvPr id="26" name="group 26"/>
          <p:cNvGrpSpPr/>
          <p:nvPr/>
        </p:nvGrpSpPr>
        <p:grpSpPr>
          <a:xfrm rot="21600000">
            <a:off x="626363" y="393192"/>
            <a:ext cx="2167127" cy="515111"/>
            <a:chOff x="0" y="0"/>
            <a:chExt cx="2167127" cy="515111"/>
          </a:xfrm>
        </p:grpSpPr>
        <p:pic>
          <p:nvPicPr>
            <p:cNvPr id="450" name="picture 450"/>
            <p:cNvPicPr>
              <a:picLocks noChangeAspect="1"/>
            </p:cNvPicPr>
            <p:nvPr/>
          </p:nvPicPr>
          <p:blipFill>
            <a:blip r:embed="rId3"/>
            <a:stretch>
              <a:fillRect/>
            </a:stretch>
          </p:blipFill>
          <p:spPr>
            <a:xfrm rot="21600000">
              <a:off x="0" y="0"/>
              <a:ext cx="2167127" cy="515111"/>
            </a:xfrm>
            <a:prstGeom prst="rect">
              <a:avLst/>
            </a:prstGeom>
          </p:spPr>
        </p:pic>
        <p:sp>
          <p:nvSpPr>
            <p:cNvPr id="451" name="textbox 451"/>
            <p:cNvSpPr/>
            <p:nvPr/>
          </p:nvSpPr>
          <p:spPr>
            <a:xfrm>
              <a:off x="-12700" y="-12700"/>
              <a:ext cx="2192654" cy="558800"/>
            </a:xfrm>
            <a:prstGeom prst="rect">
              <a:avLst/>
            </a:prstGeom>
          </p:spPr>
          <p:txBody>
            <a:bodyPr vert="horz" wrap="square" lIns="0" tIns="0" rIns="0" bIns="0"/>
            <a:lstStyle/>
            <a:p>
              <a:pPr algn="l" rtl="0" eaLnBrk="0">
                <a:lnSpc>
                  <a:spcPct val="159000"/>
                </a:lnSpc>
                <a:tabLst/>
              </a:pPr>
              <a:endParaRPr lang="Arial" altLang="Arial" sz="1000" dirty="0"/>
            </a:p>
            <a:p>
              <a:pPr algn="l" rtl="0" eaLnBrk="0">
                <a:lnSpc>
                  <a:spcPct val="8652"/>
                </a:lnSpc>
                <a:tabLst/>
              </a:pPr>
              <a:endParaRPr lang="Arial" altLang="Arial" sz="100" dirty="0"/>
            </a:p>
            <a:p>
              <a:pPr marL="793750" algn="l" rtl="0" eaLnBrk="0">
                <a:lnSpc>
                  <a:spcPts val="1389"/>
                </a:lnSpc>
                <a:tabLst/>
              </a:pPr>
              <a:r>
                <a:rPr sz="1100" spc="80" dirty="0">
                  <a:solidFill>
                    <a:srgbClr val="231F20">
                      <a:alpha val="100000"/>
                    </a:srgbClr>
                  </a:solidFill>
                  <a:latin typeface="KaiTi"/>
                  <a:ea typeface="KaiTi"/>
                  <a:cs typeface="KaiTi"/>
                </a:rPr>
                <a:t>老年心理护</a:t>
              </a:r>
              <a:r>
                <a:rPr sz="1100" spc="60" dirty="0">
                  <a:solidFill>
                    <a:srgbClr val="231F20">
                      <a:alpha val="100000"/>
                    </a:srgbClr>
                  </a:solidFill>
                  <a:latin typeface="KaiTi"/>
                  <a:ea typeface="KaiTi"/>
                  <a:cs typeface="KaiTi"/>
                </a:rPr>
                <a:t>理</a:t>
              </a:r>
              <a:endParaRPr lang="KaiTi" altLang="KaiTi" sz="1100" dirty="0"/>
            </a:p>
          </p:txBody>
        </p:sp>
      </p:grpSp>
      <p:sp>
        <p:nvSpPr>
          <p:cNvPr id="452" name="rect"/>
          <p:cNvSpPr/>
          <p:nvPr/>
        </p:nvSpPr>
        <p:spPr>
          <a:xfrm>
            <a:off x="1025525" y="4660900"/>
            <a:ext cx="4680584" cy="26670"/>
          </a:xfrm>
          <a:prstGeom prst="rect">
            <a:avLst/>
          </a:prstGeom>
          <a:solidFill>
            <a:srgbClr val="B00D15">
              <a:alpha val="100000"/>
            </a:srgbClr>
          </a:solidFill>
          <a:ln cap="flat">
            <a:miter lim="0"/>
            <a:noFill/>
            <a:prstDash val="solid"/>
          </a:ln>
        </p:spPr>
        <p:txBody>
          <a:bodyPr rtlCol="0"/>
          <a:lstStyle/>
          <a:p>
            <a:pPr algn="ctr"/>
            <a:endParaRPr lang="zh-CN" altLang="en-US"/>
          </a:p>
        </p:txBody>
      </p:sp>
      <p:pic>
        <p:nvPicPr>
          <p:cNvPr id="453" name="picture 453"/>
          <p:cNvPicPr>
            <a:picLocks noChangeAspect="1"/>
          </p:cNvPicPr>
          <p:nvPr/>
        </p:nvPicPr>
        <p:blipFill>
          <a:blip r:embed="rId4"/>
          <a:stretch>
            <a:fillRect/>
          </a:stretch>
        </p:blipFill>
        <p:spPr>
          <a:xfrm rot="21600000">
            <a:off x="1368551" y="4584191"/>
            <a:ext cx="826007" cy="194818"/>
          </a:xfrm>
          <a:prstGeom prst="rect">
            <a:avLst/>
          </a:prstGeom>
        </p:spPr>
      </p:pic>
      <p:pic>
        <p:nvPicPr>
          <p:cNvPr id="454" name="picture 454"/>
          <p:cNvPicPr>
            <a:picLocks noChangeAspect="1"/>
          </p:cNvPicPr>
          <p:nvPr/>
        </p:nvPicPr>
        <p:blipFill>
          <a:blip r:embed="rId5"/>
          <a:stretch>
            <a:fillRect/>
          </a:stretch>
        </p:blipFill>
        <p:spPr>
          <a:xfrm rot="21600000">
            <a:off x="1031875" y="6822440"/>
            <a:ext cx="4680584" cy="27622"/>
          </a:xfrm>
          <a:prstGeom prst="rect">
            <a:avLst/>
          </a:prstGeom>
        </p:spPr>
      </p:pic>
      <p:pic>
        <p:nvPicPr>
          <p:cNvPr id="455" name="picture 455"/>
          <p:cNvPicPr>
            <a:picLocks noChangeAspect="1"/>
          </p:cNvPicPr>
          <p:nvPr/>
        </p:nvPicPr>
        <p:blipFill>
          <a:blip r:embed="rId6"/>
          <a:stretch>
            <a:fillRect/>
          </a:stretch>
        </p:blipFill>
        <p:spPr>
          <a:xfrm rot="21600000">
            <a:off x="3549395" y="2500883"/>
            <a:ext cx="838200" cy="91186"/>
          </a:xfrm>
          <a:prstGeom prst="rect">
            <a:avLst/>
          </a:prstGeom>
        </p:spPr>
      </p:pic>
      <p:sp>
        <p:nvSpPr>
          <p:cNvPr id="456" name="textbox 456"/>
          <p:cNvSpPr/>
          <p:nvPr/>
        </p:nvSpPr>
        <p:spPr>
          <a:xfrm>
            <a:off x="831412" y="9041149"/>
            <a:ext cx="230504" cy="153035"/>
          </a:xfrm>
          <a:prstGeom prst="rect">
            <a:avLst/>
          </a:prstGeom>
        </p:spPr>
        <p:txBody>
          <a:bodyPr vert="horz" wrap="square" lIns="0" tIns="0" rIns="0" bIns="0"/>
          <a:lstStyle/>
          <a:p>
            <a:pPr algn="l" rtl="0" eaLnBrk="0">
              <a:lnSpc>
                <a:spcPct val="79110"/>
              </a:lnSpc>
              <a:tabLst/>
            </a:pPr>
            <a:endParaRPr lang="Arial" altLang="Arial" sz="100" dirty="0"/>
          </a:p>
          <a:p>
            <a:pPr marL="12700" algn="l" rtl="0" eaLnBrk="0">
              <a:lnSpc>
                <a:spcPct val="84000"/>
              </a:lnSpc>
              <a:tabLst/>
            </a:pPr>
            <a:r>
              <a:rPr sz="1000" b="1" spc="-20" dirty="0">
                <a:solidFill>
                  <a:srgbClr val="231F20">
                    <a:alpha val="100000"/>
                  </a:srgbClr>
                </a:solidFill>
                <a:latin typeface="Arial"/>
                <a:ea typeface="Arial"/>
                <a:cs typeface="Arial"/>
              </a:rPr>
              <a:t>124</a:t>
            </a:r>
            <a:endParaRPr lang="Arial" altLang="Arial" sz="1000"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7" name="textbox 457"/>
          <p:cNvSpPr/>
          <p:nvPr/>
        </p:nvSpPr>
        <p:spPr>
          <a:xfrm>
            <a:off x="1303321" y="7081547"/>
            <a:ext cx="2036445" cy="1821814"/>
          </a:xfrm>
          <a:prstGeom prst="rect">
            <a:avLst/>
          </a:prstGeom>
        </p:spPr>
        <p:txBody>
          <a:bodyPr vert="horz" wrap="square" lIns="0" tIns="0" rIns="0" bIns="0"/>
          <a:lstStyle/>
          <a:p>
            <a:pPr algn="l" rtl="0" eaLnBrk="0">
              <a:lnSpc>
                <a:spcPct val="83341"/>
              </a:lnSpc>
              <a:tabLst/>
            </a:pPr>
            <a:endParaRPr lang="Arial" altLang="Arial" sz="100" dirty="0"/>
          </a:p>
          <a:p>
            <a:pPr marL="28511" algn="l" rtl="0" eaLnBrk="0">
              <a:lnSpc>
                <a:spcPts val="1426"/>
              </a:lnSpc>
              <a:tabLst/>
            </a:pPr>
            <a:r>
              <a:rPr sz="1100" spc="70" dirty="0">
                <a:solidFill>
                  <a:srgbClr val="B00D15">
                    <a:alpha val="100000"/>
                  </a:srgbClr>
                </a:solidFill>
                <a:latin typeface="Microsoft YaHei"/>
                <a:ea typeface="Microsoft YaHei"/>
                <a:cs typeface="Microsoft YaHei"/>
              </a:rPr>
              <a:t>(一)拟定会谈提</a:t>
            </a:r>
            <a:r>
              <a:rPr sz="1100" spc="40" dirty="0">
                <a:solidFill>
                  <a:srgbClr val="B00D15">
                    <a:alpha val="100000"/>
                  </a:srgbClr>
                </a:solidFill>
                <a:latin typeface="Microsoft YaHei"/>
                <a:ea typeface="Microsoft YaHei"/>
                <a:cs typeface="Microsoft YaHei"/>
              </a:rPr>
              <a:t>纲</a:t>
            </a:r>
            <a:endParaRPr lang="Microsoft YaHei" altLang="Microsoft YaHei" sz="1100" dirty="0"/>
          </a:p>
          <a:p>
            <a:pPr marL="23898" algn="l" rtl="0" eaLnBrk="0">
              <a:lnSpc>
                <a:spcPct val="99000"/>
              </a:lnSpc>
              <a:spcBef>
                <a:spcPts val="1323"/>
              </a:spcBef>
              <a:tabLst/>
            </a:pPr>
            <a:r>
              <a:rPr sz="1000" b="1" spc="20" dirty="0">
                <a:solidFill>
                  <a:srgbClr val="231F20">
                    <a:alpha val="100000"/>
                  </a:srgbClr>
                </a:solidFill>
                <a:latin typeface="Arial"/>
                <a:ea typeface="Arial"/>
                <a:cs typeface="Arial"/>
              </a:rPr>
              <a:t>1.</a:t>
            </a:r>
            <a:r>
              <a:rPr sz="1000" spc="20" dirty="0">
                <a:solidFill>
                  <a:srgbClr val="231F20">
                    <a:alpha val="100000"/>
                  </a:srgbClr>
                </a:solidFill>
                <a:latin typeface="Arial"/>
                <a:ea typeface="Arial"/>
                <a:cs typeface="Arial"/>
              </a:rPr>
              <a:t> </a:t>
            </a:r>
            <a:r>
              <a:rPr sz="1000" spc="20" dirty="0">
                <a:solidFill>
                  <a:srgbClr val="231F20">
                    <a:alpha val="100000"/>
                  </a:srgbClr>
                </a:solidFill>
                <a:latin typeface="SimSun"/>
                <a:ea typeface="SimSun"/>
                <a:cs typeface="SimSun"/>
              </a:rPr>
              <a:t>会谈提</a:t>
            </a:r>
            <a:r>
              <a:rPr sz="1000" spc="10" dirty="0">
                <a:solidFill>
                  <a:srgbClr val="231F20">
                    <a:alpha val="100000"/>
                  </a:srgbClr>
                </a:solidFill>
                <a:latin typeface="SimSun"/>
                <a:ea typeface="SimSun"/>
                <a:cs typeface="SimSun"/>
              </a:rPr>
              <a:t>纲</a:t>
            </a:r>
            <a:r>
              <a:rPr sz="1000" spc="0" dirty="0">
                <a:solidFill>
                  <a:srgbClr val="231F20">
                    <a:alpha val="100000"/>
                  </a:srgbClr>
                </a:solidFill>
                <a:latin typeface="SimSun"/>
                <a:ea typeface="SimSun"/>
                <a:cs typeface="SimSun"/>
              </a:rPr>
              <a:t>的拟定</a:t>
            </a:r>
            <a:endParaRPr lang="SimSun" altLang="SimSun" sz="1000" dirty="0"/>
          </a:p>
          <a:p>
            <a:pPr marL="13684" algn="l" rtl="0" eaLnBrk="0">
              <a:lnSpc>
                <a:spcPct val="99000"/>
              </a:lnSpc>
              <a:spcBef>
                <a:spcPts val="852"/>
              </a:spcBef>
              <a:tabLst/>
            </a:pPr>
            <a:r>
              <a:rPr sz="1000" b="1" spc="30" dirty="0">
                <a:solidFill>
                  <a:srgbClr val="231F20">
                    <a:alpha val="100000"/>
                  </a:srgbClr>
                </a:solidFill>
                <a:latin typeface="Arial"/>
                <a:ea typeface="Arial"/>
                <a:cs typeface="Arial"/>
              </a:rPr>
              <a:t>2.</a:t>
            </a:r>
            <a:r>
              <a:rPr sz="1000" spc="30" dirty="0">
                <a:solidFill>
                  <a:srgbClr val="231F20">
                    <a:alpha val="100000"/>
                  </a:srgbClr>
                </a:solidFill>
                <a:latin typeface="Arial"/>
                <a:ea typeface="Arial"/>
                <a:cs typeface="Arial"/>
              </a:rPr>
              <a:t> </a:t>
            </a:r>
            <a:r>
              <a:rPr sz="1000" spc="30" dirty="0">
                <a:solidFill>
                  <a:srgbClr val="231F20">
                    <a:alpha val="100000"/>
                  </a:srgbClr>
                </a:solidFill>
                <a:latin typeface="SimSun"/>
                <a:ea typeface="SimSun"/>
                <a:cs typeface="SimSun"/>
              </a:rPr>
              <a:t>会谈技巧的</a:t>
            </a:r>
            <a:r>
              <a:rPr sz="1000" spc="10" dirty="0">
                <a:solidFill>
                  <a:srgbClr val="231F20">
                    <a:alpha val="100000"/>
                  </a:srgbClr>
                </a:solidFill>
                <a:latin typeface="SimSun"/>
                <a:ea typeface="SimSun"/>
                <a:cs typeface="SimSun"/>
              </a:rPr>
              <a:t>运</a:t>
            </a:r>
            <a:r>
              <a:rPr sz="1000" spc="0" dirty="0">
                <a:solidFill>
                  <a:srgbClr val="231F20">
                    <a:alpha val="100000"/>
                  </a:srgbClr>
                </a:solidFill>
                <a:latin typeface="SimSun"/>
                <a:ea typeface="SimSun"/>
                <a:cs typeface="SimSun"/>
              </a:rPr>
              <a:t>用</a:t>
            </a:r>
            <a:endParaRPr lang="SimSun" altLang="SimSun" sz="1000" dirty="0"/>
          </a:p>
          <a:p>
            <a:pPr marL="12700" algn="l" rtl="0" eaLnBrk="0">
              <a:lnSpc>
                <a:spcPts val="1349"/>
              </a:lnSpc>
              <a:spcBef>
                <a:spcPts val="732"/>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Times New Roman"/>
                <a:ea typeface="Times New Roman"/>
                <a:cs typeface="Times New Roman"/>
              </a:rPr>
              <a:t>1</a:t>
            </a:r>
            <a:r>
              <a:rPr sz="1000" spc="50" dirty="0">
                <a:solidFill>
                  <a:srgbClr val="231F20">
                    <a:alpha val="100000"/>
                  </a:srgbClr>
                </a:solidFill>
                <a:latin typeface="Times New Roman"/>
                <a:ea typeface="Times New Roman"/>
                <a:cs typeface="Times New Roman"/>
              </a:rPr>
              <a:t> </a:t>
            </a:r>
            <a:r>
              <a:rPr sz="1000" spc="50" dirty="0">
                <a:solidFill>
                  <a:srgbClr val="231F20">
                    <a:alpha val="100000"/>
                  </a:srgbClr>
                </a:solidFill>
                <a:latin typeface="Microsoft YaHei"/>
                <a:ea typeface="Microsoft YaHei"/>
                <a:cs typeface="Microsoft YaHei"/>
              </a:rPr>
              <a:t>)治疗性沟通的</a:t>
            </a:r>
            <a:r>
              <a:rPr sz="1000" spc="30" dirty="0">
                <a:solidFill>
                  <a:srgbClr val="231F20">
                    <a:alpha val="100000"/>
                  </a:srgbClr>
                </a:solidFill>
                <a:latin typeface="Microsoft YaHei"/>
                <a:ea typeface="Microsoft YaHei"/>
                <a:cs typeface="Microsoft YaHei"/>
              </a:rPr>
              <a:t>运</a:t>
            </a:r>
            <a:r>
              <a:rPr sz="1000" spc="0" dirty="0">
                <a:solidFill>
                  <a:srgbClr val="231F20">
                    <a:alpha val="100000"/>
                  </a:srgbClr>
                </a:solidFill>
                <a:latin typeface="Microsoft YaHei"/>
                <a:ea typeface="Microsoft YaHei"/>
                <a:cs typeface="Microsoft YaHei"/>
              </a:rPr>
              <a:t>用。</a:t>
            </a:r>
            <a:endParaRPr lang="Microsoft YaHei" altLang="Microsoft YaHei" sz="1000" dirty="0"/>
          </a:p>
          <a:p>
            <a:pPr marL="12700" algn="l" rtl="0" eaLnBrk="0">
              <a:lnSpc>
                <a:spcPts val="1511"/>
              </a:lnSpc>
              <a:tabLst/>
            </a:pPr>
            <a:r>
              <a:rPr sz="1000" spc="70" dirty="0">
                <a:solidFill>
                  <a:srgbClr val="231F20">
                    <a:alpha val="100000"/>
                  </a:srgbClr>
                </a:solidFill>
                <a:latin typeface="Microsoft YaHei"/>
                <a:ea typeface="Microsoft YaHei"/>
                <a:cs typeface="Microsoft YaHei"/>
              </a:rPr>
              <a:t>(</a:t>
            </a:r>
            <a:r>
              <a:rPr sz="1000" spc="70" dirty="0">
                <a:solidFill>
                  <a:srgbClr val="231F20">
                    <a:alpha val="100000"/>
                  </a:srgbClr>
                </a:solidFill>
                <a:latin typeface="Microsoft YaHei"/>
                <a:ea typeface="Microsoft YaHei"/>
                <a:cs typeface="Microsoft YaHei"/>
              </a:rPr>
              <a:t> </a:t>
            </a:r>
            <a:r>
              <a:rPr sz="1000" spc="70" dirty="0">
                <a:solidFill>
                  <a:srgbClr val="231F20">
                    <a:alpha val="100000"/>
                  </a:srgbClr>
                </a:solidFill>
                <a:latin typeface="Times New Roman"/>
                <a:ea typeface="Times New Roman"/>
                <a:cs typeface="Times New Roman"/>
              </a:rPr>
              <a:t>2</a:t>
            </a:r>
            <a:r>
              <a:rPr sz="1000" spc="70" dirty="0">
                <a:solidFill>
                  <a:srgbClr val="231F20">
                    <a:alpha val="100000"/>
                  </a:srgbClr>
                </a:solidFill>
                <a:latin typeface="Microsoft YaHei"/>
                <a:ea typeface="Microsoft YaHei"/>
                <a:cs typeface="Microsoft YaHei"/>
              </a:rPr>
              <a:t>)倾听技巧的运</a:t>
            </a:r>
            <a:r>
              <a:rPr sz="1000" spc="40" dirty="0">
                <a:solidFill>
                  <a:srgbClr val="231F20">
                    <a:alpha val="100000"/>
                  </a:srgbClr>
                </a:solidFill>
                <a:latin typeface="Microsoft YaHei"/>
                <a:ea typeface="Microsoft YaHei"/>
                <a:cs typeface="Microsoft YaHei"/>
              </a:rPr>
              <a:t>用</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28511" algn="l" rtl="0" eaLnBrk="0">
              <a:lnSpc>
                <a:spcPts val="1426"/>
              </a:lnSpc>
              <a:spcBef>
                <a:spcPts val="509"/>
              </a:spcBef>
              <a:tabLst/>
            </a:pPr>
            <a:r>
              <a:rPr sz="1100" spc="30" dirty="0">
                <a:solidFill>
                  <a:srgbClr val="B00D15">
                    <a:alpha val="100000"/>
                  </a:srgbClr>
                </a:solidFill>
                <a:latin typeface="Microsoft YaHei"/>
                <a:ea typeface="Microsoft YaHei"/>
                <a:cs typeface="Microsoft YaHei"/>
              </a:rPr>
              <a:t>(</a:t>
            </a:r>
            <a:r>
              <a:rPr sz="1100" spc="30" dirty="0">
                <a:solidFill>
                  <a:srgbClr val="B00D15">
                    <a:alpha val="100000"/>
                  </a:srgbClr>
                </a:solidFill>
                <a:latin typeface="Microsoft YaHei"/>
                <a:ea typeface="Microsoft YaHei"/>
                <a:cs typeface="Microsoft YaHei"/>
              </a:rPr>
              <a:t> </a:t>
            </a:r>
            <a:r>
              <a:rPr sz="1100" spc="30" dirty="0">
                <a:solidFill>
                  <a:srgbClr val="B00D15">
                    <a:alpha val="100000"/>
                  </a:srgbClr>
                </a:solidFill>
                <a:latin typeface="Microsoft YaHei"/>
                <a:ea typeface="Microsoft YaHei"/>
                <a:cs typeface="Microsoft YaHei"/>
              </a:rPr>
              <a:t>二)收集焦虑障碍老</a:t>
            </a:r>
            <a:r>
              <a:rPr sz="1100" spc="10" dirty="0">
                <a:solidFill>
                  <a:srgbClr val="B00D15">
                    <a:alpha val="100000"/>
                  </a:srgbClr>
                </a:solidFill>
                <a:latin typeface="Microsoft YaHei"/>
                <a:ea typeface="Microsoft YaHei"/>
                <a:cs typeface="Microsoft YaHei"/>
              </a:rPr>
              <a:t>年</a:t>
            </a:r>
            <a:r>
              <a:rPr sz="1100" spc="0" dirty="0">
                <a:solidFill>
                  <a:srgbClr val="B00D15">
                    <a:alpha val="100000"/>
                  </a:srgbClr>
                </a:solidFill>
                <a:latin typeface="Microsoft YaHei"/>
                <a:ea typeface="Microsoft YaHei"/>
                <a:cs typeface="Microsoft YaHei"/>
              </a:rPr>
              <a:t>人的资料</a:t>
            </a:r>
            <a:endParaRPr lang="Microsoft YaHei" altLang="Microsoft YaHei" sz="1100" dirty="0"/>
          </a:p>
          <a:p>
            <a:pPr algn="l" rtl="0" eaLnBrk="0">
              <a:lnSpc>
                <a:spcPct val="100000"/>
              </a:lnSpc>
              <a:tabLst/>
            </a:pPr>
            <a:endParaRPr lang="Arial" altLang="Arial" sz="1200" dirty="0"/>
          </a:p>
          <a:p>
            <a:pPr algn="l" rtl="0" eaLnBrk="0">
              <a:lnSpc>
                <a:spcPct val="6144"/>
              </a:lnSpc>
              <a:tabLst/>
            </a:pPr>
            <a:endParaRPr lang="Arial" altLang="Arial" sz="100" dirty="0"/>
          </a:p>
          <a:p>
            <a:pPr marL="28470" algn="l" rtl="0" eaLnBrk="0">
              <a:lnSpc>
                <a:spcPct val="99000"/>
              </a:lnSpc>
              <a:tabLst/>
            </a:pPr>
            <a:r>
              <a:rPr sz="1000" b="1" spc="20" dirty="0">
                <a:solidFill>
                  <a:srgbClr val="231F20">
                    <a:alpha val="100000"/>
                  </a:srgbClr>
                </a:solidFill>
                <a:latin typeface="Arial"/>
                <a:ea typeface="Arial"/>
                <a:cs typeface="Arial"/>
              </a:rPr>
              <a:t>1.</a:t>
            </a:r>
            <a:r>
              <a:rPr sz="1000" spc="20" dirty="0">
                <a:solidFill>
                  <a:srgbClr val="231F20">
                    <a:alpha val="100000"/>
                  </a:srgbClr>
                </a:solidFill>
                <a:latin typeface="Arial"/>
                <a:ea typeface="Arial"/>
                <a:cs typeface="Arial"/>
              </a:rPr>
              <a:t> </a:t>
            </a:r>
            <a:r>
              <a:rPr sz="1000" spc="20" dirty="0">
                <a:solidFill>
                  <a:srgbClr val="231F20">
                    <a:alpha val="100000"/>
                  </a:srgbClr>
                </a:solidFill>
                <a:latin typeface="SimSun"/>
                <a:ea typeface="SimSun"/>
                <a:cs typeface="SimSun"/>
              </a:rPr>
              <a:t>个人资</a:t>
            </a:r>
            <a:r>
              <a:rPr sz="1000" spc="10" dirty="0">
                <a:solidFill>
                  <a:srgbClr val="231F20">
                    <a:alpha val="100000"/>
                  </a:srgbClr>
                </a:solidFill>
                <a:latin typeface="SimSun"/>
                <a:ea typeface="SimSun"/>
                <a:cs typeface="SimSun"/>
              </a:rPr>
              <a:t>料</a:t>
            </a:r>
            <a:r>
              <a:rPr sz="1000" spc="0" dirty="0">
                <a:solidFill>
                  <a:srgbClr val="231F20">
                    <a:alpha val="100000"/>
                  </a:srgbClr>
                </a:solidFill>
                <a:latin typeface="SimSun"/>
                <a:ea typeface="SimSun"/>
                <a:cs typeface="SimSun"/>
              </a:rPr>
              <a:t>的收集</a:t>
            </a:r>
            <a:endParaRPr lang="SimSun" altLang="SimSun" sz="1000" dirty="0"/>
          </a:p>
        </p:txBody>
      </p:sp>
      <p:sp>
        <p:nvSpPr>
          <p:cNvPr id="458" name="textbox 458"/>
          <p:cNvSpPr/>
          <p:nvPr/>
        </p:nvSpPr>
        <p:spPr>
          <a:xfrm>
            <a:off x="1175864" y="2373911"/>
            <a:ext cx="4024629" cy="915669"/>
          </a:xfrm>
          <a:prstGeom prst="rect">
            <a:avLst/>
          </a:prstGeom>
        </p:spPr>
        <p:txBody>
          <a:bodyPr vert="horz" wrap="square" lIns="0" tIns="0" rIns="0" bIns="0"/>
          <a:lstStyle/>
          <a:p>
            <a:pPr algn="l" rtl="0" eaLnBrk="0">
              <a:lnSpc>
                <a:spcPct val="83341"/>
              </a:lnSpc>
              <a:tabLst/>
            </a:pPr>
            <a:endParaRPr lang="Arial" altLang="Arial" sz="100" dirty="0"/>
          </a:p>
          <a:p>
            <a:pPr marL="12700" algn="l" rtl="0" eaLnBrk="0">
              <a:lnSpc>
                <a:spcPts val="1426"/>
              </a:lnSpc>
              <a:tabLst/>
            </a:pPr>
            <a:r>
              <a:rPr sz="1100" spc="10" dirty="0">
                <a:solidFill>
                  <a:srgbClr val="B00D15">
                    <a:alpha val="100000"/>
                  </a:srgbClr>
                </a:solidFill>
                <a:latin typeface="Microsoft YaHei"/>
                <a:ea typeface="Microsoft YaHei"/>
                <a:cs typeface="Microsoft YaHei"/>
              </a:rPr>
              <a:t>(</a:t>
            </a:r>
            <a:r>
              <a:rPr sz="1100" spc="10" dirty="0">
                <a:solidFill>
                  <a:srgbClr val="B00D15">
                    <a:alpha val="100000"/>
                  </a:srgbClr>
                </a:solidFill>
                <a:latin typeface="Microsoft YaHei"/>
                <a:ea typeface="Microsoft YaHei"/>
                <a:cs typeface="Microsoft YaHei"/>
              </a:rPr>
              <a:t> </a:t>
            </a:r>
            <a:r>
              <a:rPr sz="1100" spc="10" dirty="0">
                <a:solidFill>
                  <a:srgbClr val="B00D15">
                    <a:alpha val="100000"/>
                  </a:srgbClr>
                </a:solidFill>
                <a:latin typeface="Microsoft YaHei"/>
                <a:ea typeface="Microsoft YaHei"/>
                <a:cs typeface="Microsoft YaHei"/>
              </a:rPr>
              <a:t>一</a:t>
            </a:r>
            <a:r>
              <a:rPr sz="1100" spc="10" dirty="0">
                <a:solidFill>
                  <a:srgbClr val="B00D15">
                    <a:alpha val="100000"/>
                  </a:srgbClr>
                </a:solidFill>
                <a:latin typeface="Microsoft YaHei"/>
                <a:ea typeface="Microsoft YaHei"/>
                <a:cs typeface="Microsoft YaHei"/>
              </a:rPr>
              <a:t> </a:t>
            </a:r>
            <a:r>
              <a:rPr sz="1100" spc="10" dirty="0">
                <a:solidFill>
                  <a:srgbClr val="B00D15">
                    <a:alpha val="100000"/>
                  </a:srgbClr>
                </a:solidFill>
                <a:latin typeface="Microsoft YaHei"/>
                <a:ea typeface="Microsoft YaHei"/>
                <a:cs typeface="Microsoft YaHei"/>
              </a:rPr>
              <a:t>)广泛</a:t>
            </a:r>
            <a:r>
              <a:rPr sz="1100" spc="10" dirty="0">
                <a:solidFill>
                  <a:srgbClr val="B00D15">
                    <a:alpha val="100000"/>
                  </a:srgbClr>
                </a:solidFill>
                <a:latin typeface="Microsoft YaHei"/>
                <a:ea typeface="Microsoft YaHei"/>
                <a:cs typeface="Microsoft YaHei"/>
              </a:rPr>
              <a:t> </a:t>
            </a:r>
            <a:r>
              <a:rPr sz="1100" spc="10" dirty="0">
                <a:solidFill>
                  <a:srgbClr val="B00D15">
                    <a:alpha val="100000"/>
                  </a:srgbClr>
                </a:solidFill>
                <a:latin typeface="Microsoft YaHei"/>
                <a:ea typeface="Microsoft YaHei"/>
                <a:cs typeface="Microsoft YaHei"/>
              </a:rPr>
              <a:t>性焦虑</a:t>
            </a:r>
            <a:r>
              <a:rPr sz="1100" spc="10" dirty="0">
                <a:solidFill>
                  <a:srgbClr val="B00D15">
                    <a:alpha val="100000"/>
                  </a:srgbClr>
                </a:solidFill>
                <a:latin typeface="Microsoft YaHei"/>
                <a:ea typeface="Microsoft YaHei"/>
                <a:cs typeface="Microsoft YaHei"/>
              </a:rPr>
              <a:t> </a:t>
            </a:r>
            <a:r>
              <a:rPr sz="1100" spc="10" dirty="0">
                <a:solidFill>
                  <a:srgbClr val="B00D15">
                    <a:alpha val="100000"/>
                  </a:srgbClr>
                </a:solidFill>
                <a:latin typeface="Microsoft YaHei"/>
                <a:ea typeface="Microsoft YaHei"/>
                <a:cs typeface="Microsoft YaHei"/>
              </a:rPr>
              <a:t>障碍(</a:t>
            </a:r>
            <a:r>
              <a:rPr sz="1100" b="1" spc="0" dirty="0">
                <a:solidFill>
                  <a:srgbClr val="B00D15">
                    <a:alpha val="100000"/>
                  </a:srgbClr>
                </a:solidFill>
                <a:latin typeface="Arial"/>
                <a:ea typeface="Arial"/>
                <a:cs typeface="Arial"/>
              </a:rPr>
              <a:t>GAD</a:t>
            </a:r>
            <a:r>
              <a:rPr sz="1100" spc="0" dirty="0">
                <a:solidFill>
                  <a:srgbClr val="B00D15">
                    <a:alpha val="100000"/>
                  </a:srgbClr>
                </a:solidFill>
                <a:latin typeface="Microsoft YaHei"/>
                <a:ea typeface="Microsoft YaHei"/>
                <a:cs typeface="Microsoft YaHei"/>
              </a:rPr>
              <a:t>)</a:t>
            </a:r>
            <a:endParaRPr lang="Microsoft YaHei" altLang="Microsoft YaHei" sz="1100" dirty="0"/>
          </a:p>
          <a:p>
            <a:pPr marL="146051" indent="-6901" algn="l" rtl="0" eaLnBrk="0">
              <a:lnSpc>
                <a:spcPct val="148000"/>
              </a:lnSpc>
              <a:spcBef>
                <a:spcPts val="19"/>
              </a:spcBef>
              <a:tabLst/>
            </a:pPr>
            <a:r>
              <a:rPr sz="1000" spc="60" dirty="0">
                <a:solidFill>
                  <a:srgbClr val="231F20">
                    <a:alpha val="100000"/>
                  </a:srgbClr>
                </a:solidFill>
                <a:latin typeface="Microsoft YaHei"/>
                <a:ea typeface="Microsoft YaHei"/>
                <a:cs typeface="Microsoft YaHei"/>
              </a:rPr>
              <a:t>广泛性焦虑障碍又称慢性持续焦虑障碍，它通常表现为</a:t>
            </a:r>
            <a:r>
              <a:rPr sz="1000" spc="50" dirty="0">
                <a:solidFill>
                  <a:srgbClr val="231F20">
                    <a:alpha val="100000"/>
                  </a:srgbClr>
                </a:solidFill>
                <a:latin typeface="Microsoft YaHei"/>
                <a:ea typeface="Microsoft YaHei"/>
                <a:cs typeface="Microsoft YaHei"/>
              </a:rPr>
              <a:t>持</a:t>
            </a:r>
            <a:r>
              <a:rPr sz="1000" spc="0" dirty="0">
                <a:solidFill>
                  <a:srgbClr val="231F20">
                    <a:alpha val="100000"/>
                  </a:srgbClr>
                </a:solidFill>
                <a:latin typeface="Microsoft YaHei"/>
                <a:ea typeface="Microsoft YaHei"/>
                <a:cs typeface="Microsoft YaHei"/>
              </a:rPr>
              <a:t>续时间长</a:t>
            </a:r>
            <a:r>
              <a:rPr sz="1000" spc="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、作用范围广，常</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起病</a:t>
            </a:r>
            <a:r>
              <a:rPr sz="1000" spc="10" dirty="0">
                <a:solidFill>
                  <a:srgbClr val="231F20">
                    <a:alpha val="100000"/>
                  </a:srgbClr>
                </a:solidFill>
                <a:latin typeface="Microsoft YaHei"/>
                <a:ea typeface="Microsoft YaHei"/>
                <a:cs typeface="Microsoft YaHei"/>
              </a:rPr>
              <a:t>缓</a:t>
            </a:r>
            <a:r>
              <a:rPr sz="1000" spc="0" dirty="0">
                <a:solidFill>
                  <a:srgbClr val="231F20">
                    <a:alpha val="100000"/>
                  </a:srgbClr>
                </a:solidFill>
                <a:latin typeface="Microsoft YaHei"/>
                <a:ea typeface="Microsoft YaHei"/>
                <a:cs typeface="Microsoft YaHei"/>
              </a:rPr>
              <a:t>慢。</a:t>
            </a:r>
            <a:endParaRPr lang="Microsoft YaHei" altLang="Microsoft YaHei" sz="1000" dirty="0"/>
          </a:p>
          <a:p>
            <a:pPr algn="l" rtl="0" eaLnBrk="0">
              <a:lnSpc>
                <a:spcPct val="121000"/>
              </a:lnSpc>
              <a:tabLst/>
            </a:pPr>
            <a:endParaRPr lang="Arial" altLang="Arial" sz="400" dirty="0"/>
          </a:p>
          <a:p>
            <a:pPr marL="155968" algn="l" rtl="0" eaLnBrk="0">
              <a:lnSpc>
                <a:spcPts val="1426"/>
              </a:lnSpc>
              <a:spcBef>
                <a:spcPts val="2"/>
              </a:spcBef>
              <a:tabLst/>
            </a:pPr>
            <a:r>
              <a:rPr sz="1100" spc="50" dirty="0">
                <a:solidFill>
                  <a:srgbClr val="B00D15">
                    <a:alpha val="100000"/>
                  </a:srgbClr>
                </a:solidFill>
                <a:latin typeface="Microsoft YaHei"/>
                <a:ea typeface="Microsoft YaHei"/>
                <a:cs typeface="Microsoft YaHei"/>
              </a:rPr>
              <a:t>(</a:t>
            </a:r>
            <a:r>
              <a:rPr sz="1100" spc="50" dirty="0">
                <a:solidFill>
                  <a:srgbClr val="B00D15">
                    <a:alpha val="100000"/>
                  </a:srgbClr>
                </a:solidFill>
                <a:latin typeface="Microsoft YaHei"/>
                <a:ea typeface="Microsoft YaHei"/>
                <a:cs typeface="Microsoft YaHei"/>
              </a:rPr>
              <a:t> </a:t>
            </a:r>
            <a:r>
              <a:rPr sz="1100" spc="50" dirty="0">
                <a:solidFill>
                  <a:srgbClr val="B00D15">
                    <a:alpha val="100000"/>
                  </a:srgbClr>
                </a:solidFill>
                <a:latin typeface="Microsoft YaHei"/>
                <a:ea typeface="Microsoft YaHei"/>
                <a:cs typeface="Microsoft YaHei"/>
              </a:rPr>
              <a:t>二)惊恐焦虑症(</a:t>
            </a:r>
            <a:r>
              <a:rPr sz="1100" spc="50" dirty="0">
                <a:solidFill>
                  <a:srgbClr val="B00D15">
                    <a:alpha val="100000"/>
                  </a:srgbClr>
                </a:solidFill>
                <a:latin typeface="Microsoft YaHei"/>
                <a:ea typeface="Microsoft YaHei"/>
                <a:cs typeface="Microsoft YaHei"/>
              </a:rPr>
              <a:t> </a:t>
            </a:r>
            <a:r>
              <a:rPr sz="1100" b="1" spc="0" dirty="0">
                <a:solidFill>
                  <a:srgbClr val="B00D15">
                    <a:alpha val="100000"/>
                  </a:srgbClr>
                </a:solidFill>
                <a:latin typeface="Arial"/>
                <a:ea typeface="Arial"/>
                <a:cs typeface="Arial"/>
              </a:rPr>
              <a:t>PD</a:t>
            </a:r>
            <a:r>
              <a:rPr sz="1100" spc="10" dirty="0">
                <a:solidFill>
                  <a:srgbClr val="B00D15">
                    <a:alpha val="100000"/>
                  </a:srgbClr>
                </a:solidFill>
                <a:latin typeface="Arial"/>
                <a:ea typeface="Arial"/>
                <a:cs typeface="Arial"/>
              </a:rPr>
              <a:t> </a:t>
            </a:r>
            <a:r>
              <a:rPr sz="1100" spc="0" dirty="0">
                <a:solidFill>
                  <a:srgbClr val="B00D15">
                    <a:alpha val="100000"/>
                  </a:srgbClr>
                </a:solidFill>
                <a:latin typeface="Microsoft YaHei"/>
                <a:ea typeface="Microsoft YaHei"/>
                <a:cs typeface="Microsoft YaHei"/>
              </a:rPr>
              <a:t>)</a:t>
            </a:r>
            <a:endParaRPr lang="Microsoft YaHei" altLang="Microsoft YaHei" sz="1100" dirty="0"/>
          </a:p>
        </p:txBody>
      </p:sp>
      <p:sp>
        <p:nvSpPr>
          <p:cNvPr id="459" name="textbox 459"/>
          <p:cNvSpPr/>
          <p:nvPr/>
        </p:nvSpPr>
        <p:spPr>
          <a:xfrm>
            <a:off x="1170921" y="4572411"/>
            <a:ext cx="1222375" cy="922655"/>
          </a:xfrm>
          <a:prstGeom prst="rect">
            <a:avLst/>
          </a:prstGeom>
        </p:spPr>
        <p:txBody>
          <a:bodyPr vert="horz" wrap="square" lIns="0" tIns="0" rIns="0" bIns="0"/>
          <a:lstStyle/>
          <a:p>
            <a:pPr algn="l" rtl="0" eaLnBrk="0">
              <a:lnSpc>
                <a:spcPct val="78971"/>
              </a:lnSpc>
              <a:tabLst/>
            </a:pPr>
            <a:endParaRPr lang="Arial" altLang="Arial" sz="100" dirty="0"/>
          </a:p>
          <a:p>
            <a:pPr marL="28282" algn="l" rtl="0" eaLnBrk="0">
              <a:lnSpc>
                <a:spcPct val="99000"/>
              </a:lnSpc>
              <a:tabLst/>
            </a:pPr>
            <a:r>
              <a:rPr sz="1000" b="1" spc="0" dirty="0">
                <a:solidFill>
                  <a:srgbClr val="231F20">
                    <a:alpha val="100000"/>
                  </a:srgbClr>
                </a:solidFill>
                <a:latin typeface="Arial"/>
                <a:ea typeface="Arial"/>
                <a:cs typeface="Arial"/>
              </a:rPr>
              <a:t>1.</a:t>
            </a:r>
            <a:r>
              <a:rPr sz="1000" spc="0" dirty="0">
                <a:solidFill>
                  <a:srgbClr val="231F20">
                    <a:alpha val="100000"/>
                  </a:srgbClr>
                </a:solidFill>
                <a:latin typeface="Arial"/>
                <a:ea typeface="Arial"/>
                <a:cs typeface="Arial"/>
              </a:rPr>
              <a:t> </a:t>
            </a:r>
            <a:r>
              <a:rPr sz="1000" spc="0" dirty="0">
                <a:solidFill>
                  <a:srgbClr val="231F20">
                    <a:alpha val="100000"/>
                  </a:srgbClr>
                </a:solidFill>
                <a:latin typeface="SimSun"/>
                <a:ea typeface="SimSun"/>
                <a:cs typeface="SimSun"/>
              </a:rPr>
              <a:t>遗传因素</a:t>
            </a:r>
            <a:endParaRPr lang="SimSun" altLang="SimSun" sz="1000" dirty="0"/>
          </a:p>
          <a:p>
            <a:pPr marL="13496" algn="l" rtl="0" eaLnBrk="0">
              <a:lnSpc>
                <a:spcPct val="99000"/>
              </a:lnSpc>
              <a:spcBef>
                <a:spcPts val="124"/>
              </a:spcBef>
              <a:tabLst/>
            </a:pPr>
            <a:r>
              <a:rPr sz="1000" b="1" spc="30" dirty="0">
                <a:solidFill>
                  <a:srgbClr val="231F20">
                    <a:alpha val="100000"/>
                  </a:srgbClr>
                </a:solidFill>
                <a:latin typeface="Arial"/>
                <a:ea typeface="Arial"/>
                <a:cs typeface="Arial"/>
              </a:rPr>
              <a:t>2.</a:t>
            </a:r>
            <a:r>
              <a:rPr sz="1000" spc="30" dirty="0">
                <a:solidFill>
                  <a:srgbClr val="231F20">
                    <a:alpha val="100000"/>
                  </a:srgbClr>
                </a:solidFill>
                <a:latin typeface="Arial"/>
                <a:ea typeface="Arial"/>
                <a:cs typeface="Arial"/>
              </a:rPr>
              <a:t> </a:t>
            </a:r>
            <a:r>
              <a:rPr sz="1000" spc="30" dirty="0">
                <a:solidFill>
                  <a:srgbClr val="231F20">
                    <a:alpha val="100000"/>
                  </a:srgbClr>
                </a:solidFill>
                <a:latin typeface="SimSun"/>
                <a:ea typeface="SimSun"/>
                <a:cs typeface="SimSun"/>
              </a:rPr>
              <a:t>生物</a:t>
            </a:r>
            <a:r>
              <a:rPr sz="1000" spc="10" dirty="0">
                <a:solidFill>
                  <a:srgbClr val="231F20">
                    <a:alpha val="100000"/>
                  </a:srgbClr>
                </a:solidFill>
                <a:latin typeface="SimSun"/>
                <a:ea typeface="SimSun"/>
                <a:cs typeface="SimSun"/>
              </a:rPr>
              <a:t>学</a:t>
            </a:r>
            <a:r>
              <a:rPr sz="1000" spc="0" dirty="0">
                <a:solidFill>
                  <a:srgbClr val="231F20">
                    <a:alpha val="100000"/>
                  </a:srgbClr>
                </a:solidFill>
                <a:latin typeface="SimSun"/>
                <a:ea typeface="SimSun"/>
                <a:cs typeface="SimSun"/>
              </a:rPr>
              <a:t>因素</a:t>
            </a:r>
            <a:endParaRPr lang="SimSun" altLang="SimSun" sz="1000" dirty="0"/>
          </a:p>
          <a:p>
            <a:pPr marL="15221" algn="l" rtl="0" eaLnBrk="0">
              <a:lnSpc>
                <a:spcPct val="98000"/>
              </a:lnSpc>
              <a:spcBef>
                <a:spcPts val="529"/>
              </a:spcBef>
              <a:tabLst/>
            </a:pPr>
            <a:r>
              <a:rPr sz="1000" b="1" spc="20" dirty="0">
                <a:solidFill>
                  <a:srgbClr val="231F20">
                    <a:alpha val="100000"/>
                  </a:srgbClr>
                </a:solidFill>
                <a:latin typeface="Arial"/>
                <a:ea typeface="Arial"/>
                <a:cs typeface="Arial"/>
              </a:rPr>
              <a:t>3.</a:t>
            </a:r>
            <a:r>
              <a:rPr sz="1000" spc="20" dirty="0">
                <a:solidFill>
                  <a:srgbClr val="231F20">
                    <a:alpha val="100000"/>
                  </a:srgbClr>
                </a:solidFill>
                <a:latin typeface="Arial"/>
                <a:ea typeface="Arial"/>
                <a:cs typeface="Arial"/>
              </a:rPr>
              <a:t> </a:t>
            </a:r>
            <a:r>
              <a:rPr sz="1000" spc="20" dirty="0">
                <a:solidFill>
                  <a:srgbClr val="231F20">
                    <a:alpha val="100000"/>
                  </a:srgbClr>
                </a:solidFill>
                <a:latin typeface="SimSun"/>
                <a:ea typeface="SimSun"/>
                <a:cs typeface="SimSun"/>
              </a:rPr>
              <a:t>人格</a:t>
            </a:r>
            <a:r>
              <a:rPr sz="1000" spc="0" dirty="0">
                <a:solidFill>
                  <a:srgbClr val="231F20">
                    <a:alpha val="100000"/>
                  </a:srgbClr>
                </a:solidFill>
                <a:latin typeface="SimSun"/>
                <a:ea typeface="SimSun"/>
                <a:cs typeface="SimSun"/>
              </a:rPr>
              <a:t>因素</a:t>
            </a:r>
            <a:endParaRPr lang="SimSun" altLang="SimSun" sz="1000" dirty="0"/>
          </a:p>
          <a:p>
            <a:pPr marL="12700" algn="l" rtl="0" eaLnBrk="0">
              <a:lnSpc>
                <a:spcPct val="98000"/>
              </a:lnSpc>
              <a:spcBef>
                <a:spcPts val="11"/>
              </a:spcBef>
              <a:tabLst/>
            </a:pPr>
            <a:r>
              <a:rPr sz="1000" b="1" spc="20" dirty="0">
                <a:solidFill>
                  <a:srgbClr val="231F20">
                    <a:alpha val="100000"/>
                  </a:srgbClr>
                </a:solidFill>
                <a:latin typeface="Arial"/>
                <a:ea typeface="Arial"/>
                <a:cs typeface="Arial"/>
              </a:rPr>
              <a:t>4.</a:t>
            </a:r>
            <a:r>
              <a:rPr sz="1000" spc="20" dirty="0">
                <a:solidFill>
                  <a:srgbClr val="231F20">
                    <a:alpha val="100000"/>
                  </a:srgbClr>
                </a:solidFill>
                <a:latin typeface="Arial"/>
                <a:ea typeface="Arial"/>
                <a:cs typeface="Arial"/>
              </a:rPr>
              <a:t> </a:t>
            </a:r>
            <a:r>
              <a:rPr sz="1000" spc="20" dirty="0">
                <a:solidFill>
                  <a:srgbClr val="231F20">
                    <a:alpha val="100000"/>
                  </a:srgbClr>
                </a:solidFill>
                <a:latin typeface="SimSun"/>
                <a:ea typeface="SimSun"/>
                <a:cs typeface="SimSun"/>
              </a:rPr>
              <a:t>环境因</a:t>
            </a:r>
            <a:r>
              <a:rPr sz="1000" spc="0" dirty="0">
                <a:solidFill>
                  <a:srgbClr val="231F20">
                    <a:alpha val="100000"/>
                  </a:srgbClr>
                </a:solidFill>
                <a:latin typeface="SimSun"/>
                <a:ea typeface="SimSun"/>
                <a:cs typeface="SimSun"/>
              </a:rPr>
              <a:t>素</a:t>
            </a:r>
            <a:endParaRPr lang="SimSun" altLang="SimSun" sz="1000" dirty="0"/>
          </a:p>
          <a:p>
            <a:pPr algn="l" rtl="0" eaLnBrk="0">
              <a:lnSpc>
                <a:spcPct val="101000"/>
              </a:lnSpc>
              <a:tabLst/>
            </a:pPr>
            <a:endParaRPr lang="Arial" altLang="Arial" sz="400" dirty="0"/>
          </a:p>
          <a:p>
            <a:pPr marL="17541" algn="l" rtl="0" eaLnBrk="0">
              <a:lnSpc>
                <a:spcPct val="99000"/>
              </a:lnSpc>
              <a:spcBef>
                <a:spcPts val="3"/>
              </a:spcBef>
              <a:tabLst/>
            </a:pPr>
            <a:r>
              <a:rPr sz="1000" b="1" spc="30" dirty="0">
                <a:solidFill>
                  <a:srgbClr val="231F20">
                    <a:alpha val="100000"/>
                  </a:srgbClr>
                </a:solidFill>
                <a:latin typeface="Arial"/>
                <a:ea typeface="Arial"/>
                <a:cs typeface="Arial"/>
              </a:rPr>
              <a:t>5.</a:t>
            </a:r>
            <a:r>
              <a:rPr sz="1000" spc="30" dirty="0">
                <a:solidFill>
                  <a:srgbClr val="231F20">
                    <a:alpha val="100000"/>
                  </a:srgbClr>
                </a:solidFill>
                <a:latin typeface="Arial"/>
                <a:ea typeface="Arial"/>
                <a:cs typeface="Arial"/>
              </a:rPr>
              <a:t> </a:t>
            </a:r>
            <a:r>
              <a:rPr sz="1000" spc="30" dirty="0">
                <a:solidFill>
                  <a:srgbClr val="231F20">
                    <a:alpha val="100000"/>
                  </a:srgbClr>
                </a:solidFill>
                <a:latin typeface="SimSun"/>
                <a:ea typeface="SimSun"/>
                <a:cs typeface="SimSun"/>
              </a:rPr>
              <a:t>个体社会适应</a:t>
            </a:r>
            <a:r>
              <a:rPr sz="1000" spc="0" dirty="0">
                <a:solidFill>
                  <a:srgbClr val="231F20">
                    <a:alpha val="100000"/>
                  </a:srgbClr>
                </a:solidFill>
                <a:latin typeface="SimSun"/>
                <a:ea typeface="SimSun"/>
                <a:cs typeface="SimSun"/>
              </a:rPr>
              <a:t>能力</a:t>
            </a:r>
            <a:endParaRPr lang="SimSun" altLang="SimSun" sz="1000" dirty="0"/>
          </a:p>
        </p:txBody>
      </p:sp>
      <p:sp>
        <p:nvSpPr>
          <p:cNvPr id="460" name="textbox 460"/>
          <p:cNvSpPr/>
          <p:nvPr/>
        </p:nvSpPr>
        <p:spPr>
          <a:xfrm>
            <a:off x="2051316" y="6147602"/>
            <a:ext cx="3215004" cy="220979"/>
          </a:xfrm>
          <a:prstGeom prst="rect">
            <a:avLst/>
          </a:prstGeom>
        </p:spPr>
        <p:txBody>
          <a:bodyPr vert="horz" wrap="square" lIns="0" tIns="0" rIns="0" bIns="0"/>
          <a:lstStyle/>
          <a:p>
            <a:pPr algn="l" rtl="0" eaLnBrk="0">
              <a:lnSpc>
                <a:spcPct val="76923"/>
              </a:lnSpc>
              <a:tabLst/>
            </a:pPr>
            <a:endParaRPr lang="Arial" altLang="Arial" sz="100" dirty="0"/>
          </a:p>
          <a:p>
            <a:pPr marL="12700" algn="l" rtl="0" eaLnBrk="0">
              <a:lnSpc>
                <a:spcPct val="92000"/>
              </a:lnSpc>
              <a:tabLst/>
            </a:pPr>
            <a:r>
              <a:rPr sz="1400" spc="10" dirty="0">
                <a:solidFill>
                  <a:srgbClr val="231F20">
                    <a:alpha val="100000"/>
                  </a:srgbClr>
                </a:solidFill>
                <a:latin typeface="Microsoft YaHei"/>
                <a:ea typeface="Microsoft YaHei"/>
                <a:cs typeface="Microsoft YaHei"/>
              </a:rPr>
              <a:t>子任务二</a:t>
            </a:r>
            <a:r>
              <a:rPr sz="1400" spc="10" dirty="0">
                <a:solidFill>
                  <a:srgbClr val="231F20">
                    <a:alpha val="100000"/>
                  </a:srgbClr>
                </a:solidFill>
                <a:latin typeface="Microsoft YaHei"/>
                <a:ea typeface="Microsoft YaHei"/>
                <a:cs typeface="Microsoft YaHei"/>
              </a:rPr>
              <a:t>  </a:t>
            </a:r>
            <a:r>
              <a:rPr sz="1400" spc="0" dirty="0">
                <a:solidFill>
                  <a:srgbClr val="231F20">
                    <a:alpha val="100000"/>
                  </a:srgbClr>
                </a:solidFill>
                <a:latin typeface="Microsoft YaHei"/>
                <a:ea typeface="Microsoft YaHei"/>
                <a:cs typeface="Microsoft YaHei"/>
              </a:rPr>
              <a:t> </a:t>
            </a:r>
            <a:r>
              <a:rPr sz="1400" spc="0" dirty="0">
                <a:solidFill>
                  <a:srgbClr val="231F20">
                    <a:alpha val="100000"/>
                  </a:srgbClr>
                </a:solidFill>
                <a:latin typeface="Microsoft YaHei"/>
                <a:ea typeface="Microsoft YaHei"/>
                <a:cs typeface="Microsoft YaHei"/>
              </a:rPr>
              <a:t>老年人焦虑障碍的区辨性评估</a:t>
            </a:r>
            <a:endParaRPr lang="Microsoft YaHei" altLang="Microsoft YaHei" sz="1400" dirty="0"/>
          </a:p>
        </p:txBody>
      </p:sp>
      <p:pic>
        <p:nvPicPr>
          <p:cNvPr id="461" name="picture 461"/>
          <p:cNvPicPr>
            <a:picLocks noChangeAspect="1"/>
          </p:cNvPicPr>
          <p:nvPr/>
        </p:nvPicPr>
        <p:blipFill>
          <a:blip r:embed="rId2"/>
          <a:stretch>
            <a:fillRect/>
          </a:stretch>
        </p:blipFill>
        <p:spPr>
          <a:xfrm rot="21600000">
            <a:off x="1306715" y="6625793"/>
            <a:ext cx="2610116" cy="188391"/>
          </a:xfrm>
          <a:prstGeom prst="rect">
            <a:avLst/>
          </a:prstGeom>
        </p:spPr>
      </p:pic>
      <p:sp>
        <p:nvSpPr>
          <p:cNvPr id="462" name="textbox 462"/>
          <p:cNvSpPr/>
          <p:nvPr/>
        </p:nvSpPr>
        <p:spPr>
          <a:xfrm>
            <a:off x="2261628" y="1336334"/>
            <a:ext cx="2505075" cy="220979"/>
          </a:xfrm>
          <a:prstGeom prst="rect">
            <a:avLst/>
          </a:prstGeom>
        </p:spPr>
        <p:txBody>
          <a:bodyPr vert="horz" wrap="square" lIns="0" tIns="0" rIns="0" bIns="0"/>
          <a:lstStyle/>
          <a:p>
            <a:pPr algn="l" rtl="0" eaLnBrk="0">
              <a:lnSpc>
                <a:spcPct val="76921"/>
              </a:lnSpc>
              <a:tabLst/>
            </a:pPr>
            <a:endParaRPr lang="Arial" altLang="Arial" sz="100" dirty="0"/>
          </a:p>
          <a:p>
            <a:pPr marL="12700" algn="l" rtl="0" eaLnBrk="0">
              <a:lnSpc>
                <a:spcPct val="92000"/>
              </a:lnSpc>
              <a:tabLst/>
            </a:pPr>
            <a:r>
              <a:rPr sz="1400" spc="10" dirty="0">
                <a:solidFill>
                  <a:srgbClr val="231F20">
                    <a:alpha val="100000"/>
                  </a:srgbClr>
                </a:solidFill>
                <a:latin typeface="Microsoft YaHei"/>
                <a:ea typeface="Microsoft YaHei"/>
                <a:cs typeface="Microsoft YaHei"/>
              </a:rPr>
              <a:t>子任务一</a:t>
            </a:r>
            <a:r>
              <a:rPr sz="1400" spc="10" dirty="0">
                <a:solidFill>
                  <a:srgbClr val="231F20">
                    <a:alpha val="100000"/>
                  </a:srgbClr>
                </a:solidFill>
                <a:latin typeface="Microsoft YaHei"/>
                <a:ea typeface="Microsoft YaHei"/>
                <a:cs typeface="Microsoft YaHei"/>
              </a:rPr>
              <a:t>   </a:t>
            </a:r>
            <a:r>
              <a:rPr sz="1400" spc="0" dirty="0">
                <a:solidFill>
                  <a:srgbClr val="231F20">
                    <a:alpha val="100000"/>
                  </a:srgbClr>
                </a:solidFill>
                <a:latin typeface="Microsoft YaHei"/>
                <a:ea typeface="Microsoft YaHei"/>
                <a:cs typeface="Microsoft YaHei"/>
              </a:rPr>
              <a:t>老年人焦虑障碍概述</a:t>
            </a:r>
            <a:endParaRPr lang="Microsoft YaHei" altLang="Microsoft YaHei" sz="1400" dirty="0"/>
          </a:p>
        </p:txBody>
      </p:sp>
      <p:pic>
        <p:nvPicPr>
          <p:cNvPr id="463" name="picture 463"/>
          <p:cNvPicPr>
            <a:picLocks noChangeAspect="1"/>
          </p:cNvPicPr>
          <p:nvPr/>
        </p:nvPicPr>
        <p:blipFill>
          <a:blip r:embed="rId3"/>
          <a:stretch>
            <a:fillRect/>
          </a:stretch>
        </p:blipFill>
        <p:spPr>
          <a:xfrm rot="21600000">
            <a:off x="1168450" y="4062933"/>
            <a:ext cx="2007311" cy="188112"/>
          </a:xfrm>
          <a:prstGeom prst="rect">
            <a:avLst/>
          </a:prstGeom>
        </p:spPr>
      </p:pic>
      <p:pic>
        <p:nvPicPr>
          <p:cNvPr id="464" name="picture 464"/>
          <p:cNvPicPr>
            <a:picLocks noChangeAspect="1"/>
          </p:cNvPicPr>
          <p:nvPr/>
        </p:nvPicPr>
        <p:blipFill>
          <a:blip r:embed="rId4"/>
          <a:stretch>
            <a:fillRect/>
          </a:stretch>
        </p:blipFill>
        <p:spPr>
          <a:xfrm rot="21600000">
            <a:off x="1306715" y="3495242"/>
            <a:ext cx="2003018" cy="188112"/>
          </a:xfrm>
          <a:prstGeom prst="rect">
            <a:avLst/>
          </a:prstGeom>
        </p:spPr>
      </p:pic>
      <p:pic>
        <p:nvPicPr>
          <p:cNvPr id="465" name="picture 465"/>
          <p:cNvPicPr>
            <a:picLocks noChangeAspect="1"/>
          </p:cNvPicPr>
          <p:nvPr/>
        </p:nvPicPr>
        <p:blipFill>
          <a:blip r:embed="rId5"/>
          <a:stretch>
            <a:fillRect/>
          </a:stretch>
        </p:blipFill>
        <p:spPr>
          <a:xfrm rot="21600000">
            <a:off x="1162570" y="1815032"/>
            <a:ext cx="1695170" cy="188112"/>
          </a:xfrm>
          <a:prstGeom prst="rect">
            <a:avLst/>
          </a:prstGeom>
        </p:spPr>
      </p:pic>
      <p:sp>
        <p:nvSpPr>
          <p:cNvPr id="466" name="textbox 466"/>
          <p:cNvSpPr/>
          <p:nvPr/>
        </p:nvSpPr>
        <p:spPr>
          <a:xfrm>
            <a:off x="3848508" y="661246"/>
            <a:ext cx="2283460" cy="170179"/>
          </a:xfrm>
          <a:prstGeom prst="rect">
            <a:avLst/>
          </a:prstGeom>
        </p:spPr>
        <p:txBody>
          <a:bodyPr vert="horz" wrap="square" lIns="0" tIns="0" rIns="0" bIns="0"/>
          <a:lstStyle/>
          <a:p>
            <a:pPr algn="l" rtl="0" eaLnBrk="0">
              <a:lnSpc>
                <a:spcPct val="79852"/>
              </a:lnSpc>
              <a:tabLst/>
            </a:pPr>
            <a:endParaRPr lang="Arial" altLang="Arial" sz="100" dirty="0"/>
          </a:p>
          <a:p>
            <a:pPr marL="12700" algn="l" rtl="0" eaLnBrk="0">
              <a:lnSpc>
                <a:spcPct val="95000"/>
              </a:lnSpc>
              <a:tabLst/>
            </a:pPr>
            <a:r>
              <a:rPr sz="1000" spc="50" dirty="0">
                <a:solidFill>
                  <a:srgbClr val="B00D15">
                    <a:alpha val="100000"/>
                  </a:srgbClr>
                </a:solidFill>
                <a:latin typeface="Microsoft YaHei"/>
                <a:ea typeface="Microsoft YaHei"/>
                <a:cs typeface="Microsoft YaHei"/>
              </a:rPr>
              <a:t>项目四</a:t>
            </a:r>
            <a:r>
              <a:rPr sz="1000" spc="50" dirty="0">
                <a:solidFill>
                  <a:srgbClr val="B00D15">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老年人认知与情绪问题及</a:t>
            </a:r>
            <a:r>
              <a:rPr sz="1000" spc="30" dirty="0">
                <a:solidFill>
                  <a:srgbClr val="231F20">
                    <a:alpha val="100000"/>
                  </a:srgbClr>
                </a:solidFill>
                <a:latin typeface="Microsoft YaHei"/>
                <a:ea typeface="Microsoft YaHei"/>
                <a:cs typeface="Microsoft YaHei"/>
              </a:rPr>
              <a:t>护</a:t>
            </a:r>
            <a:r>
              <a:rPr sz="1000" spc="0" dirty="0">
                <a:solidFill>
                  <a:srgbClr val="231F20">
                    <a:alpha val="100000"/>
                  </a:srgbClr>
                </a:solidFill>
                <a:latin typeface="Microsoft YaHei"/>
                <a:ea typeface="Microsoft YaHei"/>
                <a:cs typeface="Microsoft YaHei"/>
              </a:rPr>
              <a:t>理</a:t>
            </a:r>
            <a:endParaRPr lang="Microsoft YaHei" altLang="Microsoft YaHei" sz="1000" dirty="0"/>
          </a:p>
        </p:txBody>
      </p:sp>
      <p:sp>
        <p:nvSpPr>
          <p:cNvPr id="467" name="textbox 467"/>
          <p:cNvSpPr/>
          <p:nvPr/>
        </p:nvSpPr>
        <p:spPr>
          <a:xfrm>
            <a:off x="5845372" y="9041149"/>
            <a:ext cx="229234" cy="153035"/>
          </a:xfrm>
          <a:prstGeom prst="rect">
            <a:avLst/>
          </a:prstGeom>
        </p:spPr>
        <p:txBody>
          <a:bodyPr vert="horz" wrap="square" lIns="0" tIns="0" rIns="0" bIns="0"/>
          <a:lstStyle/>
          <a:p>
            <a:pPr algn="l" rtl="0" eaLnBrk="0">
              <a:lnSpc>
                <a:spcPct val="78516"/>
              </a:lnSpc>
              <a:tabLst/>
            </a:pPr>
            <a:endParaRPr lang="Arial" altLang="Arial" sz="100" dirty="0"/>
          </a:p>
          <a:p>
            <a:pPr marL="12700" algn="l" rtl="0" eaLnBrk="0">
              <a:lnSpc>
                <a:spcPct val="84000"/>
              </a:lnSpc>
              <a:tabLst/>
            </a:pPr>
            <a:r>
              <a:rPr sz="1000" b="1" spc="-30" dirty="0">
                <a:solidFill>
                  <a:srgbClr val="231F20">
                    <a:alpha val="100000"/>
                  </a:srgbClr>
                </a:solidFill>
                <a:latin typeface="Arial"/>
                <a:ea typeface="Arial"/>
                <a:cs typeface="Arial"/>
              </a:rPr>
              <a:t>14</a:t>
            </a:r>
            <a:r>
              <a:rPr sz="1000" b="1" spc="-10" dirty="0">
                <a:solidFill>
                  <a:srgbClr val="231F20">
                    <a:alpha val="100000"/>
                  </a:srgbClr>
                </a:solidFill>
                <a:latin typeface="Arial"/>
                <a:ea typeface="Arial"/>
                <a:cs typeface="Arial"/>
              </a:rPr>
              <a:t>3</a:t>
            </a:r>
            <a:endParaRPr lang="Arial" altLang="Arial" sz="1000"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8" name="textbox 468"/>
          <p:cNvSpPr/>
          <p:nvPr/>
        </p:nvSpPr>
        <p:spPr>
          <a:xfrm>
            <a:off x="889576" y="4970586"/>
            <a:ext cx="5239384" cy="3982720"/>
          </a:xfrm>
          <a:prstGeom prst="rect">
            <a:avLst/>
          </a:prstGeom>
        </p:spPr>
        <p:txBody>
          <a:bodyPr vert="horz" wrap="square" lIns="0" tIns="0" rIns="0" bIns="0"/>
          <a:lstStyle/>
          <a:p>
            <a:pPr algn="l" rtl="0" eaLnBrk="0">
              <a:lnSpc>
                <a:spcPct val="93161"/>
              </a:lnSpc>
              <a:tabLst/>
            </a:pPr>
            <a:endParaRPr lang="Arial" altLang="Arial" sz="100" dirty="0"/>
          </a:p>
          <a:p>
            <a:pPr marL="12700" indent="298191" algn="l" rtl="0" eaLnBrk="0">
              <a:lnSpc>
                <a:spcPct val="130000"/>
              </a:lnSpc>
              <a:tabLst/>
            </a:pPr>
            <a:r>
              <a:rPr sz="1000" spc="50" dirty="0">
                <a:solidFill>
                  <a:srgbClr val="231F20">
                    <a:alpha val="100000"/>
                  </a:srgbClr>
                </a:solidFill>
                <a:latin typeface="Microsoft YaHei"/>
                <a:ea typeface="Microsoft YaHei"/>
                <a:cs typeface="Microsoft YaHei"/>
              </a:rPr>
              <a:t>由于老年人焦虑障碍与老年人的身体健康、心理情绪状态、社会功能、</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日常</a:t>
            </a:r>
            <a:r>
              <a:rPr sz="1000" spc="10" dirty="0">
                <a:solidFill>
                  <a:srgbClr val="231F20">
                    <a:alpha val="100000"/>
                  </a:srgbClr>
                </a:solidFill>
                <a:latin typeface="Microsoft YaHei"/>
                <a:ea typeface="Microsoft YaHei"/>
                <a:cs typeface="Microsoft YaHei"/>
              </a:rPr>
              <a:t>生</a:t>
            </a:r>
            <a:r>
              <a:rPr sz="1000" spc="0" dirty="0">
                <a:solidFill>
                  <a:srgbClr val="231F20">
                    <a:alpha val="100000"/>
                  </a:srgbClr>
                </a:solidFill>
                <a:latin typeface="Microsoft YaHei"/>
                <a:ea typeface="Microsoft YaHei"/>
                <a:cs typeface="Microsoft YaHei"/>
              </a:rPr>
              <a:t>活能</a:t>
            </a:r>
            <a:r>
              <a:rPr sz="1000" spc="0" dirty="0">
                <a:solidFill>
                  <a:srgbClr val="231F20">
                    <a:alpha val="100000"/>
                  </a:srgbClr>
                </a:solidFill>
                <a:latin typeface="Microsoft YaHei"/>
                <a:ea typeface="Microsoft YaHei"/>
                <a:cs typeface="Microsoft YaHei"/>
              </a:rPr>
              <a:t> </a:t>
            </a:r>
            <a:r>
              <a:rPr sz="1000" spc="70" dirty="0">
                <a:solidFill>
                  <a:srgbClr val="231F20">
                    <a:alpha val="100000"/>
                  </a:srgbClr>
                </a:solidFill>
                <a:latin typeface="Microsoft YaHei"/>
                <a:ea typeface="Microsoft YaHei"/>
                <a:cs typeface="Microsoft YaHei"/>
              </a:rPr>
              <a:t>力等因素有很强的关联性</a:t>
            </a:r>
            <a:r>
              <a:rPr sz="1000" spc="70" dirty="0">
                <a:solidFill>
                  <a:srgbClr val="231F20">
                    <a:alpha val="100000"/>
                  </a:srgbClr>
                </a:solidFill>
                <a:latin typeface="Microsoft YaHei"/>
                <a:ea typeface="Microsoft YaHei"/>
                <a:cs typeface="Microsoft YaHei"/>
              </a:rPr>
              <a:t> </a:t>
            </a:r>
            <a:r>
              <a:rPr sz="1000" spc="70" dirty="0">
                <a:solidFill>
                  <a:srgbClr val="231F20">
                    <a:alpha val="100000"/>
                  </a:srgbClr>
                </a:solidFill>
                <a:latin typeface="Microsoft YaHei"/>
                <a:ea typeface="Microsoft YaHei"/>
                <a:cs typeface="Microsoft YaHei"/>
              </a:rPr>
              <a:t>，所以要区辨焦虑障碍需要对日常生活能力、社会功能等</a:t>
            </a:r>
            <a:r>
              <a:rPr sz="1000" spc="20" dirty="0">
                <a:solidFill>
                  <a:srgbClr val="231F20">
                    <a:alpha val="100000"/>
                  </a:srgbClr>
                </a:solidFill>
                <a:latin typeface="Microsoft YaHei"/>
                <a:ea typeface="Microsoft YaHei"/>
                <a:cs typeface="Microsoft YaHei"/>
              </a:rPr>
              <a:t>因</a:t>
            </a:r>
            <a:r>
              <a:rPr sz="1000" spc="0" dirty="0">
                <a:solidFill>
                  <a:srgbClr val="231F20">
                    <a:alpha val="100000"/>
                  </a:srgbClr>
                </a:solidFill>
                <a:latin typeface="Microsoft YaHei"/>
                <a:ea typeface="Microsoft YaHei"/>
                <a:cs typeface="Microsoft YaHei"/>
              </a:rPr>
              <a:t>    </a:t>
            </a:r>
            <a:r>
              <a:rPr sz="1000" spc="70" dirty="0">
                <a:solidFill>
                  <a:srgbClr val="231F20">
                    <a:alpha val="100000"/>
                  </a:srgbClr>
                </a:solidFill>
                <a:latin typeface="Microsoft YaHei"/>
                <a:ea typeface="Microsoft YaHei"/>
                <a:cs typeface="Microsoft YaHei"/>
              </a:rPr>
              <a:t>进行基础性评估</a:t>
            </a:r>
            <a:r>
              <a:rPr sz="1000" spc="30" dirty="0">
                <a:solidFill>
                  <a:srgbClr val="231F20">
                    <a:alpha val="100000"/>
                  </a:srgbClr>
                </a:solidFill>
                <a:latin typeface="Microsoft YaHei"/>
                <a:ea typeface="Microsoft YaHei"/>
                <a:cs typeface="Microsoft YaHei"/>
              </a:rPr>
              <a:t>。</a:t>
            </a:r>
            <a:endParaRPr lang="Microsoft YaHei" altLang="Microsoft YaHei" sz="1000" dirty="0"/>
          </a:p>
          <a:p>
            <a:pPr marL="298987" algn="l" rtl="0" eaLnBrk="0">
              <a:lnSpc>
                <a:spcPts val="1426"/>
              </a:lnSpc>
              <a:spcBef>
                <a:spcPts val="494"/>
              </a:spcBef>
              <a:tabLst/>
            </a:pPr>
            <a:r>
              <a:rPr sz="1100" spc="40" dirty="0">
                <a:solidFill>
                  <a:srgbClr val="B00D15">
                    <a:alpha val="100000"/>
                  </a:srgbClr>
                </a:solidFill>
                <a:latin typeface="Microsoft YaHei"/>
                <a:ea typeface="Microsoft YaHei"/>
                <a:cs typeface="Microsoft YaHei"/>
              </a:rPr>
              <a:t>(一)对焦虑障碍老年人进行基础性</a:t>
            </a:r>
            <a:r>
              <a:rPr sz="1100" spc="30" dirty="0">
                <a:solidFill>
                  <a:srgbClr val="B00D15">
                    <a:alpha val="100000"/>
                  </a:srgbClr>
                </a:solidFill>
                <a:latin typeface="Microsoft YaHei"/>
                <a:ea typeface="Microsoft YaHei"/>
                <a:cs typeface="Microsoft YaHei"/>
              </a:rPr>
              <a:t>功</a:t>
            </a:r>
            <a:r>
              <a:rPr sz="1100" spc="0" dirty="0">
                <a:solidFill>
                  <a:srgbClr val="B00D15">
                    <a:alpha val="100000"/>
                  </a:srgbClr>
                </a:solidFill>
                <a:latin typeface="Microsoft YaHei"/>
                <a:ea typeface="Microsoft YaHei"/>
                <a:cs typeface="Microsoft YaHei"/>
              </a:rPr>
              <a:t>能测评</a:t>
            </a:r>
            <a:endParaRPr lang="Microsoft YaHei" altLang="Microsoft YaHei" sz="1100" dirty="0"/>
          </a:p>
          <a:p>
            <a:pPr marL="298947" algn="l" rtl="0" eaLnBrk="0">
              <a:lnSpc>
                <a:spcPct val="99000"/>
              </a:lnSpc>
              <a:spcBef>
                <a:spcPts val="1435"/>
              </a:spcBef>
              <a:tabLst/>
            </a:pPr>
            <a:r>
              <a:rPr sz="1000" b="1" spc="20" dirty="0">
                <a:solidFill>
                  <a:srgbClr val="231F20">
                    <a:alpha val="100000"/>
                  </a:srgbClr>
                </a:solidFill>
                <a:latin typeface="Arial"/>
                <a:ea typeface="Arial"/>
                <a:cs typeface="Arial"/>
              </a:rPr>
              <a:t>1.</a:t>
            </a:r>
            <a:r>
              <a:rPr sz="1000" spc="20" dirty="0">
                <a:solidFill>
                  <a:srgbClr val="231F20">
                    <a:alpha val="100000"/>
                  </a:srgbClr>
                </a:solidFill>
                <a:latin typeface="Arial"/>
                <a:ea typeface="Arial"/>
                <a:cs typeface="Arial"/>
              </a:rPr>
              <a:t> </a:t>
            </a:r>
            <a:r>
              <a:rPr sz="1000" spc="20" dirty="0">
                <a:solidFill>
                  <a:srgbClr val="231F20">
                    <a:alpha val="100000"/>
                  </a:srgbClr>
                </a:solidFill>
                <a:latin typeface="SimSun"/>
                <a:ea typeface="SimSun"/>
                <a:cs typeface="SimSun"/>
              </a:rPr>
              <a:t>身体</a:t>
            </a:r>
            <a:r>
              <a:rPr sz="1000" spc="0" dirty="0">
                <a:solidFill>
                  <a:srgbClr val="231F20">
                    <a:alpha val="100000"/>
                  </a:srgbClr>
                </a:solidFill>
                <a:latin typeface="SimSun"/>
                <a:ea typeface="SimSun"/>
                <a:cs typeface="SimSun"/>
              </a:rPr>
              <a:t>健康测评</a:t>
            </a:r>
            <a:endParaRPr lang="SimSun" altLang="SimSun" sz="1000" dirty="0"/>
          </a:p>
          <a:p>
            <a:pPr marL="285697" algn="l" rtl="0" eaLnBrk="0">
              <a:lnSpc>
                <a:spcPct val="99000"/>
              </a:lnSpc>
              <a:spcBef>
                <a:spcPts val="136"/>
              </a:spcBef>
              <a:tabLst/>
            </a:pPr>
            <a:r>
              <a:rPr sz="1000" b="1" spc="30" dirty="0">
                <a:solidFill>
                  <a:srgbClr val="231F20">
                    <a:alpha val="100000"/>
                  </a:srgbClr>
                </a:solidFill>
                <a:latin typeface="Arial"/>
                <a:ea typeface="Arial"/>
                <a:cs typeface="Arial"/>
              </a:rPr>
              <a:t>2.</a:t>
            </a:r>
            <a:r>
              <a:rPr sz="1000" spc="30" dirty="0">
                <a:solidFill>
                  <a:srgbClr val="231F20">
                    <a:alpha val="100000"/>
                  </a:srgbClr>
                </a:solidFill>
                <a:latin typeface="Arial"/>
                <a:ea typeface="Arial"/>
                <a:cs typeface="Arial"/>
              </a:rPr>
              <a:t> </a:t>
            </a:r>
            <a:r>
              <a:rPr sz="1000" spc="30" dirty="0">
                <a:solidFill>
                  <a:srgbClr val="231F20">
                    <a:alpha val="100000"/>
                  </a:srgbClr>
                </a:solidFill>
                <a:latin typeface="SimSun"/>
                <a:ea typeface="SimSun"/>
                <a:cs typeface="SimSun"/>
              </a:rPr>
              <a:t>认知功</a:t>
            </a:r>
            <a:r>
              <a:rPr sz="1000" spc="10" dirty="0">
                <a:solidFill>
                  <a:srgbClr val="231F20">
                    <a:alpha val="100000"/>
                  </a:srgbClr>
                </a:solidFill>
                <a:latin typeface="SimSun"/>
                <a:ea typeface="SimSun"/>
                <a:cs typeface="SimSun"/>
              </a:rPr>
              <a:t>能</a:t>
            </a:r>
            <a:r>
              <a:rPr sz="1000" spc="0" dirty="0">
                <a:solidFill>
                  <a:srgbClr val="231F20">
                    <a:alpha val="100000"/>
                  </a:srgbClr>
                </a:solidFill>
                <a:latin typeface="SimSun"/>
                <a:ea typeface="SimSun"/>
                <a:cs typeface="SimSun"/>
              </a:rPr>
              <a:t>测评</a:t>
            </a:r>
            <a:endParaRPr lang="SimSun" altLang="SimSun" sz="1000" dirty="0"/>
          </a:p>
          <a:p>
            <a:pPr marL="281189" algn="l" rtl="0" eaLnBrk="0">
              <a:lnSpc>
                <a:spcPct val="95000"/>
              </a:lnSpc>
              <a:spcBef>
                <a:spcPts val="900"/>
              </a:spcBef>
              <a:tabLst/>
            </a:pPr>
            <a:r>
              <a:rPr sz="1000" spc="50" dirty="0">
                <a:solidFill>
                  <a:srgbClr val="231F20">
                    <a:alpha val="100000"/>
                  </a:srgbClr>
                </a:solidFill>
                <a:latin typeface="Microsoft YaHei"/>
                <a:ea typeface="Microsoft YaHei"/>
                <a:cs typeface="Microsoft YaHei"/>
              </a:rPr>
              <a:t>认知功能包括近期记忆、程序记忆、定向能力、判断</a:t>
            </a:r>
            <a:r>
              <a:rPr sz="1000" spc="10" dirty="0">
                <a:solidFill>
                  <a:srgbClr val="231F20">
                    <a:alpha val="100000"/>
                  </a:srgbClr>
                </a:solidFill>
                <a:latin typeface="Microsoft YaHei"/>
                <a:ea typeface="Microsoft YaHei"/>
                <a:cs typeface="Microsoft YaHei"/>
              </a:rPr>
              <a:t>能</a:t>
            </a:r>
            <a:r>
              <a:rPr sz="1000" spc="0" dirty="0">
                <a:solidFill>
                  <a:srgbClr val="231F20">
                    <a:alpha val="100000"/>
                  </a:srgbClr>
                </a:solidFill>
                <a:latin typeface="Microsoft YaHei"/>
                <a:ea typeface="Microsoft YaHei"/>
                <a:cs typeface="Microsoft YaHei"/>
              </a:rPr>
              <a:t>力等。</a:t>
            </a:r>
            <a:endParaRPr lang="Microsoft YaHei" altLang="Microsoft YaHei" sz="1000" dirty="0"/>
          </a:p>
          <a:p>
            <a:pPr marL="285886" algn="l" rtl="0" eaLnBrk="0">
              <a:lnSpc>
                <a:spcPct val="99000"/>
              </a:lnSpc>
              <a:spcBef>
                <a:spcPts val="764"/>
              </a:spcBef>
              <a:tabLst/>
            </a:pPr>
            <a:r>
              <a:rPr sz="1000" b="1" spc="30" dirty="0">
                <a:solidFill>
                  <a:srgbClr val="231F20">
                    <a:alpha val="100000"/>
                  </a:srgbClr>
                </a:solidFill>
                <a:latin typeface="Arial"/>
                <a:ea typeface="Arial"/>
                <a:cs typeface="Arial"/>
              </a:rPr>
              <a:t>3.</a:t>
            </a:r>
            <a:r>
              <a:rPr sz="1000" spc="30" dirty="0">
                <a:solidFill>
                  <a:srgbClr val="231F20">
                    <a:alpha val="100000"/>
                  </a:srgbClr>
                </a:solidFill>
                <a:latin typeface="Arial"/>
                <a:ea typeface="Arial"/>
                <a:cs typeface="Arial"/>
              </a:rPr>
              <a:t> </a:t>
            </a:r>
            <a:r>
              <a:rPr sz="1000" spc="30" dirty="0">
                <a:solidFill>
                  <a:srgbClr val="231F20">
                    <a:alpha val="100000"/>
                  </a:srgbClr>
                </a:solidFill>
                <a:latin typeface="SimSun"/>
                <a:ea typeface="SimSun"/>
                <a:cs typeface="SimSun"/>
              </a:rPr>
              <a:t>情绪状</a:t>
            </a:r>
            <a:r>
              <a:rPr sz="1000" spc="10" dirty="0">
                <a:solidFill>
                  <a:srgbClr val="231F20">
                    <a:alpha val="100000"/>
                  </a:srgbClr>
                </a:solidFill>
                <a:latin typeface="SimSun"/>
                <a:ea typeface="SimSun"/>
                <a:cs typeface="SimSun"/>
              </a:rPr>
              <a:t>况</a:t>
            </a:r>
            <a:r>
              <a:rPr sz="1000" spc="0" dirty="0">
                <a:solidFill>
                  <a:srgbClr val="231F20">
                    <a:alpha val="100000"/>
                  </a:srgbClr>
                </a:solidFill>
                <a:latin typeface="SimSun"/>
                <a:ea typeface="SimSun"/>
                <a:cs typeface="SimSun"/>
              </a:rPr>
              <a:t>测评</a:t>
            </a:r>
            <a:endParaRPr lang="SimSun" altLang="SimSun" sz="1000" dirty="0"/>
          </a:p>
          <a:p>
            <a:pPr marL="284901" algn="l" rtl="0" eaLnBrk="0">
              <a:lnSpc>
                <a:spcPct val="99000"/>
              </a:lnSpc>
              <a:spcBef>
                <a:spcPts val="1092"/>
              </a:spcBef>
              <a:tabLst/>
            </a:pPr>
            <a:r>
              <a:rPr sz="1000" b="1" spc="30" dirty="0">
                <a:solidFill>
                  <a:srgbClr val="231F20">
                    <a:alpha val="100000"/>
                  </a:srgbClr>
                </a:solidFill>
                <a:latin typeface="Arial"/>
                <a:ea typeface="Arial"/>
                <a:cs typeface="Arial"/>
              </a:rPr>
              <a:t>4.</a:t>
            </a:r>
            <a:r>
              <a:rPr sz="1000" spc="30" dirty="0">
                <a:solidFill>
                  <a:srgbClr val="231F20">
                    <a:alpha val="100000"/>
                  </a:srgbClr>
                </a:solidFill>
                <a:latin typeface="Arial"/>
                <a:ea typeface="Arial"/>
                <a:cs typeface="Arial"/>
              </a:rPr>
              <a:t> </a:t>
            </a:r>
            <a:r>
              <a:rPr sz="1000" spc="30" dirty="0">
                <a:solidFill>
                  <a:srgbClr val="231F20">
                    <a:alpha val="100000"/>
                  </a:srgbClr>
                </a:solidFill>
                <a:latin typeface="SimSun"/>
                <a:ea typeface="SimSun"/>
                <a:cs typeface="SimSun"/>
              </a:rPr>
              <a:t>日常生活能力测</a:t>
            </a:r>
            <a:r>
              <a:rPr sz="1000" spc="20" dirty="0">
                <a:solidFill>
                  <a:srgbClr val="231F20">
                    <a:alpha val="100000"/>
                  </a:srgbClr>
                </a:solidFill>
                <a:latin typeface="SimSun"/>
                <a:ea typeface="SimSun"/>
                <a:cs typeface="SimSun"/>
              </a:rPr>
              <a:t>评</a:t>
            </a:r>
            <a:endParaRPr lang="SimSun" altLang="SimSun" sz="1000" dirty="0"/>
          </a:p>
          <a:p>
            <a:pPr marL="276026" algn="l" rtl="0" eaLnBrk="0">
              <a:lnSpc>
                <a:spcPct val="99000"/>
              </a:lnSpc>
              <a:spcBef>
                <a:spcPts val="20"/>
              </a:spcBef>
              <a:tabLst/>
            </a:pPr>
            <a:r>
              <a:rPr sz="1000" b="1" spc="20" dirty="0">
                <a:solidFill>
                  <a:srgbClr val="231F20">
                    <a:alpha val="100000"/>
                  </a:srgbClr>
                </a:solidFill>
                <a:latin typeface="Arial"/>
                <a:ea typeface="Arial"/>
                <a:cs typeface="Arial"/>
              </a:rPr>
              <a:t>5.</a:t>
            </a:r>
            <a:r>
              <a:rPr sz="1000" spc="20" dirty="0">
                <a:solidFill>
                  <a:srgbClr val="231F20">
                    <a:alpha val="100000"/>
                  </a:srgbClr>
                </a:solidFill>
                <a:latin typeface="Arial"/>
                <a:ea typeface="Arial"/>
                <a:cs typeface="Arial"/>
              </a:rPr>
              <a:t> </a:t>
            </a:r>
            <a:r>
              <a:rPr sz="1000" spc="20" dirty="0">
                <a:solidFill>
                  <a:srgbClr val="231F20">
                    <a:alpha val="100000"/>
                  </a:srgbClr>
                </a:solidFill>
                <a:latin typeface="SimSun"/>
                <a:ea typeface="SimSun"/>
                <a:cs typeface="SimSun"/>
              </a:rPr>
              <a:t>社会功能测</a:t>
            </a:r>
            <a:r>
              <a:rPr sz="1000" spc="10" dirty="0">
                <a:solidFill>
                  <a:srgbClr val="231F20">
                    <a:alpha val="100000"/>
                  </a:srgbClr>
                </a:solidFill>
                <a:latin typeface="SimSun"/>
                <a:ea typeface="SimSun"/>
                <a:cs typeface="SimSun"/>
              </a:rPr>
              <a:t>评</a:t>
            </a:r>
            <a:endParaRPr lang="SimSun" altLang="SimSun" sz="1000" dirty="0"/>
          </a:p>
          <a:p>
            <a:pPr marL="442256" algn="l" rtl="0" eaLnBrk="0">
              <a:lnSpc>
                <a:spcPts val="1426"/>
              </a:lnSpc>
              <a:spcBef>
                <a:spcPts val="514"/>
              </a:spcBef>
              <a:tabLst/>
            </a:pPr>
            <a:r>
              <a:rPr sz="1100" spc="60" dirty="0">
                <a:solidFill>
                  <a:srgbClr val="B00D15">
                    <a:alpha val="100000"/>
                  </a:srgbClr>
                </a:solidFill>
                <a:latin typeface="Microsoft YaHei"/>
                <a:ea typeface="Microsoft YaHei"/>
                <a:cs typeface="Microsoft YaHei"/>
              </a:rPr>
              <a:t>(</a:t>
            </a:r>
            <a:r>
              <a:rPr sz="1100" spc="60" dirty="0">
                <a:solidFill>
                  <a:srgbClr val="B00D15">
                    <a:alpha val="100000"/>
                  </a:srgbClr>
                </a:solidFill>
                <a:latin typeface="Microsoft YaHei"/>
                <a:ea typeface="Microsoft YaHei"/>
                <a:cs typeface="Microsoft YaHei"/>
              </a:rPr>
              <a:t> </a:t>
            </a:r>
            <a:r>
              <a:rPr sz="1100" spc="60" dirty="0">
                <a:solidFill>
                  <a:srgbClr val="B00D15">
                    <a:alpha val="100000"/>
                  </a:srgbClr>
                </a:solidFill>
                <a:latin typeface="Microsoft YaHei"/>
                <a:ea typeface="Microsoft YaHei"/>
                <a:cs typeface="Microsoft YaHei"/>
              </a:rPr>
              <a:t>二)老年人焦虑障碍的区辨性工具(测评</a:t>
            </a:r>
            <a:r>
              <a:rPr sz="1100" spc="0" dirty="0">
                <a:solidFill>
                  <a:srgbClr val="B00D15">
                    <a:alpha val="100000"/>
                  </a:srgbClr>
                </a:solidFill>
                <a:latin typeface="Microsoft YaHei"/>
                <a:ea typeface="Microsoft YaHei"/>
                <a:cs typeface="Microsoft YaHei"/>
              </a:rPr>
              <a:t>工具)</a:t>
            </a:r>
            <a:endParaRPr lang="Microsoft YaHei" altLang="Microsoft YaHei" sz="1100" dirty="0"/>
          </a:p>
          <a:p>
            <a:pPr marL="429681" algn="l" rtl="0" eaLnBrk="0">
              <a:lnSpc>
                <a:spcPct val="95000"/>
              </a:lnSpc>
              <a:spcBef>
                <a:spcPts val="1271"/>
              </a:spcBef>
              <a:tabLst/>
            </a:pPr>
            <a:r>
              <a:rPr sz="1000" spc="40" dirty="0">
                <a:solidFill>
                  <a:srgbClr val="231F20">
                    <a:alpha val="100000"/>
                  </a:srgbClr>
                </a:solidFill>
                <a:latin typeface="Microsoft YaHei"/>
                <a:ea typeface="Microsoft YaHei"/>
                <a:cs typeface="Microsoft YaHei"/>
              </a:rPr>
              <a:t>可以采用自评量表和他评量表进行测评</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279400" algn="l" rtl="0" eaLnBrk="0">
              <a:lnSpc>
                <a:spcPts val="1402"/>
              </a:lnSpc>
              <a:spcBef>
                <a:spcPts val="364"/>
              </a:spcBef>
              <a:tabLst/>
            </a:pPr>
            <a:r>
              <a:rPr sz="1000" spc="70" dirty="0">
                <a:solidFill>
                  <a:srgbClr val="231F20">
                    <a:alpha val="100000"/>
                  </a:srgbClr>
                </a:solidFill>
                <a:latin typeface="Microsoft YaHei"/>
                <a:ea typeface="Microsoft YaHei"/>
                <a:cs typeface="Microsoft YaHei"/>
              </a:rPr>
              <a:t>通常采用焦虑障碍自评量表和汉密尔顿焦虑量表(</a:t>
            </a:r>
            <a:r>
              <a:rPr sz="1000" spc="70" dirty="0">
                <a:solidFill>
                  <a:srgbClr val="231F20">
                    <a:alpha val="100000"/>
                  </a:srgbClr>
                </a:solidFill>
                <a:latin typeface="Microsoft YaHei"/>
                <a:ea typeface="Microsoft YaHei"/>
                <a:cs typeface="Microsoft YaHei"/>
              </a:rPr>
              <a:t> </a:t>
            </a:r>
            <a:r>
              <a:rPr sz="1000" spc="0" dirty="0">
                <a:solidFill>
                  <a:srgbClr val="231F20">
                    <a:alpha val="100000"/>
                  </a:srgbClr>
                </a:solidFill>
                <a:latin typeface="Times New Roman"/>
                <a:ea typeface="Times New Roman"/>
                <a:cs typeface="Times New Roman"/>
              </a:rPr>
              <a:t>Hamilton</a:t>
            </a:r>
            <a:r>
              <a:rPr sz="1000" spc="70" dirty="0">
                <a:solidFill>
                  <a:srgbClr val="231F20">
                    <a:alpha val="100000"/>
                  </a:srgbClr>
                </a:solidFill>
                <a:latin typeface="Times New Roman"/>
                <a:ea typeface="Times New Roman"/>
                <a:cs typeface="Times New Roman"/>
              </a:rPr>
              <a:t> </a:t>
            </a:r>
            <a:r>
              <a:rPr sz="1000" spc="0" dirty="0">
                <a:solidFill>
                  <a:srgbClr val="231F20">
                    <a:alpha val="100000"/>
                  </a:srgbClr>
                </a:solidFill>
                <a:latin typeface="Times New Roman"/>
                <a:ea typeface="Times New Roman"/>
                <a:cs typeface="Times New Roman"/>
              </a:rPr>
              <a:t>Anxiety</a:t>
            </a:r>
            <a:r>
              <a:rPr sz="1000" spc="70" dirty="0">
                <a:solidFill>
                  <a:srgbClr val="231F20">
                    <a:alpha val="100000"/>
                  </a:srgbClr>
                </a:solidFill>
                <a:latin typeface="Times New Roman"/>
                <a:ea typeface="Times New Roman"/>
                <a:cs typeface="Times New Roman"/>
              </a:rPr>
              <a:t> </a:t>
            </a:r>
            <a:r>
              <a:rPr sz="1000" spc="0" dirty="0">
                <a:solidFill>
                  <a:srgbClr val="231F20">
                    <a:alpha val="100000"/>
                  </a:srgbClr>
                </a:solidFill>
                <a:latin typeface="Times New Roman"/>
                <a:ea typeface="Times New Roman"/>
                <a:cs typeface="Times New Roman"/>
              </a:rPr>
              <a:t>Scale</a:t>
            </a:r>
            <a:r>
              <a:rPr sz="1000" spc="70" dirty="0">
                <a:solidFill>
                  <a:srgbClr val="231F20">
                    <a:alpha val="100000"/>
                  </a:srgbClr>
                </a:solidFill>
                <a:latin typeface="Microsoft YaHei"/>
                <a:ea typeface="Microsoft YaHei"/>
                <a:cs typeface="Microsoft YaHei"/>
              </a:rPr>
              <a:t>，</a:t>
            </a:r>
            <a:r>
              <a:rPr sz="1000" spc="70" dirty="0">
                <a:solidFill>
                  <a:srgbClr val="231F20">
                    <a:alpha val="100000"/>
                  </a:srgbClr>
                </a:solidFill>
                <a:latin typeface="Microsoft YaHei"/>
                <a:ea typeface="Microsoft YaHei"/>
                <a:cs typeface="Microsoft YaHei"/>
              </a:rPr>
              <a:t>   </a:t>
            </a:r>
            <a:r>
              <a:rPr sz="1000" spc="0" dirty="0">
                <a:solidFill>
                  <a:srgbClr val="231F20">
                    <a:alpha val="100000"/>
                  </a:srgbClr>
                </a:solidFill>
                <a:latin typeface="Times New Roman"/>
                <a:ea typeface="Times New Roman"/>
                <a:cs typeface="Times New Roman"/>
              </a:rPr>
              <a:t>HAMA</a:t>
            </a:r>
            <a:r>
              <a:rPr sz="1000" spc="70" dirty="0">
                <a:solidFill>
                  <a:srgbClr val="231F20">
                    <a:alpha val="100000"/>
                  </a:srgbClr>
                </a:solidFill>
                <a:latin typeface="Times New Roman"/>
                <a:ea typeface="Times New Roman"/>
                <a:cs typeface="Times New Roman"/>
              </a:rPr>
              <a:t> </a:t>
            </a:r>
            <a:r>
              <a:rPr sz="1000" spc="20" dirty="0">
                <a:solidFill>
                  <a:srgbClr val="231F20">
                    <a:alpha val="100000"/>
                  </a:srgbClr>
                </a:solidFill>
                <a:latin typeface="Microsoft YaHei"/>
                <a:ea typeface="Microsoft YaHei"/>
                <a:cs typeface="Microsoft YaHei"/>
              </a:rPr>
              <a:t>)</a:t>
            </a:r>
            <a:endParaRPr lang="Microsoft YaHei" altLang="Microsoft YaHei" sz="1000" dirty="0"/>
          </a:p>
          <a:p>
            <a:pPr marL="279400" algn="l" rtl="0" eaLnBrk="0">
              <a:lnSpc>
                <a:spcPts val="1904"/>
              </a:lnSpc>
              <a:tabLst/>
            </a:pPr>
            <a:r>
              <a:rPr sz="1000" spc="30" dirty="0">
                <a:solidFill>
                  <a:srgbClr val="231F20">
                    <a:alpha val="100000"/>
                  </a:srgbClr>
                </a:solidFill>
                <a:latin typeface="Microsoft YaHei"/>
                <a:ea typeface="Microsoft YaHei"/>
                <a:cs typeface="Microsoft YaHei"/>
              </a:rPr>
              <a:t>来</a:t>
            </a:r>
            <a:endParaRPr lang="Microsoft YaHei" altLang="Microsoft YaHei" sz="1000" dirty="0"/>
          </a:p>
          <a:p>
            <a:pPr marL="146812" algn="l" rtl="0" eaLnBrk="0">
              <a:lnSpc>
                <a:spcPct val="94000"/>
              </a:lnSpc>
              <a:spcBef>
                <a:spcPts val="1057"/>
              </a:spcBef>
              <a:tabLst/>
            </a:pPr>
            <a:r>
              <a:rPr sz="1000" spc="50" dirty="0">
                <a:solidFill>
                  <a:srgbClr val="231F20">
                    <a:alpha val="100000"/>
                  </a:srgbClr>
                </a:solidFill>
                <a:latin typeface="Microsoft YaHei"/>
                <a:ea typeface="Microsoft YaHei"/>
                <a:cs typeface="Microsoft YaHei"/>
              </a:rPr>
              <a:t>进行区辨性诊断</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algn="l" rtl="0" eaLnBrk="0">
              <a:lnSpc>
                <a:spcPct val="103000"/>
              </a:lnSpc>
              <a:tabLst/>
            </a:pPr>
            <a:endParaRPr lang="Arial" altLang="Arial" sz="1100" dirty="0"/>
          </a:p>
          <a:p>
            <a:pPr marL="1262832" algn="l" rtl="0" eaLnBrk="0">
              <a:lnSpc>
                <a:spcPct val="92000"/>
              </a:lnSpc>
              <a:spcBef>
                <a:spcPts val="5"/>
              </a:spcBef>
              <a:tabLst/>
            </a:pPr>
            <a:r>
              <a:rPr sz="1400" spc="10" dirty="0">
                <a:solidFill>
                  <a:srgbClr val="231F20">
                    <a:alpha val="100000"/>
                  </a:srgbClr>
                </a:solidFill>
                <a:latin typeface="Microsoft YaHei"/>
                <a:ea typeface="Microsoft YaHei"/>
                <a:cs typeface="Microsoft YaHei"/>
              </a:rPr>
              <a:t>子任务三</a:t>
            </a:r>
            <a:r>
              <a:rPr sz="1400" spc="10" dirty="0">
                <a:solidFill>
                  <a:srgbClr val="231F20">
                    <a:alpha val="100000"/>
                  </a:srgbClr>
                </a:solidFill>
                <a:latin typeface="Microsoft YaHei"/>
                <a:ea typeface="Microsoft YaHei"/>
                <a:cs typeface="Microsoft YaHei"/>
              </a:rPr>
              <a:t>  </a:t>
            </a:r>
            <a:r>
              <a:rPr sz="1400" spc="0" dirty="0">
                <a:solidFill>
                  <a:srgbClr val="231F20">
                    <a:alpha val="100000"/>
                  </a:srgbClr>
                </a:solidFill>
                <a:latin typeface="Microsoft YaHei"/>
                <a:ea typeface="Microsoft YaHei"/>
                <a:cs typeface="Microsoft YaHei"/>
              </a:rPr>
              <a:t> </a:t>
            </a:r>
            <a:r>
              <a:rPr sz="1400" spc="0" dirty="0">
                <a:solidFill>
                  <a:srgbClr val="231F20">
                    <a:alpha val="100000"/>
                  </a:srgbClr>
                </a:solidFill>
                <a:latin typeface="Microsoft YaHei"/>
                <a:ea typeface="Microsoft YaHei"/>
                <a:cs typeface="Microsoft YaHei"/>
              </a:rPr>
              <a:t>老年人焦虑障碍的心理护理</a:t>
            </a:r>
            <a:endParaRPr lang="Microsoft YaHei" altLang="Microsoft YaHei" sz="1400" dirty="0"/>
          </a:p>
        </p:txBody>
      </p:sp>
      <p:pic>
        <p:nvPicPr>
          <p:cNvPr id="469" name="picture 469"/>
          <p:cNvPicPr>
            <a:picLocks noChangeAspect="1"/>
          </p:cNvPicPr>
          <p:nvPr/>
        </p:nvPicPr>
        <p:blipFill>
          <a:blip r:embed="rId2"/>
          <a:stretch>
            <a:fillRect/>
          </a:stretch>
        </p:blipFill>
        <p:spPr>
          <a:xfrm rot="21600000">
            <a:off x="5979452" y="5209900"/>
            <a:ext cx="128866" cy="127937"/>
          </a:xfrm>
          <a:prstGeom prst="rect">
            <a:avLst/>
          </a:prstGeom>
        </p:spPr>
      </p:pic>
      <p:sp>
        <p:nvSpPr>
          <p:cNvPr id="470" name="textbox 470"/>
          <p:cNvSpPr/>
          <p:nvPr/>
        </p:nvSpPr>
        <p:spPr>
          <a:xfrm>
            <a:off x="1021886" y="242740"/>
            <a:ext cx="5097779" cy="2724785"/>
          </a:xfrm>
          <a:prstGeom prst="rect">
            <a:avLst/>
          </a:prstGeom>
        </p:spPr>
        <p:txBody>
          <a:bodyPr vert="horz" wrap="square" lIns="0" tIns="0" rIns="0" bIns="0"/>
          <a:lstStyle/>
          <a:p>
            <a:pPr algn="l" rtl="0" eaLnBrk="0">
              <a:lnSpc>
                <a:spcPct val="78974"/>
              </a:lnSpc>
              <a:tabLst/>
            </a:pPr>
            <a:endParaRPr lang="Arial" altLang="Arial" sz="100" dirty="0"/>
          </a:p>
          <a:p>
            <a:pPr marL="151850" algn="l" rtl="0" eaLnBrk="0">
              <a:lnSpc>
                <a:spcPct val="99000"/>
              </a:lnSpc>
              <a:tabLst/>
            </a:pPr>
            <a:r>
              <a:rPr sz="1000" b="1" spc="30" dirty="0">
                <a:solidFill>
                  <a:srgbClr val="231F20">
                    <a:alpha val="100000"/>
                  </a:srgbClr>
                </a:solidFill>
                <a:latin typeface="Arial"/>
                <a:ea typeface="Arial"/>
                <a:cs typeface="Arial"/>
              </a:rPr>
              <a:t>2.</a:t>
            </a:r>
            <a:r>
              <a:rPr sz="1000" spc="30" dirty="0">
                <a:solidFill>
                  <a:srgbClr val="231F20">
                    <a:alpha val="100000"/>
                  </a:srgbClr>
                </a:solidFill>
                <a:latin typeface="Arial"/>
                <a:ea typeface="Arial"/>
                <a:cs typeface="Arial"/>
              </a:rPr>
              <a:t> </a:t>
            </a:r>
            <a:r>
              <a:rPr sz="1000" spc="30" dirty="0">
                <a:solidFill>
                  <a:srgbClr val="231F20">
                    <a:alpha val="100000"/>
                  </a:srgbClr>
                </a:solidFill>
                <a:latin typeface="SimSun"/>
                <a:ea typeface="SimSun"/>
                <a:cs typeface="SimSun"/>
              </a:rPr>
              <a:t>心理社会资料的收</a:t>
            </a:r>
            <a:r>
              <a:rPr sz="1000" spc="20" dirty="0">
                <a:solidFill>
                  <a:srgbClr val="231F20">
                    <a:alpha val="100000"/>
                  </a:srgbClr>
                </a:solidFill>
                <a:latin typeface="SimSun"/>
                <a:ea typeface="SimSun"/>
                <a:cs typeface="SimSun"/>
              </a:rPr>
              <a:t>集</a:t>
            </a:r>
            <a:endParaRPr lang="SimSun" altLang="SimSun" sz="1000" dirty="0"/>
          </a:p>
          <a:p>
            <a:pPr marL="153575" algn="l" rtl="0" eaLnBrk="0">
              <a:lnSpc>
                <a:spcPct val="99000"/>
              </a:lnSpc>
              <a:spcBef>
                <a:spcPts val="1168"/>
              </a:spcBef>
              <a:tabLst/>
            </a:pPr>
            <a:r>
              <a:rPr sz="1000" b="1" spc="30" dirty="0">
                <a:solidFill>
                  <a:srgbClr val="231F20">
                    <a:alpha val="100000"/>
                  </a:srgbClr>
                </a:solidFill>
                <a:latin typeface="Arial"/>
                <a:ea typeface="Arial"/>
                <a:cs typeface="Arial"/>
              </a:rPr>
              <a:t>3.</a:t>
            </a:r>
            <a:r>
              <a:rPr sz="1000" spc="30" dirty="0">
                <a:solidFill>
                  <a:srgbClr val="231F20">
                    <a:alpha val="100000"/>
                  </a:srgbClr>
                </a:solidFill>
                <a:latin typeface="Arial"/>
                <a:ea typeface="Arial"/>
                <a:cs typeface="Arial"/>
              </a:rPr>
              <a:t> </a:t>
            </a:r>
            <a:r>
              <a:rPr sz="1000" spc="30" dirty="0">
                <a:solidFill>
                  <a:srgbClr val="231F20">
                    <a:alpha val="100000"/>
                  </a:srgbClr>
                </a:solidFill>
                <a:latin typeface="SimSun"/>
                <a:ea typeface="SimSun"/>
                <a:cs typeface="SimSun"/>
              </a:rPr>
              <a:t>环境资</a:t>
            </a:r>
            <a:r>
              <a:rPr sz="1000" spc="0" dirty="0">
                <a:solidFill>
                  <a:srgbClr val="231F20">
                    <a:alpha val="100000"/>
                  </a:srgbClr>
                </a:solidFill>
                <a:latin typeface="SimSun"/>
                <a:ea typeface="SimSun"/>
                <a:cs typeface="SimSun"/>
              </a:rPr>
              <a:t>料收集</a:t>
            </a:r>
            <a:endParaRPr lang="SimSun" altLang="SimSun" sz="1000" dirty="0"/>
          </a:p>
          <a:p>
            <a:pPr algn="l" rtl="0" eaLnBrk="0">
              <a:lnSpc>
                <a:spcPct val="155000"/>
              </a:lnSpc>
              <a:tabLst/>
            </a:pPr>
            <a:endParaRPr lang="Arial" altLang="Arial" sz="1000" dirty="0"/>
          </a:p>
          <a:p>
            <a:pPr marL="309946" algn="l" rtl="0" eaLnBrk="0">
              <a:lnSpc>
                <a:spcPts val="1426"/>
              </a:lnSpc>
              <a:spcBef>
                <a:spcPts val="331"/>
              </a:spcBef>
              <a:tabLst/>
            </a:pPr>
            <a:r>
              <a:rPr sz="1100" spc="40" dirty="0">
                <a:solidFill>
                  <a:srgbClr val="B00D15">
                    <a:alpha val="100000"/>
                  </a:srgbClr>
                </a:solidFill>
                <a:latin typeface="Microsoft YaHei"/>
                <a:ea typeface="Microsoft YaHei"/>
                <a:cs typeface="Microsoft YaHei"/>
              </a:rPr>
              <a:t>(三)对焦虑障碍老年人的问题进行初</a:t>
            </a:r>
            <a:r>
              <a:rPr sz="1100" spc="0" dirty="0">
                <a:solidFill>
                  <a:srgbClr val="B00D15">
                    <a:alpha val="100000"/>
                  </a:srgbClr>
                </a:solidFill>
                <a:latin typeface="Microsoft YaHei"/>
                <a:ea typeface="Microsoft YaHei"/>
                <a:cs typeface="Microsoft YaHei"/>
              </a:rPr>
              <a:t>步预估</a:t>
            </a:r>
            <a:endParaRPr lang="Microsoft YaHei" altLang="Microsoft YaHei" sz="1100" dirty="0"/>
          </a:p>
          <a:p>
            <a:pPr marL="12700" indent="129090" algn="l" rtl="0" eaLnBrk="0">
              <a:lnSpc>
                <a:spcPct val="128000"/>
              </a:lnSpc>
              <a:spcBef>
                <a:spcPts val="732"/>
              </a:spcBef>
              <a:tabLst/>
            </a:pPr>
            <a:r>
              <a:rPr sz="1000" spc="30" dirty="0">
                <a:solidFill>
                  <a:srgbClr val="231F20">
                    <a:alpha val="100000"/>
                  </a:srgbClr>
                </a:solidFill>
                <a:latin typeface="Microsoft YaHei"/>
                <a:ea typeface="Microsoft YaHei"/>
                <a:cs typeface="Microsoft YaHei"/>
              </a:rPr>
              <a:t>预估是收集与服务对象有关的详细资料，</a:t>
            </a:r>
            <a:r>
              <a:rPr sz="1000" spc="30" dirty="0">
                <a:solidFill>
                  <a:srgbClr val="231F20">
                    <a:alpha val="100000"/>
                  </a:srgbClr>
                </a:solidFill>
                <a:latin typeface="Microsoft YaHei"/>
                <a:ea typeface="Microsoft YaHei"/>
                <a:cs typeface="Microsoft YaHei"/>
              </a:rPr>
              <a:t>   </a:t>
            </a:r>
            <a:r>
              <a:rPr sz="1000" spc="30" dirty="0">
                <a:solidFill>
                  <a:srgbClr val="231F20">
                    <a:alpha val="100000"/>
                  </a:srgbClr>
                </a:solidFill>
                <a:latin typeface="Microsoft YaHei"/>
                <a:ea typeface="Microsoft YaHei"/>
                <a:cs typeface="Microsoft YaHei"/>
              </a:rPr>
              <a:t>了解服务对象焦虑问题形成的</a:t>
            </a:r>
            <a:r>
              <a:rPr sz="1000" spc="10" dirty="0">
                <a:solidFill>
                  <a:srgbClr val="231F20">
                    <a:alpha val="100000"/>
                  </a:srgbClr>
                </a:solidFill>
                <a:latin typeface="Microsoft YaHei"/>
                <a:ea typeface="Microsoft YaHei"/>
                <a:cs typeface="Microsoft YaHei"/>
              </a:rPr>
              <a:t>过</a:t>
            </a:r>
            <a:r>
              <a:rPr sz="1000" spc="0" dirty="0">
                <a:solidFill>
                  <a:srgbClr val="231F20">
                    <a:alpha val="100000"/>
                  </a:srgbClr>
                </a:solidFill>
                <a:latin typeface="Microsoft YaHei"/>
                <a:ea typeface="Microsoft YaHei"/>
                <a:cs typeface="Microsoft YaHei"/>
              </a:rPr>
              <a:t>程，依据收</a:t>
            </a:r>
            <a:r>
              <a:rPr sz="1000" spc="0" dirty="0">
                <a:solidFill>
                  <a:srgbClr val="231F20">
                    <a:alpha val="100000"/>
                  </a:srgbClr>
                </a:solidFill>
                <a:latin typeface="Microsoft YaHei"/>
                <a:ea typeface="Microsoft YaHei"/>
                <a:cs typeface="Microsoft YaHei"/>
              </a:rPr>
              <a:t> </a:t>
            </a:r>
            <a:r>
              <a:rPr sz="1000" spc="70" dirty="0">
                <a:solidFill>
                  <a:srgbClr val="231F20">
                    <a:alpha val="100000"/>
                  </a:srgbClr>
                </a:solidFill>
                <a:latin typeface="Microsoft YaHei"/>
                <a:ea typeface="Microsoft YaHei"/>
                <a:cs typeface="Microsoft YaHei"/>
              </a:rPr>
              <a:t>集的资料和特定情景推断出有关服务对象问题形成的逻</a:t>
            </a:r>
            <a:r>
              <a:rPr sz="1000" spc="0" dirty="0">
                <a:solidFill>
                  <a:srgbClr val="231F20">
                    <a:alpha val="100000"/>
                  </a:srgbClr>
                </a:solidFill>
                <a:latin typeface="Microsoft YaHei"/>
                <a:ea typeface="Microsoft YaHei"/>
                <a:cs typeface="Microsoft YaHei"/>
              </a:rPr>
              <a:t>辑过程。</a:t>
            </a:r>
            <a:endParaRPr lang="Microsoft YaHei" altLang="Microsoft YaHei" sz="1000" dirty="0"/>
          </a:p>
          <a:p>
            <a:pPr marL="149885" algn="l" rtl="0" eaLnBrk="0">
              <a:lnSpc>
                <a:spcPct val="98000"/>
              </a:lnSpc>
              <a:spcBef>
                <a:spcPts val="1368"/>
              </a:spcBef>
              <a:tabLst/>
            </a:pPr>
            <a:r>
              <a:rPr sz="1000" b="1" spc="40" dirty="0">
                <a:solidFill>
                  <a:srgbClr val="231F20">
                    <a:alpha val="100000"/>
                  </a:srgbClr>
                </a:solidFill>
                <a:latin typeface="Arial"/>
                <a:ea typeface="Arial"/>
                <a:cs typeface="Arial"/>
              </a:rPr>
              <a:t>1.</a:t>
            </a:r>
            <a:r>
              <a:rPr sz="1000" spc="40" dirty="0">
                <a:solidFill>
                  <a:srgbClr val="231F20">
                    <a:alpha val="100000"/>
                  </a:srgbClr>
                </a:solidFill>
                <a:latin typeface="Arial"/>
                <a:ea typeface="Arial"/>
                <a:cs typeface="Arial"/>
              </a:rPr>
              <a:t> </a:t>
            </a:r>
            <a:r>
              <a:rPr sz="1000" spc="40" dirty="0">
                <a:solidFill>
                  <a:srgbClr val="231F20">
                    <a:alpha val="100000"/>
                  </a:srgbClr>
                </a:solidFill>
                <a:latin typeface="SimSun"/>
                <a:ea typeface="SimSun"/>
                <a:cs typeface="SimSun"/>
              </a:rPr>
              <a:t>对焦虑障碍老年人躯体功</a:t>
            </a:r>
            <a:r>
              <a:rPr sz="1000" spc="30" dirty="0">
                <a:solidFill>
                  <a:srgbClr val="231F20">
                    <a:alpha val="100000"/>
                  </a:srgbClr>
                </a:solidFill>
                <a:latin typeface="SimSun"/>
                <a:ea typeface="SimSun"/>
                <a:cs typeface="SimSun"/>
              </a:rPr>
              <a:t>能</a:t>
            </a:r>
            <a:r>
              <a:rPr sz="1000" spc="0" dirty="0">
                <a:solidFill>
                  <a:srgbClr val="231F20">
                    <a:alpha val="100000"/>
                  </a:srgbClr>
                </a:solidFill>
                <a:latin typeface="SimSun"/>
                <a:ea typeface="SimSun"/>
                <a:cs typeface="SimSun"/>
              </a:rPr>
              <a:t>进行预估</a:t>
            </a:r>
            <a:endParaRPr lang="SimSun" altLang="SimSun" sz="1000" dirty="0"/>
          </a:p>
          <a:p>
            <a:pPr algn="l" rtl="0" eaLnBrk="0">
              <a:lnSpc>
                <a:spcPct val="177000"/>
              </a:lnSpc>
              <a:tabLst/>
            </a:pPr>
            <a:endParaRPr lang="Arial" altLang="Arial" sz="1000" dirty="0"/>
          </a:p>
          <a:p>
            <a:pPr marL="142719" algn="l" rtl="0" eaLnBrk="0">
              <a:lnSpc>
                <a:spcPct val="98000"/>
              </a:lnSpc>
              <a:spcBef>
                <a:spcPts val="300"/>
              </a:spcBef>
              <a:tabLst/>
            </a:pPr>
            <a:r>
              <a:rPr sz="1000" b="1" spc="40" dirty="0">
                <a:solidFill>
                  <a:srgbClr val="231F20">
                    <a:alpha val="100000"/>
                  </a:srgbClr>
                </a:solidFill>
                <a:latin typeface="Arial"/>
                <a:ea typeface="Arial"/>
                <a:cs typeface="Arial"/>
              </a:rPr>
              <a:t>2.</a:t>
            </a:r>
            <a:r>
              <a:rPr sz="1000" spc="40" dirty="0">
                <a:solidFill>
                  <a:srgbClr val="231F20">
                    <a:alpha val="100000"/>
                  </a:srgbClr>
                </a:solidFill>
                <a:latin typeface="Arial"/>
                <a:ea typeface="Arial"/>
                <a:cs typeface="Arial"/>
              </a:rPr>
              <a:t> </a:t>
            </a:r>
            <a:r>
              <a:rPr sz="1000" spc="40" dirty="0">
                <a:solidFill>
                  <a:srgbClr val="231F20">
                    <a:alpha val="100000"/>
                  </a:srgbClr>
                </a:solidFill>
                <a:latin typeface="SimSun"/>
                <a:ea typeface="SimSun"/>
                <a:cs typeface="SimSun"/>
              </a:rPr>
              <a:t>对焦虑障碍老年人心理功能进行</a:t>
            </a:r>
            <a:r>
              <a:rPr sz="1000" spc="10" dirty="0">
                <a:solidFill>
                  <a:srgbClr val="231F20">
                    <a:alpha val="100000"/>
                  </a:srgbClr>
                </a:solidFill>
                <a:latin typeface="SimSun"/>
                <a:ea typeface="SimSun"/>
                <a:cs typeface="SimSun"/>
              </a:rPr>
              <a:t>预</a:t>
            </a:r>
            <a:r>
              <a:rPr sz="1000" spc="0" dirty="0">
                <a:solidFill>
                  <a:srgbClr val="231F20">
                    <a:alpha val="100000"/>
                  </a:srgbClr>
                </a:solidFill>
                <a:latin typeface="SimSun"/>
                <a:ea typeface="SimSun"/>
                <a:cs typeface="SimSun"/>
              </a:rPr>
              <a:t>估</a:t>
            </a:r>
            <a:endParaRPr lang="SimSun" altLang="SimSun" sz="1000" dirty="0"/>
          </a:p>
          <a:p>
            <a:pPr algn="l" rtl="0" eaLnBrk="0">
              <a:lnSpc>
                <a:spcPct val="111000"/>
              </a:lnSpc>
              <a:tabLst/>
            </a:pPr>
            <a:endParaRPr lang="Arial" altLang="Arial" sz="1000" dirty="0"/>
          </a:p>
          <a:p>
            <a:pPr algn="l" rtl="0" eaLnBrk="0">
              <a:lnSpc>
                <a:spcPct val="112000"/>
              </a:lnSpc>
              <a:tabLst/>
            </a:pPr>
            <a:endParaRPr lang="Arial" altLang="Arial" sz="1000" dirty="0"/>
          </a:p>
          <a:p>
            <a:pPr algn="l" rtl="0" eaLnBrk="0">
              <a:lnSpc>
                <a:spcPct val="125000"/>
              </a:lnSpc>
              <a:tabLst/>
            </a:pPr>
            <a:endParaRPr lang="Arial" altLang="Arial" sz="200" dirty="0"/>
          </a:p>
          <a:p>
            <a:pPr marL="144444" algn="l" rtl="0" eaLnBrk="0">
              <a:lnSpc>
                <a:spcPct val="98000"/>
              </a:lnSpc>
              <a:tabLst/>
            </a:pPr>
            <a:r>
              <a:rPr sz="1000" b="1" spc="40" dirty="0">
                <a:solidFill>
                  <a:srgbClr val="231F20">
                    <a:alpha val="100000"/>
                  </a:srgbClr>
                </a:solidFill>
                <a:latin typeface="Arial"/>
                <a:ea typeface="Arial"/>
                <a:cs typeface="Arial"/>
              </a:rPr>
              <a:t>3.</a:t>
            </a:r>
            <a:r>
              <a:rPr sz="1000" spc="40" dirty="0">
                <a:solidFill>
                  <a:srgbClr val="231F20">
                    <a:alpha val="100000"/>
                  </a:srgbClr>
                </a:solidFill>
                <a:latin typeface="Arial"/>
                <a:ea typeface="Arial"/>
                <a:cs typeface="Arial"/>
              </a:rPr>
              <a:t> </a:t>
            </a:r>
            <a:r>
              <a:rPr sz="1000" spc="40" dirty="0">
                <a:solidFill>
                  <a:srgbClr val="231F20">
                    <a:alpha val="100000"/>
                  </a:srgbClr>
                </a:solidFill>
                <a:latin typeface="SimSun"/>
                <a:ea typeface="SimSun"/>
                <a:cs typeface="SimSun"/>
              </a:rPr>
              <a:t>对焦虑障碍老年人社会功能进行</a:t>
            </a:r>
            <a:r>
              <a:rPr sz="1000" spc="0" dirty="0">
                <a:solidFill>
                  <a:srgbClr val="231F20">
                    <a:alpha val="100000"/>
                  </a:srgbClr>
                </a:solidFill>
                <a:latin typeface="SimSun"/>
                <a:ea typeface="SimSun"/>
                <a:cs typeface="SimSun"/>
              </a:rPr>
              <a:t>预估</a:t>
            </a:r>
            <a:endParaRPr lang="SimSun" altLang="SimSun" sz="1000" dirty="0"/>
          </a:p>
        </p:txBody>
      </p:sp>
      <p:sp>
        <p:nvSpPr>
          <p:cNvPr id="471" name="textbox 471"/>
          <p:cNvSpPr/>
          <p:nvPr/>
        </p:nvSpPr>
        <p:spPr>
          <a:xfrm>
            <a:off x="1319133" y="3523007"/>
            <a:ext cx="1598930" cy="618490"/>
          </a:xfrm>
          <a:prstGeom prst="rect">
            <a:avLst/>
          </a:prstGeom>
        </p:spPr>
        <p:txBody>
          <a:bodyPr vert="horz" wrap="square" lIns="0" tIns="0" rIns="0" bIns="0"/>
          <a:lstStyle/>
          <a:p>
            <a:pPr algn="l" rtl="0" eaLnBrk="0">
              <a:lnSpc>
                <a:spcPct val="83341"/>
              </a:lnSpc>
              <a:tabLst/>
            </a:pPr>
            <a:endParaRPr lang="Arial" altLang="Arial" sz="100" dirty="0"/>
          </a:p>
          <a:p>
            <a:pPr marL="12700" algn="l" rtl="0" eaLnBrk="0">
              <a:lnSpc>
                <a:spcPts val="1426"/>
              </a:lnSpc>
              <a:tabLst/>
            </a:pPr>
            <a:r>
              <a:rPr sz="1100" spc="60" dirty="0">
                <a:solidFill>
                  <a:srgbClr val="B00D15">
                    <a:alpha val="100000"/>
                  </a:srgbClr>
                </a:solidFill>
                <a:latin typeface="Microsoft YaHei"/>
                <a:ea typeface="Microsoft YaHei"/>
                <a:cs typeface="Microsoft YaHei"/>
              </a:rPr>
              <a:t>(一)广泛性焦虑障碍</a:t>
            </a:r>
            <a:r>
              <a:rPr sz="1100" spc="50" dirty="0">
                <a:solidFill>
                  <a:srgbClr val="B00D15">
                    <a:alpha val="100000"/>
                  </a:srgbClr>
                </a:solidFill>
                <a:latin typeface="Microsoft YaHei"/>
                <a:ea typeface="Microsoft YaHei"/>
                <a:cs typeface="Microsoft YaHei"/>
              </a:rPr>
              <a:t>标</a:t>
            </a:r>
            <a:r>
              <a:rPr sz="1100" spc="0" dirty="0">
                <a:solidFill>
                  <a:srgbClr val="B00D15">
                    <a:alpha val="100000"/>
                  </a:srgbClr>
                </a:solidFill>
                <a:latin typeface="Microsoft YaHei"/>
                <a:ea typeface="Microsoft YaHei"/>
                <a:cs typeface="Microsoft YaHei"/>
              </a:rPr>
              <a:t>准</a:t>
            </a:r>
            <a:endParaRPr lang="Microsoft YaHei" altLang="Microsoft YaHei" sz="1100" dirty="0"/>
          </a:p>
          <a:p>
            <a:pPr algn="l" rtl="0" eaLnBrk="0">
              <a:lnSpc>
                <a:spcPct val="123000"/>
              </a:lnSpc>
              <a:tabLst/>
            </a:pPr>
            <a:endParaRPr lang="Arial" altLang="Arial" sz="1000" dirty="0"/>
          </a:p>
          <a:p>
            <a:pPr algn="l" rtl="0" eaLnBrk="0">
              <a:lnSpc>
                <a:spcPct val="140000"/>
              </a:lnSpc>
              <a:tabLst/>
            </a:pPr>
            <a:endParaRPr lang="Arial" altLang="Arial" sz="200" dirty="0"/>
          </a:p>
          <a:p>
            <a:pPr marL="12700" algn="l" rtl="0" eaLnBrk="0">
              <a:lnSpc>
                <a:spcPts val="1426"/>
              </a:lnSpc>
              <a:spcBef>
                <a:spcPts val="2"/>
              </a:spcBef>
              <a:tabLst/>
            </a:pPr>
            <a:r>
              <a:rPr sz="1100" spc="60" dirty="0">
                <a:solidFill>
                  <a:srgbClr val="B00D15">
                    <a:alpha val="100000"/>
                  </a:srgbClr>
                </a:solidFill>
                <a:latin typeface="Microsoft YaHei"/>
                <a:ea typeface="Microsoft YaHei"/>
                <a:cs typeface="Microsoft YaHei"/>
              </a:rPr>
              <a:t>(二)惊恐焦虑症区辨</a:t>
            </a:r>
            <a:r>
              <a:rPr sz="1100" spc="50" dirty="0">
                <a:solidFill>
                  <a:srgbClr val="B00D15">
                    <a:alpha val="100000"/>
                  </a:srgbClr>
                </a:solidFill>
                <a:latin typeface="Microsoft YaHei"/>
                <a:ea typeface="Microsoft YaHei"/>
                <a:cs typeface="Microsoft YaHei"/>
              </a:rPr>
              <a:t>标</a:t>
            </a:r>
            <a:r>
              <a:rPr sz="1100" spc="0" dirty="0">
                <a:solidFill>
                  <a:srgbClr val="B00D15">
                    <a:alpha val="100000"/>
                  </a:srgbClr>
                </a:solidFill>
                <a:latin typeface="Microsoft YaHei"/>
                <a:ea typeface="Microsoft YaHei"/>
                <a:cs typeface="Microsoft YaHei"/>
              </a:rPr>
              <a:t>准</a:t>
            </a:r>
            <a:endParaRPr lang="Microsoft YaHei" altLang="Microsoft YaHei" sz="1100" dirty="0"/>
          </a:p>
        </p:txBody>
      </p:sp>
      <p:pic>
        <p:nvPicPr>
          <p:cNvPr id="472" name="picture 472"/>
          <p:cNvPicPr>
            <a:picLocks noChangeAspect="1"/>
          </p:cNvPicPr>
          <p:nvPr/>
        </p:nvPicPr>
        <p:blipFill>
          <a:blip r:embed="rId3"/>
          <a:stretch>
            <a:fillRect/>
          </a:stretch>
        </p:blipFill>
        <p:spPr>
          <a:xfrm rot="21600000">
            <a:off x="1158290" y="4489652"/>
            <a:ext cx="3682416" cy="188112"/>
          </a:xfrm>
          <a:prstGeom prst="rect">
            <a:avLst/>
          </a:prstGeom>
        </p:spPr>
      </p:pic>
      <p:pic>
        <p:nvPicPr>
          <p:cNvPr id="473" name="picture 473"/>
          <p:cNvPicPr>
            <a:picLocks noChangeAspect="1"/>
          </p:cNvPicPr>
          <p:nvPr/>
        </p:nvPicPr>
        <p:blipFill>
          <a:blip r:embed="rId4"/>
          <a:stretch>
            <a:fillRect/>
          </a:stretch>
        </p:blipFill>
        <p:spPr>
          <a:xfrm rot="21600000">
            <a:off x="1164475" y="3114878"/>
            <a:ext cx="2301735" cy="188112"/>
          </a:xfrm>
          <a:prstGeom prst="rect">
            <a:avLst/>
          </a:prstGeom>
        </p:spPr>
      </p:pic>
      <p:sp>
        <p:nvSpPr>
          <p:cNvPr id="474" name="textbox 474"/>
          <p:cNvSpPr/>
          <p:nvPr/>
        </p:nvSpPr>
        <p:spPr>
          <a:xfrm>
            <a:off x="5845372" y="9041149"/>
            <a:ext cx="229234" cy="153035"/>
          </a:xfrm>
          <a:prstGeom prst="rect">
            <a:avLst/>
          </a:prstGeom>
        </p:spPr>
        <p:txBody>
          <a:bodyPr vert="horz" wrap="square" lIns="0" tIns="0" rIns="0" bIns="0"/>
          <a:lstStyle/>
          <a:p>
            <a:pPr algn="l" rtl="0" eaLnBrk="0">
              <a:lnSpc>
                <a:spcPct val="78516"/>
              </a:lnSpc>
              <a:tabLst/>
            </a:pPr>
            <a:endParaRPr lang="Arial" altLang="Arial" sz="100" dirty="0"/>
          </a:p>
          <a:p>
            <a:pPr marL="12700" algn="l" rtl="0" eaLnBrk="0">
              <a:lnSpc>
                <a:spcPct val="84000"/>
              </a:lnSpc>
              <a:tabLst/>
            </a:pPr>
            <a:r>
              <a:rPr sz="1000" b="1" spc="-30" dirty="0">
                <a:solidFill>
                  <a:srgbClr val="231F20">
                    <a:alpha val="100000"/>
                  </a:srgbClr>
                </a:solidFill>
                <a:latin typeface="Arial"/>
                <a:ea typeface="Arial"/>
                <a:cs typeface="Arial"/>
              </a:rPr>
              <a:t>14</a:t>
            </a:r>
            <a:r>
              <a:rPr sz="1000" b="1" spc="-10" dirty="0">
                <a:solidFill>
                  <a:srgbClr val="231F20">
                    <a:alpha val="100000"/>
                  </a:srgbClr>
                </a:solidFill>
                <a:latin typeface="Arial"/>
                <a:ea typeface="Arial"/>
                <a:cs typeface="Arial"/>
              </a:rPr>
              <a:t>3</a:t>
            </a:r>
            <a:endParaRPr lang="Arial" altLang="Arial" sz="1000"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5" name="textbox 475"/>
          <p:cNvSpPr/>
          <p:nvPr/>
        </p:nvSpPr>
        <p:spPr>
          <a:xfrm>
            <a:off x="1149590" y="2168171"/>
            <a:ext cx="2565400" cy="3400425"/>
          </a:xfrm>
          <a:prstGeom prst="rect">
            <a:avLst/>
          </a:prstGeom>
        </p:spPr>
        <p:txBody>
          <a:bodyPr vert="horz" wrap="square" lIns="0" tIns="0" rIns="0" bIns="0"/>
          <a:lstStyle/>
          <a:p>
            <a:pPr algn="l" rtl="0" eaLnBrk="0">
              <a:lnSpc>
                <a:spcPct val="83341"/>
              </a:lnSpc>
              <a:tabLst/>
            </a:pPr>
            <a:endParaRPr lang="Arial" altLang="Arial" sz="100" dirty="0"/>
          </a:p>
          <a:p>
            <a:pPr marL="38974" algn="l" rtl="0" eaLnBrk="0">
              <a:lnSpc>
                <a:spcPts val="1426"/>
              </a:lnSpc>
              <a:tabLst/>
            </a:pPr>
            <a:r>
              <a:rPr sz="1100" spc="80" dirty="0">
                <a:solidFill>
                  <a:srgbClr val="B00D15">
                    <a:alpha val="100000"/>
                  </a:srgbClr>
                </a:solidFill>
                <a:latin typeface="Microsoft YaHei"/>
                <a:ea typeface="Microsoft YaHei"/>
                <a:cs typeface="Microsoft YaHei"/>
              </a:rPr>
              <a:t>(一)个案工作</a:t>
            </a:r>
            <a:r>
              <a:rPr sz="1100" spc="70" dirty="0">
                <a:solidFill>
                  <a:srgbClr val="B00D15">
                    <a:alpha val="100000"/>
                  </a:srgbClr>
                </a:solidFill>
                <a:latin typeface="Microsoft YaHei"/>
                <a:ea typeface="Microsoft YaHei"/>
                <a:cs typeface="Microsoft YaHei"/>
              </a:rPr>
              <a:t>方</a:t>
            </a:r>
            <a:r>
              <a:rPr sz="1100" spc="0" dirty="0">
                <a:solidFill>
                  <a:srgbClr val="B00D15">
                    <a:alpha val="100000"/>
                  </a:srgbClr>
                </a:solidFill>
                <a:latin typeface="Microsoft YaHei"/>
                <a:ea typeface="Microsoft YaHei"/>
                <a:cs typeface="Microsoft YaHei"/>
              </a:rPr>
              <a:t>法</a:t>
            </a:r>
            <a:endParaRPr lang="Microsoft YaHei" altLang="Microsoft YaHei" sz="1100" dirty="0"/>
          </a:p>
          <a:p>
            <a:pPr algn="l" rtl="0" eaLnBrk="0">
              <a:lnSpc>
                <a:spcPct val="101000"/>
              </a:lnSpc>
              <a:tabLst/>
            </a:pPr>
            <a:endParaRPr lang="Arial" altLang="Arial" sz="1000" dirty="0"/>
          </a:p>
          <a:p>
            <a:pPr marL="37422" algn="l" rtl="0" eaLnBrk="0">
              <a:lnSpc>
                <a:spcPct val="99000"/>
              </a:lnSpc>
              <a:spcBef>
                <a:spcPts val="303"/>
              </a:spcBef>
              <a:tabLst/>
            </a:pPr>
            <a:r>
              <a:rPr sz="1000" b="1" spc="30" dirty="0">
                <a:solidFill>
                  <a:srgbClr val="231F20">
                    <a:alpha val="100000"/>
                  </a:srgbClr>
                </a:solidFill>
                <a:latin typeface="Arial"/>
                <a:ea typeface="Arial"/>
                <a:cs typeface="Arial"/>
              </a:rPr>
              <a:t>1.</a:t>
            </a:r>
            <a:r>
              <a:rPr sz="1000" spc="30" dirty="0">
                <a:solidFill>
                  <a:srgbClr val="231F20">
                    <a:alpha val="100000"/>
                  </a:srgbClr>
                </a:solidFill>
                <a:latin typeface="Arial"/>
                <a:ea typeface="Arial"/>
                <a:cs typeface="Arial"/>
              </a:rPr>
              <a:t> </a:t>
            </a:r>
            <a:r>
              <a:rPr sz="1000" spc="30" dirty="0">
                <a:solidFill>
                  <a:srgbClr val="231F20">
                    <a:alpha val="100000"/>
                  </a:srgbClr>
                </a:solidFill>
                <a:latin typeface="SimSun"/>
                <a:ea typeface="SimSun"/>
                <a:cs typeface="SimSun"/>
              </a:rPr>
              <a:t>对焦虑障碍老年人进行心理调</a:t>
            </a:r>
            <a:r>
              <a:rPr sz="1000" spc="20" dirty="0">
                <a:solidFill>
                  <a:srgbClr val="231F20">
                    <a:alpha val="100000"/>
                  </a:srgbClr>
                </a:solidFill>
                <a:latin typeface="SimSun"/>
                <a:ea typeface="SimSun"/>
                <a:cs typeface="SimSun"/>
              </a:rPr>
              <a:t>适</a:t>
            </a:r>
            <a:endParaRPr lang="SimSun" altLang="SimSun" sz="1000" dirty="0"/>
          </a:p>
          <a:p>
            <a:pPr marL="24147" algn="l" rtl="0" eaLnBrk="0">
              <a:lnSpc>
                <a:spcPct val="99000"/>
              </a:lnSpc>
              <a:tabLst/>
            </a:pPr>
            <a:r>
              <a:rPr sz="1000" b="1" spc="40" dirty="0">
                <a:solidFill>
                  <a:srgbClr val="231F20">
                    <a:alpha val="100000"/>
                  </a:srgbClr>
                </a:solidFill>
                <a:latin typeface="Arial"/>
                <a:ea typeface="Arial"/>
                <a:cs typeface="Arial"/>
              </a:rPr>
              <a:t>2.</a:t>
            </a:r>
            <a:r>
              <a:rPr sz="1000" spc="40" dirty="0">
                <a:solidFill>
                  <a:srgbClr val="231F20">
                    <a:alpha val="100000"/>
                  </a:srgbClr>
                </a:solidFill>
                <a:latin typeface="Arial"/>
                <a:ea typeface="Arial"/>
                <a:cs typeface="Arial"/>
              </a:rPr>
              <a:t> </a:t>
            </a:r>
            <a:r>
              <a:rPr sz="1000" spc="40" dirty="0">
                <a:solidFill>
                  <a:srgbClr val="231F20">
                    <a:alpha val="100000"/>
                  </a:srgbClr>
                </a:solidFill>
                <a:latin typeface="SimSun"/>
                <a:ea typeface="SimSun"/>
                <a:cs typeface="SimSun"/>
              </a:rPr>
              <a:t>对焦虑障碍老年人进行积极心理暗示</a:t>
            </a:r>
            <a:r>
              <a:rPr sz="1000" spc="30" dirty="0">
                <a:solidFill>
                  <a:srgbClr val="231F20">
                    <a:alpha val="100000"/>
                  </a:srgbClr>
                </a:solidFill>
                <a:latin typeface="SimSun"/>
                <a:ea typeface="SimSun"/>
                <a:cs typeface="SimSun"/>
              </a:rPr>
              <a:t>训</a:t>
            </a:r>
            <a:r>
              <a:rPr sz="1000" spc="0" dirty="0">
                <a:solidFill>
                  <a:srgbClr val="231F20">
                    <a:alpha val="100000"/>
                  </a:srgbClr>
                </a:solidFill>
                <a:latin typeface="SimSun"/>
                <a:ea typeface="SimSun"/>
                <a:cs typeface="SimSun"/>
              </a:rPr>
              <a:t>练</a:t>
            </a:r>
            <a:endParaRPr lang="SimSun" altLang="SimSun" sz="1000" dirty="0"/>
          </a:p>
          <a:p>
            <a:pPr marL="25872" algn="l" rtl="0" eaLnBrk="0">
              <a:lnSpc>
                <a:spcPct val="99000"/>
              </a:lnSpc>
              <a:spcBef>
                <a:spcPts val="92"/>
              </a:spcBef>
              <a:tabLst/>
            </a:pPr>
            <a:r>
              <a:rPr sz="1000" b="1" spc="30" dirty="0">
                <a:solidFill>
                  <a:srgbClr val="231F20">
                    <a:alpha val="100000"/>
                  </a:srgbClr>
                </a:solidFill>
                <a:latin typeface="Arial"/>
                <a:ea typeface="Arial"/>
                <a:cs typeface="Arial"/>
              </a:rPr>
              <a:t>3.</a:t>
            </a:r>
            <a:r>
              <a:rPr sz="1000" spc="30" dirty="0">
                <a:solidFill>
                  <a:srgbClr val="231F20">
                    <a:alpha val="100000"/>
                  </a:srgbClr>
                </a:solidFill>
                <a:latin typeface="Arial"/>
                <a:ea typeface="Arial"/>
                <a:cs typeface="Arial"/>
              </a:rPr>
              <a:t> </a:t>
            </a:r>
            <a:r>
              <a:rPr sz="1000" spc="30" dirty="0">
                <a:solidFill>
                  <a:srgbClr val="231F20">
                    <a:alpha val="100000"/>
                  </a:srgbClr>
                </a:solidFill>
                <a:latin typeface="SimSun"/>
                <a:ea typeface="SimSun"/>
                <a:cs typeface="SimSun"/>
              </a:rPr>
              <a:t>认知行</a:t>
            </a:r>
            <a:r>
              <a:rPr sz="1000" spc="10" dirty="0">
                <a:solidFill>
                  <a:srgbClr val="231F20">
                    <a:alpha val="100000"/>
                  </a:srgbClr>
                </a:solidFill>
                <a:latin typeface="SimSun"/>
                <a:ea typeface="SimSun"/>
                <a:cs typeface="SimSun"/>
              </a:rPr>
              <a:t>为</a:t>
            </a:r>
            <a:r>
              <a:rPr sz="1000" spc="0" dirty="0">
                <a:solidFill>
                  <a:srgbClr val="231F20">
                    <a:alpha val="100000"/>
                  </a:srgbClr>
                </a:solidFill>
                <a:latin typeface="SimSun"/>
                <a:ea typeface="SimSun"/>
                <a:cs typeface="SimSun"/>
              </a:rPr>
              <a:t>疗法</a:t>
            </a:r>
            <a:endParaRPr lang="SimSun" altLang="SimSun" sz="1000" dirty="0"/>
          </a:p>
          <a:p>
            <a:pPr marL="23350" algn="l" rtl="0" eaLnBrk="0">
              <a:lnSpc>
                <a:spcPct val="99000"/>
              </a:lnSpc>
              <a:spcBef>
                <a:spcPts val="332"/>
              </a:spcBef>
              <a:tabLst/>
            </a:pPr>
            <a:r>
              <a:rPr sz="1000" b="1" spc="30" dirty="0">
                <a:solidFill>
                  <a:srgbClr val="231F20">
                    <a:alpha val="100000"/>
                  </a:srgbClr>
                </a:solidFill>
                <a:latin typeface="Arial"/>
                <a:ea typeface="Arial"/>
                <a:cs typeface="Arial"/>
              </a:rPr>
              <a:t>4.</a:t>
            </a:r>
            <a:r>
              <a:rPr sz="1000" spc="30" dirty="0">
                <a:solidFill>
                  <a:srgbClr val="231F20">
                    <a:alpha val="100000"/>
                  </a:srgbClr>
                </a:solidFill>
                <a:latin typeface="Arial"/>
                <a:ea typeface="Arial"/>
                <a:cs typeface="Arial"/>
              </a:rPr>
              <a:t> </a:t>
            </a:r>
            <a:r>
              <a:rPr sz="1000" spc="30" dirty="0">
                <a:solidFill>
                  <a:srgbClr val="231F20">
                    <a:alpha val="100000"/>
                  </a:srgbClr>
                </a:solidFill>
                <a:latin typeface="SimSun"/>
                <a:ea typeface="SimSun"/>
                <a:cs typeface="SimSun"/>
              </a:rPr>
              <a:t>系统脱</a:t>
            </a:r>
            <a:r>
              <a:rPr sz="1000" spc="20" dirty="0">
                <a:solidFill>
                  <a:srgbClr val="231F20">
                    <a:alpha val="100000"/>
                  </a:srgbClr>
                </a:solidFill>
                <a:latin typeface="SimSun"/>
                <a:ea typeface="SimSun"/>
                <a:cs typeface="SimSun"/>
              </a:rPr>
              <a:t>敏</a:t>
            </a:r>
            <a:r>
              <a:rPr sz="1000" spc="0" dirty="0">
                <a:solidFill>
                  <a:srgbClr val="231F20">
                    <a:alpha val="100000"/>
                  </a:srgbClr>
                </a:solidFill>
                <a:latin typeface="SimSun"/>
                <a:ea typeface="SimSun"/>
                <a:cs typeface="SimSun"/>
              </a:rPr>
              <a:t>疗法</a:t>
            </a:r>
            <a:endParaRPr lang="SimSun" altLang="SimSun" sz="1000" dirty="0"/>
          </a:p>
          <a:p>
            <a:pPr marL="26668" algn="l" rtl="0" eaLnBrk="0">
              <a:lnSpc>
                <a:spcPct val="99000"/>
              </a:lnSpc>
              <a:spcBef>
                <a:spcPts val="360"/>
              </a:spcBef>
              <a:tabLst/>
            </a:pPr>
            <a:r>
              <a:rPr sz="1000" b="1" spc="30" dirty="0">
                <a:solidFill>
                  <a:srgbClr val="231F20">
                    <a:alpha val="100000"/>
                  </a:srgbClr>
                </a:solidFill>
                <a:latin typeface="Arial"/>
                <a:ea typeface="Arial"/>
                <a:cs typeface="Arial"/>
              </a:rPr>
              <a:t>5.</a:t>
            </a:r>
            <a:r>
              <a:rPr sz="1000" spc="30" dirty="0">
                <a:solidFill>
                  <a:srgbClr val="231F20">
                    <a:alpha val="100000"/>
                  </a:srgbClr>
                </a:solidFill>
                <a:latin typeface="Arial"/>
                <a:ea typeface="Arial"/>
                <a:cs typeface="Arial"/>
              </a:rPr>
              <a:t> </a:t>
            </a:r>
            <a:r>
              <a:rPr sz="1000" spc="30" dirty="0">
                <a:solidFill>
                  <a:srgbClr val="231F20">
                    <a:alpha val="100000"/>
                  </a:srgbClr>
                </a:solidFill>
                <a:latin typeface="SimSun"/>
                <a:ea typeface="SimSun"/>
                <a:cs typeface="SimSun"/>
              </a:rPr>
              <a:t>模仿学</a:t>
            </a:r>
            <a:r>
              <a:rPr sz="1000" spc="0" dirty="0">
                <a:solidFill>
                  <a:srgbClr val="231F20">
                    <a:alpha val="100000"/>
                  </a:srgbClr>
                </a:solidFill>
                <a:latin typeface="SimSun"/>
                <a:ea typeface="SimSun"/>
                <a:cs typeface="SimSun"/>
              </a:rPr>
              <a:t>习疗法</a:t>
            </a:r>
            <a:endParaRPr lang="SimSun" altLang="SimSun" sz="1000" dirty="0"/>
          </a:p>
          <a:p>
            <a:pPr marL="12700" algn="l" rtl="0" eaLnBrk="0">
              <a:lnSpc>
                <a:spcPct val="99000"/>
              </a:lnSpc>
              <a:spcBef>
                <a:spcPts val="1164"/>
              </a:spcBef>
              <a:tabLst/>
            </a:pPr>
            <a:r>
              <a:rPr sz="1000" b="1" spc="20" dirty="0">
                <a:solidFill>
                  <a:srgbClr val="231F20">
                    <a:alpha val="100000"/>
                  </a:srgbClr>
                </a:solidFill>
                <a:latin typeface="Arial"/>
                <a:ea typeface="Arial"/>
                <a:cs typeface="Arial"/>
              </a:rPr>
              <a:t>6.</a:t>
            </a:r>
            <a:r>
              <a:rPr sz="1000" spc="20" dirty="0">
                <a:solidFill>
                  <a:srgbClr val="231F20">
                    <a:alpha val="100000"/>
                  </a:srgbClr>
                </a:solidFill>
                <a:latin typeface="Arial"/>
                <a:ea typeface="Arial"/>
                <a:cs typeface="Arial"/>
              </a:rPr>
              <a:t> </a:t>
            </a:r>
            <a:r>
              <a:rPr sz="1000" spc="20" dirty="0">
                <a:solidFill>
                  <a:srgbClr val="231F20">
                    <a:alpha val="100000"/>
                  </a:srgbClr>
                </a:solidFill>
                <a:latin typeface="SimSun"/>
                <a:ea typeface="SimSun"/>
                <a:cs typeface="SimSun"/>
              </a:rPr>
              <a:t>缅怀往事疗</a:t>
            </a:r>
            <a:r>
              <a:rPr sz="1000" spc="10" dirty="0">
                <a:solidFill>
                  <a:srgbClr val="231F20">
                    <a:alpha val="100000"/>
                  </a:srgbClr>
                </a:solidFill>
                <a:latin typeface="SimSun"/>
                <a:ea typeface="SimSun"/>
                <a:cs typeface="SimSun"/>
              </a:rPr>
              <a:t>法</a:t>
            </a:r>
            <a:endParaRPr lang="SimSun" altLang="SimSun" sz="1000" dirty="0"/>
          </a:p>
          <a:p>
            <a:pPr marL="15747" algn="l" rtl="0" eaLnBrk="0">
              <a:lnSpc>
                <a:spcPct val="99000"/>
              </a:lnSpc>
              <a:spcBef>
                <a:spcPts val="1168"/>
              </a:spcBef>
              <a:tabLst/>
            </a:pPr>
            <a:r>
              <a:rPr sz="1000" b="1" spc="20" dirty="0">
                <a:solidFill>
                  <a:srgbClr val="231F20">
                    <a:alpha val="100000"/>
                  </a:srgbClr>
                </a:solidFill>
                <a:latin typeface="Arial"/>
                <a:ea typeface="Arial"/>
                <a:cs typeface="Arial"/>
              </a:rPr>
              <a:t>7.</a:t>
            </a:r>
            <a:r>
              <a:rPr sz="1000" spc="20" dirty="0">
                <a:solidFill>
                  <a:srgbClr val="231F20">
                    <a:alpha val="100000"/>
                  </a:srgbClr>
                </a:solidFill>
                <a:latin typeface="Arial"/>
                <a:ea typeface="Arial"/>
                <a:cs typeface="Arial"/>
              </a:rPr>
              <a:t> </a:t>
            </a:r>
            <a:r>
              <a:rPr sz="1000" spc="20" dirty="0">
                <a:solidFill>
                  <a:srgbClr val="231F20">
                    <a:alpha val="100000"/>
                  </a:srgbClr>
                </a:solidFill>
                <a:latin typeface="SimSun"/>
                <a:ea typeface="SimSun"/>
                <a:cs typeface="SimSun"/>
              </a:rPr>
              <a:t>人生回顾疗</a:t>
            </a:r>
            <a:r>
              <a:rPr sz="1000" spc="10" dirty="0">
                <a:solidFill>
                  <a:srgbClr val="231F20">
                    <a:alpha val="100000"/>
                  </a:srgbClr>
                </a:solidFill>
                <a:latin typeface="SimSun"/>
                <a:ea typeface="SimSun"/>
                <a:cs typeface="SimSun"/>
              </a:rPr>
              <a:t>法</a:t>
            </a:r>
            <a:endParaRPr lang="SimSun" altLang="SimSun" sz="1000" dirty="0"/>
          </a:p>
          <a:p>
            <a:pPr algn="l" rtl="0" eaLnBrk="0">
              <a:lnSpc>
                <a:spcPct val="107000"/>
              </a:lnSpc>
              <a:tabLst/>
            </a:pPr>
            <a:endParaRPr lang="Arial" altLang="Arial" sz="1000" dirty="0"/>
          </a:p>
          <a:p>
            <a:pPr marL="182243" algn="l" rtl="0" eaLnBrk="0">
              <a:lnSpc>
                <a:spcPts val="1426"/>
              </a:lnSpc>
              <a:spcBef>
                <a:spcPts val="339"/>
              </a:spcBef>
              <a:tabLst/>
            </a:pPr>
            <a:r>
              <a:rPr sz="1100" spc="80" dirty="0">
                <a:solidFill>
                  <a:srgbClr val="B00D15">
                    <a:alpha val="100000"/>
                  </a:srgbClr>
                </a:solidFill>
                <a:latin typeface="Microsoft YaHei"/>
                <a:ea typeface="Microsoft YaHei"/>
                <a:cs typeface="Microsoft YaHei"/>
              </a:rPr>
              <a:t>(二)小组工作</a:t>
            </a:r>
            <a:r>
              <a:rPr sz="1100" spc="70" dirty="0">
                <a:solidFill>
                  <a:srgbClr val="B00D15">
                    <a:alpha val="100000"/>
                  </a:srgbClr>
                </a:solidFill>
                <a:latin typeface="Microsoft YaHei"/>
                <a:ea typeface="Microsoft YaHei"/>
                <a:cs typeface="Microsoft YaHei"/>
              </a:rPr>
              <a:t>方</a:t>
            </a:r>
            <a:r>
              <a:rPr sz="1100" spc="0" dirty="0">
                <a:solidFill>
                  <a:srgbClr val="B00D15">
                    <a:alpha val="100000"/>
                  </a:srgbClr>
                </a:solidFill>
                <a:latin typeface="Microsoft YaHei"/>
                <a:ea typeface="Microsoft YaHei"/>
                <a:cs typeface="Microsoft YaHei"/>
              </a:rPr>
              <a:t>法</a:t>
            </a:r>
            <a:endParaRPr lang="Microsoft YaHei" altLang="Microsoft YaHei" sz="1100" dirty="0"/>
          </a:p>
          <a:p>
            <a:pPr marL="17610" algn="l" rtl="0" eaLnBrk="0">
              <a:lnSpc>
                <a:spcPct val="99000"/>
              </a:lnSpc>
              <a:spcBef>
                <a:spcPts val="1431"/>
              </a:spcBef>
              <a:tabLst/>
            </a:pPr>
            <a:r>
              <a:rPr sz="1000" b="1" spc="20" dirty="0">
                <a:solidFill>
                  <a:srgbClr val="231F20">
                    <a:alpha val="100000"/>
                  </a:srgbClr>
                </a:solidFill>
                <a:latin typeface="Arial"/>
                <a:ea typeface="Arial"/>
                <a:cs typeface="Arial"/>
              </a:rPr>
              <a:t>1.</a:t>
            </a:r>
            <a:r>
              <a:rPr sz="1000" spc="20" dirty="0">
                <a:solidFill>
                  <a:srgbClr val="231F20">
                    <a:alpha val="100000"/>
                  </a:srgbClr>
                </a:solidFill>
                <a:latin typeface="Arial"/>
                <a:ea typeface="Arial"/>
                <a:cs typeface="Arial"/>
              </a:rPr>
              <a:t> </a:t>
            </a:r>
            <a:r>
              <a:rPr sz="1000" spc="20" dirty="0">
                <a:solidFill>
                  <a:srgbClr val="231F20">
                    <a:alpha val="100000"/>
                  </a:srgbClr>
                </a:solidFill>
                <a:latin typeface="SimSun"/>
                <a:ea typeface="SimSun"/>
                <a:cs typeface="SimSun"/>
              </a:rPr>
              <a:t>动机</a:t>
            </a:r>
            <a:r>
              <a:rPr sz="1000" spc="0" dirty="0">
                <a:solidFill>
                  <a:srgbClr val="231F20">
                    <a:alpha val="100000"/>
                  </a:srgbClr>
                </a:solidFill>
                <a:latin typeface="SimSun"/>
                <a:ea typeface="SimSun"/>
                <a:cs typeface="SimSun"/>
              </a:rPr>
              <a:t>激发小组</a:t>
            </a:r>
            <a:endParaRPr lang="SimSun" altLang="SimSun" sz="1000" dirty="0"/>
          </a:p>
          <a:p>
            <a:pPr algn="l" rtl="0" eaLnBrk="0">
              <a:lnSpc>
                <a:spcPct val="156000"/>
              </a:lnSpc>
              <a:tabLst/>
            </a:pPr>
            <a:endParaRPr lang="Arial" altLang="Arial" sz="1000" dirty="0"/>
          </a:p>
          <a:p>
            <a:pPr marL="25683" algn="l" rtl="0" eaLnBrk="0">
              <a:lnSpc>
                <a:spcPct val="99000"/>
              </a:lnSpc>
              <a:spcBef>
                <a:spcPts val="304"/>
              </a:spcBef>
              <a:tabLst/>
            </a:pPr>
            <a:r>
              <a:rPr sz="1000" b="1" spc="20" dirty="0">
                <a:solidFill>
                  <a:srgbClr val="231F20">
                    <a:alpha val="100000"/>
                  </a:srgbClr>
                </a:solidFill>
                <a:latin typeface="Arial"/>
                <a:ea typeface="Arial"/>
                <a:cs typeface="Arial"/>
              </a:rPr>
              <a:t>2.</a:t>
            </a:r>
            <a:r>
              <a:rPr sz="1000" spc="20" dirty="0">
                <a:solidFill>
                  <a:srgbClr val="231F20">
                    <a:alpha val="100000"/>
                  </a:srgbClr>
                </a:solidFill>
                <a:latin typeface="Arial"/>
                <a:ea typeface="Arial"/>
                <a:cs typeface="Arial"/>
              </a:rPr>
              <a:t> </a:t>
            </a:r>
            <a:r>
              <a:rPr sz="1000" spc="20" dirty="0">
                <a:solidFill>
                  <a:srgbClr val="231F20">
                    <a:alpha val="100000"/>
                  </a:srgbClr>
                </a:solidFill>
                <a:latin typeface="SimSun"/>
                <a:ea typeface="SimSun"/>
                <a:cs typeface="SimSun"/>
              </a:rPr>
              <a:t>支持性小</a:t>
            </a:r>
            <a:r>
              <a:rPr sz="1000" spc="10" dirty="0">
                <a:solidFill>
                  <a:srgbClr val="231F20">
                    <a:alpha val="100000"/>
                  </a:srgbClr>
                </a:solidFill>
                <a:latin typeface="SimSun"/>
                <a:ea typeface="SimSun"/>
                <a:cs typeface="SimSun"/>
              </a:rPr>
              <a:t>组</a:t>
            </a:r>
            <a:endParaRPr lang="SimSun" altLang="SimSun" sz="1000" dirty="0"/>
          </a:p>
          <a:p>
            <a:pPr algn="l" rtl="0" eaLnBrk="0">
              <a:lnSpc>
                <a:spcPct val="140000"/>
              </a:lnSpc>
              <a:tabLst/>
            </a:pPr>
            <a:endParaRPr lang="Arial" altLang="Arial" sz="1000" dirty="0"/>
          </a:p>
          <a:p>
            <a:pPr algn="l" rtl="0" eaLnBrk="0">
              <a:lnSpc>
                <a:spcPct val="125000"/>
              </a:lnSpc>
              <a:tabLst/>
            </a:pPr>
            <a:endParaRPr lang="Arial" altLang="Arial" sz="200" dirty="0"/>
          </a:p>
          <a:p>
            <a:pPr marL="28659" algn="l" rtl="0" eaLnBrk="0">
              <a:lnSpc>
                <a:spcPct val="99000"/>
              </a:lnSpc>
              <a:tabLst/>
            </a:pPr>
            <a:r>
              <a:rPr sz="1000" spc="30" dirty="0">
                <a:solidFill>
                  <a:srgbClr val="231F20">
                    <a:alpha val="100000"/>
                  </a:srgbClr>
                </a:solidFill>
                <a:latin typeface="SimSun"/>
                <a:ea typeface="SimSun"/>
                <a:cs typeface="SimSun"/>
              </a:rPr>
              <a:t>3.</a:t>
            </a:r>
            <a:r>
              <a:rPr sz="1000" spc="30" dirty="0">
                <a:solidFill>
                  <a:srgbClr val="231F20">
                    <a:alpha val="100000"/>
                  </a:srgbClr>
                </a:solidFill>
                <a:latin typeface="SimSun"/>
                <a:ea typeface="SimSun"/>
                <a:cs typeface="SimSun"/>
              </a:rPr>
              <a:t> </a:t>
            </a:r>
            <a:r>
              <a:rPr sz="1000" spc="30" dirty="0">
                <a:solidFill>
                  <a:srgbClr val="231F20">
                    <a:alpha val="100000"/>
                  </a:srgbClr>
                </a:solidFill>
                <a:latin typeface="SimSun"/>
                <a:ea typeface="SimSun"/>
                <a:cs typeface="SimSun"/>
              </a:rPr>
              <a:t>现实辨识</a:t>
            </a:r>
            <a:r>
              <a:rPr sz="1000" spc="10" dirty="0">
                <a:solidFill>
                  <a:srgbClr val="231F20">
                    <a:alpha val="100000"/>
                  </a:srgbClr>
                </a:solidFill>
                <a:latin typeface="SimSun"/>
                <a:ea typeface="SimSun"/>
                <a:cs typeface="SimSun"/>
              </a:rPr>
              <a:t>小</a:t>
            </a:r>
            <a:r>
              <a:rPr sz="1000" spc="0" dirty="0">
                <a:solidFill>
                  <a:srgbClr val="231F20">
                    <a:alpha val="100000"/>
                  </a:srgbClr>
                </a:solidFill>
                <a:latin typeface="SimSun"/>
                <a:ea typeface="SimSun"/>
                <a:cs typeface="SimSun"/>
              </a:rPr>
              <a:t>组</a:t>
            </a:r>
            <a:endParaRPr lang="SimSun" altLang="SimSun" sz="1000" dirty="0"/>
          </a:p>
        </p:txBody>
      </p:sp>
      <p:sp>
        <p:nvSpPr>
          <p:cNvPr id="476" name="textbox 476"/>
          <p:cNvSpPr/>
          <p:nvPr/>
        </p:nvSpPr>
        <p:spPr>
          <a:xfrm>
            <a:off x="1165420" y="1140775"/>
            <a:ext cx="4960620" cy="566419"/>
          </a:xfrm>
          <a:prstGeom prst="rect">
            <a:avLst/>
          </a:prstGeom>
        </p:spPr>
        <p:txBody>
          <a:bodyPr vert="horz" wrap="square" lIns="0" tIns="0" rIns="0" bIns="0"/>
          <a:lstStyle/>
          <a:p>
            <a:pPr algn="l" rtl="0" eaLnBrk="0">
              <a:lnSpc>
                <a:spcPct val="85666"/>
              </a:lnSpc>
              <a:tabLst/>
            </a:pPr>
            <a:endParaRPr lang="Arial" altLang="Arial" sz="100" dirty="0"/>
          </a:p>
          <a:p>
            <a:pPr marL="12832" algn="l" rtl="0" eaLnBrk="0">
              <a:lnSpc>
                <a:spcPct val="95000"/>
              </a:lnSpc>
              <a:tabLst/>
            </a:pPr>
            <a:r>
              <a:rPr sz="1000" spc="70" dirty="0">
                <a:solidFill>
                  <a:srgbClr val="231F20">
                    <a:alpha val="100000"/>
                  </a:srgbClr>
                </a:solidFill>
                <a:latin typeface="Microsoft YaHei"/>
                <a:ea typeface="Microsoft YaHei"/>
                <a:cs typeface="Microsoft YaHei"/>
              </a:rPr>
              <a:t>对焦虑障碍老年人进行心理护理时</a:t>
            </a:r>
            <a:r>
              <a:rPr sz="1000" spc="70" dirty="0">
                <a:solidFill>
                  <a:srgbClr val="231F20">
                    <a:alpha val="100000"/>
                  </a:srgbClr>
                </a:solidFill>
                <a:latin typeface="Microsoft YaHei"/>
                <a:ea typeface="Microsoft YaHei"/>
                <a:cs typeface="Microsoft YaHei"/>
              </a:rPr>
              <a:t> </a:t>
            </a:r>
            <a:r>
              <a:rPr sz="1000" spc="70" dirty="0">
                <a:solidFill>
                  <a:srgbClr val="231F20">
                    <a:alpha val="100000"/>
                  </a:srgbClr>
                </a:solidFill>
                <a:latin typeface="Microsoft YaHei"/>
                <a:ea typeface="Microsoft YaHei"/>
                <a:cs typeface="Microsoft YaHei"/>
              </a:rPr>
              <a:t>，心理护理人员通过观察焦虑障碍老年人的行</a:t>
            </a:r>
            <a:r>
              <a:rPr sz="1000" spc="30" dirty="0">
                <a:solidFill>
                  <a:srgbClr val="231F20">
                    <a:alpha val="100000"/>
                  </a:srgbClr>
                </a:solidFill>
                <a:latin typeface="Microsoft YaHei"/>
                <a:ea typeface="Microsoft YaHei"/>
                <a:cs typeface="Microsoft YaHei"/>
              </a:rPr>
              <a:t>为</a:t>
            </a:r>
            <a:endParaRPr lang="Microsoft YaHei" altLang="Microsoft YaHei" sz="1000" dirty="0"/>
          </a:p>
          <a:p>
            <a:pPr marL="12965" algn="l" rtl="0" eaLnBrk="0">
              <a:lnSpc>
                <a:spcPct val="95000"/>
              </a:lnSpc>
              <a:spcBef>
                <a:spcPts val="419"/>
              </a:spcBef>
              <a:tabLst/>
            </a:pPr>
            <a:r>
              <a:rPr sz="1000" spc="80" dirty="0">
                <a:solidFill>
                  <a:srgbClr val="231F20">
                    <a:alpha val="100000"/>
                  </a:srgbClr>
                </a:solidFill>
                <a:latin typeface="Microsoft YaHei"/>
                <a:ea typeface="Microsoft YaHei"/>
                <a:cs typeface="Microsoft YaHei"/>
              </a:rPr>
              <a:t>表现和情绪反应，有意识地对他们进行心理健康教育，教给焦虑障碍老年人一些</a:t>
            </a:r>
            <a:r>
              <a:rPr sz="1000" spc="0" dirty="0">
                <a:solidFill>
                  <a:srgbClr val="231F20">
                    <a:alpha val="100000"/>
                  </a:srgbClr>
                </a:solidFill>
                <a:latin typeface="Microsoft YaHei"/>
                <a:ea typeface="Microsoft YaHei"/>
                <a:cs typeface="Microsoft YaHei"/>
              </a:rPr>
              <a:t>缓</a:t>
            </a:r>
            <a:endParaRPr lang="Microsoft YaHei" altLang="Microsoft YaHei" sz="1000" dirty="0"/>
          </a:p>
          <a:p>
            <a:pPr algn="l" rtl="0" eaLnBrk="0">
              <a:lnSpc>
                <a:spcPct val="116000"/>
              </a:lnSpc>
              <a:tabLst/>
            </a:pPr>
            <a:endParaRPr lang="Arial" altLang="Arial" sz="300" dirty="0"/>
          </a:p>
          <a:p>
            <a:pPr marL="12700" algn="l" rtl="0" eaLnBrk="0">
              <a:lnSpc>
                <a:spcPct val="95000"/>
              </a:lnSpc>
              <a:tabLst/>
            </a:pPr>
            <a:r>
              <a:rPr sz="1000" spc="50" dirty="0">
                <a:solidFill>
                  <a:srgbClr val="231F20">
                    <a:alpha val="100000"/>
                  </a:srgbClr>
                </a:solidFill>
                <a:latin typeface="Microsoft YaHei"/>
                <a:ea typeface="Microsoft YaHei"/>
                <a:cs typeface="Microsoft YaHei"/>
              </a:rPr>
              <a:t>解心</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理压力的小方</a:t>
            </a:r>
            <a:r>
              <a:rPr sz="1000" spc="10" dirty="0">
                <a:solidFill>
                  <a:srgbClr val="231F20">
                    <a:alpha val="100000"/>
                  </a:srgbClr>
                </a:solidFill>
                <a:latin typeface="Microsoft YaHei"/>
                <a:ea typeface="Microsoft YaHei"/>
                <a:cs typeface="Microsoft YaHei"/>
              </a:rPr>
              <a:t>法</a:t>
            </a:r>
            <a:r>
              <a:rPr sz="1000" spc="0" dirty="0">
                <a:solidFill>
                  <a:srgbClr val="231F20">
                    <a:alpha val="100000"/>
                  </a:srgbClr>
                </a:solidFill>
                <a:latin typeface="Microsoft YaHei"/>
                <a:ea typeface="Microsoft YaHei"/>
                <a:cs typeface="Microsoft YaHei"/>
              </a:rPr>
              <a:t>。</a:t>
            </a:r>
            <a:endParaRPr lang="Microsoft YaHei" altLang="Microsoft YaHei" sz="1000" dirty="0"/>
          </a:p>
        </p:txBody>
      </p:sp>
      <p:pic>
        <p:nvPicPr>
          <p:cNvPr id="477" name="picture 477"/>
          <p:cNvPicPr>
            <a:picLocks noChangeAspect="1"/>
          </p:cNvPicPr>
          <p:nvPr/>
        </p:nvPicPr>
        <p:blipFill>
          <a:blip r:embed="rId2"/>
          <a:stretch>
            <a:fillRect/>
          </a:stretch>
        </p:blipFill>
        <p:spPr>
          <a:xfrm rot="21600000">
            <a:off x="1162570" y="1750898"/>
            <a:ext cx="3364991" cy="188391"/>
          </a:xfrm>
          <a:prstGeom prst="rect">
            <a:avLst/>
          </a:prstGeom>
        </p:spPr>
      </p:pic>
      <p:pic>
        <p:nvPicPr>
          <p:cNvPr id="478" name="picture 478"/>
          <p:cNvPicPr>
            <a:picLocks noChangeAspect="1"/>
          </p:cNvPicPr>
          <p:nvPr/>
        </p:nvPicPr>
        <p:blipFill>
          <a:blip r:embed="rId3"/>
          <a:stretch>
            <a:fillRect/>
          </a:stretch>
        </p:blipFill>
        <p:spPr>
          <a:xfrm rot="21600000">
            <a:off x="1306715" y="687908"/>
            <a:ext cx="2911703" cy="188391"/>
          </a:xfrm>
          <a:prstGeom prst="rect">
            <a:avLst/>
          </a:prstGeom>
        </p:spPr>
      </p:pic>
      <p:pic>
        <p:nvPicPr>
          <p:cNvPr id="479" name="picture 479"/>
          <p:cNvPicPr>
            <a:picLocks noChangeAspect="1"/>
          </p:cNvPicPr>
          <p:nvPr/>
        </p:nvPicPr>
        <p:blipFill>
          <a:blip r:embed="rId4"/>
          <a:stretch>
            <a:fillRect/>
          </a:stretch>
        </p:blipFill>
        <p:spPr>
          <a:xfrm rot="21600000">
            <a:off x="1048511" y="5838444"/>
            <a:ext cx="1054608" cy="309371"/>
          </a:xfrm>
          <a:prstGeom prst="rect">
            <a:avLst/>
          </a:prstGeom>
        </p:spPr>
      </p:pic>
      <p:sp>
        <p:nvSpPr>
          <p:cNvPr id="480" name="textbox 480"/>
          <p:cNvSpPr/>
          <p:nvPr/>
        </p:nvSpPr>
        <p:spPr>
          <a:xfrm>
            <a:off x="5845372" y="9041149"/>
            <a:ext cx="229234" cy="153035"/>
          </a:xfrm>
          <a:prstGeom prst="rect">
            <a:avLst/>
          </a:prstGeom>
        </p:spPr>
        <p:txBody>
          <a:bodyPr vert="horz" wrap="square" lIns="0" tIns="0" rIns="0" bIns="0"/>
          <a:lstStyle/>
          <a:p>
            <a:pPr algn="l" rtl="0" eaLnBrk="0">
              <a:lnSpc>
                <a:spcPct val="78516"/>
              </a:lnSpc>
              <a:tabLst/>
            </a:pPr>
            <a:endParaRPr lang="Arial" altLang="Arial" sz="100" dirty="0"/>
          </a:p>
          <a:p>
            <a:pPr marL="12700" algn="l" rtl="0" eaLnBrk="0">
              <a:lnSpc>
                <a:spcPct val="84000"/>
              </a:lnSpc>
              <a:tabLst/>
            </a:pPr>
            <a:r>
              <a:rPr sz="1000" b="1" spc="-30" dirty="0">
                <a:solidFill>
                  <a:srgbClr val="231F20">
                    <a:alpha val="100000"/>
                  </a:srgbClr>
                </a:solidFill>
                <a:latin typeface="Arial"/>
                <a:ea typeface="Arial"/>
                <a:cs typeface="Arial"/>
              </a:rPr>
              <a:t>14</a:t>
            </a:r>
            <a:r>
              <a:rPr sz="1000" b="1" spc="-10" dirty="0">
                <a:solidFill>
                  <a:srgbClr val="231F20">
                    <a:alpha val="100000"/>
                  </a:srgbClr>
                </a:solidFill>
                <a:latin typeface="Arial"/>
                <a:ea typeface="Arial"/>
                <a:cs typeface="Arial"/>
              </a:rPr>
              <a:t>3</a:t>
            </a:r>
            <a:endParaRPr lang="Arial" altLang="Arial" sz="1000"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 name="textbox 481"/>
          <p:cNvSpPr/>
          <p:nvPr/>
        </p:nvSpPr>
        <p:spPr>
          <a:xfrm>
            <a:off x="680874" y="3344687"/>
            <a:ext cx="5301615" cy="3798570"/>
          </a:xfrm>
          <a:prstGeom prst="rect">
            <a:avLst/>
          </a:prstGeom>
        </p:spPr>
        <p:txBody>
          <a:bodyPr vert="horz" wrap="square" lIns="0" tIns="0" rIns="0" bIns="0"/>
          <a:lstStyle/>
          <a:p>
            <a:pPr algn="l" rtl="0" eaLnBrk="0">
              <a:lnSpc>
                <a:spcPct val="83341"/>
              </a:lnSpc>
              <a:tabLst/>
            </a:pPr>
            <a:endParaRPr lang="Arial" altLang="Arial" sz="100" dirty="0"/>
          </a:p>
          <a:p>
            <a:pPr marL="82550" algn="l" rtl="0" eaLnBrk="0">
              <a:lnSpc>
                <a:spcPts val="1426"/>
              </a:lnSpc>
              <a:tabLst/>
            </a:pPr>
            <a:r>
              <a:rPr sz="1000" spc="-10" dirty="0">
                <a:solidFill>
                  <a:srgbClr val="B00D15">
                    <a:alpha val="100000"/>
                  </a:srgbClr>
                </a:solidFill>
                <a:latin typeface="Microsoft YaHei"/>
                <a:ea typeface="Microsoft YaHei"/>
                <a:cs typeface="Microsoft YaHei"/>
              </a:rPr>
              <a:t>【知</a:t>
            </a:r>
            <a:r>
              <a:rPr sz="1000" spc="0" dirty="0">
                <a:solidFill>
                  <a:srgbClr val="B00D15">
                    <a:alpha val="100000"/>
                  </a:srgbClr>
                </a:solidFill>
                <a:latin typeface="Microsoft YaHei"/>
                <a:ea typeface="Microsoft YaHei"/>
                <a:cs typeface="Microsoft YaHei"/>
              </a:rPr>
              <a:t>识目标】</a:t>
            </a:r>
            <a:endParaRPr lang="Microsoft YaHei" altLang="Microsoft YaHei" sz="1000" dirty="0"/>
          </a:p>
          <a:p>
            <a:pPr marL="97902" algn="l" rtl="0" eaLnBrk="0">
              <a:lnSpc>
                <a:spcPts val="1349"/>
              </a:lnSpc>
              <a:spcBef>
                <a:spcPts val="1084"/>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掌握老年人抑郁障碍的症状、发病特点、认知特点、情绪特点、身体特点和风险因</a:t>
            </a:r>
            <a:r>
              <a:rPr sz="1000" spc="40" dirty="0">
                <a:solidFill>
                  <a:srgbClr val="231F20">
                    <a:alpha val="100000"/>
                  </a:srgbClr>
                </a:solidFill>
                <a:latin typeface="Microsoft YaHei"/>
                <a:ea typeface="Microsoft YaHei"/>
                <a:cs typeface="Microsoft YaHei"/>
              </a:rPr>
              <a:t>素</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97902" algn="l" rtl="0" eaLnBrk="0">
              <a:lnSpc>
                <a:spcPts val="1349"/>
              </a:lnSpc>
              <a:spcBef>
                <a:spcPts val="259"/>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熟悉老年人心理障碍的区辨识别、测评方法、护理技</a:t>
            </a:r>
            <a:r>
              <a:rPr sz="1000" spc="40" dirty="0">
                <a:solidFill>
                  <a:srgbClr val="231F20">
                    <a:alpha val="100000"/>
                  </a:srgbClr>
                </a:solidFill>
                <a:latin typeface="Microsoft YaHei"/>
                <a:ea typeface="Microsoft YaHei"/>
                <a:cs typeface="Microsoft YaHei"/>
              </a:rPr>
              <a:t>巧</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97902" algn="l" rtl="0" eaLnBrk="0">
              <a:lnSpc>
                <a:spcPts val="1349"/>
              </a:lnSpc>
              <a:spcBef>
                <a:spcPts val="271"/>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了解老年人心理障碍的发病特点等</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82550" algn="l" rtl="0" eaLnBrk="0">
              <a:lnSpc>
                <a:spcPts val="1426"/>
              </a:lnSpc>
              <a:spcBef>
                <a:spcPts val="1085"/>
              </a:spcBef>
              <a:tabLst/>
            </a:pPr>
            <a:r>
              <a:rPr sz="1000" spc="-10" dirty="0">
                <a:solidFill>
                  <a:srgbClr val="B00D15">
                    <a:alpha val="100000"/>
                  </a:srgbClr>
                </a:solidFill>
                <a:latin typeface="Microsoft YaHei"/>
                <a:ea typeface="Microsoft YaHei"/>
                <a:cs typeface="Microsoft YaHei"/>
              </a:rPr>
              <a:t>【能</a:t>
            </a:r>
            <a:r>
              <a:rPr sz="1000" spc="0" dirty="0">
                <a:solidFill>
                  <a:srgbClr val="B00D15">
                    <a:alpha val="100000"/>
                  </a:srgbClr>
                </a:solidFill>
                <a:latin typeface="Microsoft YaHei"/>
                <a:ea typeface="Microsoft YaHei"/>
                <a:cs typeface="Microsoft YaHei"/>
              </a:rPr>
              <a:t>力目标】</a:t>
            </a:r>
            <a:endParaRPr lang="Microsoft YaHei" altLang="Microsoft YaHei" sz="1000" dirty="0"/>
          </a:p>
          <a:p>
            <a:pPr marL="259831" indent="-161928" algn="l" rtl="0" eaLnBrk="0">
              <a:lnSpc>
                <a:spcPct val="148000"/>
              </a:lnSpc>
              <a:spcBef>
                <a:spcPts val="660"/>
              </a:spcBef>
              <a:tabLst/>
            </a:pPr>
            <a:r>
              <a:rPr sz="1000" spc="80" dirty="0">
                <a:solidFill>
                  <a:srgbClr val="231F20">
                    <a:alpha val="100000"/>
                  </a:srgbClr>
                </a:solidFill>
                <a:latin typeface="Microsoft YaHei"/>
                <a:ea typeface="Microsoft YaHei"/>
                <a:cs typeface="Microsoft YaHei"/>
              </a:rPr>
              <a:t>◇</a:t>
            </a:r>
            <a:r>
              <a:rPr sz="1000" spc="80" dirty="0">
                <a:solidFill>
                  <a:srgbClr val="231F20">
                    <a:alpha val="100000"/>
                  </a:srgbClr>
                </a:solidFill>
                <a:latin typeface="Microsoft YaHei"/>
                <a:ea typeface="Microsoft YaHei"/>
                <a:cs typeface="Microsoft YaHei"/>
              </a:rPr>
              <a:t> </a:t>
            </a:r>
            <a:r>
              <a:rPr sz="1000" spc="80" dirty="0">
                <a:solidFill>
                  <a:srgbClr val="231F20">
                    <a:alpha val="100000"/>
                  </a:srgbClr>
                </a:solidFill>
                <a:latin typeface="Microsoft YaHei"/>
                <a:ea typeface="Microsoft YaHei"/>
                <a:cs typeface="Microsoft YaHei"/>
              </a:rPr>
              <a:t>运用学习到的抑郁障碍的症状、发病特点、认知特点、情绪特点、身体特点</a:t>
            </a:r>
            <a:r>
              <a:rPr sz="1000" spc="60" dirty="0">
                <a:solidFill>
                  <a:srgbClr val="231F20">
                    <a:alpha val="100000"/>
                  </a:srgbClr>
                </a:solidFill>
                <a:latin typeface="Microsoft YaHei"/>
                <a:ea typeface="Microsoft YaHei"/>
                <a:cs typeface="Microsoft YaHei"/>
              </a:rPr>
              <a:t>、</a:t>
            </a:r>
            <a:r>
              <a:rPr sz="1000" spc="0" dirty="0">
                <a:solidFill>
                  <a:srgbClr val="231F20">
                    <a:alpha val="100000"/>
                  </a:srgbClr>
                </a:solidFill>
                <a:latin typeface="Microsoft YaHei"/>
                <a:ea typeface="Microsoft YaHei"/>
                <a:cs typeface="Microsoft YaHei"/>
              </a:rPr>
              <a:t>风险因</a:t>
            </a:r>
            <a:r>
              <a:rPr sz="1000" spc="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素、</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区辨性诊断、护理技巧等知识</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，能初步正确识别区辨抑郁障碍老</a:t>
            </a:r>
            <a:r>
              <a:rPr sz="1000" spc="20" dirty="0">
                <a:solidFill>
                  <a:srgbClr val="231F20">
                    <a:alpha val="100000"/>
                  </a:srgbClr>
                </a:solidFill>
                <a:latin typeface="Microsoft YaHei"/>
                <a:ea typeface="Microsoft YaHei"/>
                <a:cs typeface="Microsoft YaHei"/>
              </a:rPr>
              <a:t>年</a:t>
            </a:r>
            <a:r>
              <a:rPr sz="1000" spc="0" dirty="0">
                <a:solidFill>
                  <a:srgbClr val="231F20">
                    <a:alpha val="100000"/>
                  </a:srgbClr>
                </a:solidFill>
                <a:latin typeface="Microsoft YaHei"/>
                <a:ea typeface="Microsoft YaHei"/>
                <a:cs typeface="Microsoft YaHei"/>
              </a:rPr>
              <a:t>人，具备为抑</a:t>
            </a:r>
            <a:r>
              <a:rPr sz="1000" spc="0" dirty="0">
                <a:solidFill>
                  <a:srgbClr val="231F20">
                    <a:alpha val="100000"/>
                  </a:srgbClr>
                </a:solidFill>
                <a:latin typeface="Microsoft YaHei"/>
                <a:ea typeface="Microsoft YaHei"/>
                <a:cs typeface="Microsoft YaHei"/>
              </a:rPr>
              <a:t> </a:t>
            </a:r>
            <a:r>
              <a:rPr sz="1000" spc="40" dirty="0">
                <a:solidFill>
                  <a:srgbClr val="231F20">
                    <a:alpha val="100000"/>
                  </a:srgbClr>
                </a:solidFill>
                <a:latin typeface="Microsoft YaHei"/>
                <a:ea typeface="Microsoft YaHei"/>
                <a:cs typeface="Microsoft YaHei"/>
              </a:rPr>
              <a:t>郁障碍老年人提供合理的心理护理能</a:t>
            </a:r>
            <a:r>
              <a:rPr sz="1000" spc="30" dirty="0">
                <a:solidFill>
                  <a:srgbClr val="231F20">
                    <a:alpha val="100000"/>
                  </a:srgbClr>
                </a:solidFill>
                <a:latin typeface="Microsoft YaHei"/>
                <a:ea typeface="Microsoft YaHei"/>
                <a:cs typeface="Microsoft YaHei"/>
              </a:rPr>
              <a:t>力</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82550" algn="l" rtl="0" eaLnBrk="0">
              <a:lnSpc>
                <a:spcPts val="1426"/>
              </a:lnSpc>
              <a:spcBef>
                <a:spcPts val="746"/>
              </a:spcBef>
              <a:tabLst/>
            </a:pPr>
            <a:r>
              <a:rPr sz="1000" spc="-10" dirty="0">
                <a:solidFill>
                  <a:srgbClr val="B00D15">
                    <a:alpha val="100000"/>
                  </a:srgbClr>
                </a:solidFill>
                <a:latin typeface="Microsoft YaHei"/>
                <a:ea typeface="Microsoft YaHei"/>
                <a:cs typeface="Microsoft YaHei"/>
              </a:rPr>
              <a:t>【素</a:t>
            </a:r>
            <a:r>
              <a:rPr sz="1000" spc="0" dirty="0">
                <a:solidFill>
                  <a:srgbClr val="B00D15">
                    <a:alpha val="100000"/>
                  </a:srgbClr>
                </a:solidFill>
                <a:latin typeface="Microsoft YaHei"/>
                <a:ea typeface="Microsoft YaHei"/>
                <a:cs typeface="Microsoft YaHei"/>
              </a:rPr>
              <a:t>质目标】</a:t>
            </a:r>
            <a:endParaRPr lang="Microsoft YaHei" altLang="Microsoft YaHei" sz="1000" dirty="0"/>
          </a:p>
          <a:p>
            <a:pPr marL="272961" indent="-175058" algn="l" rtl="0" eaLnBrk="0">
              <a:lnSpc>
                <a:spcPct val="148000"/>
              </a:lnSpc>
              <a:spcBef>
                <a:spcPts val="671"/>
              </a:spcBef>
              <a:tabLst/>
            </a:pPr>
            <a:r>
              <a:rPr sz="1000" spc="80" dirty="0">
                <a:solidFill>
                  <a:srgbClr val="231F20">
                    <a:alpha val="100000"/>
                  </a:srgbClr>
                </a:solidFill>
                <a:latin typeface="Microsoft YaHei"/>
                <a:ea typeface="Microsoft YaHei"/>
                <a:cs typeface="Microsoft YaHei"/>
              </a:rPr>
              <a:t>◇</a:t>
            </a:r>
            <a:r>
              <a:rPr sz="1000" spc="80" dirty="0">
                <a:solidFill>
                  <a:srgbClr val="231F20">
                    <a:alpha val="100000"/>
                  </a:srgbClr>
                </a:solidFill>
                <a:latin typeface="Microsoft YaHei"/>
                <a:ea typeface="Microsoft YaHei"/>
                <a:cs typeface="Microsoft YaHei"/>
              </a:rPr>
              <a:t> </a:t>
            </a:r>
            <a:r>
              <a:rPr sz="1000" spc="80" dirty="0">
                <a:solidFill>
                  <a:srgbClr val="231F20">
                    <a:alpha val="100000"/>
                  </a:srgbClr>
                </a:solidFill>
                <a:latin typeface="Microsoft YaHei"/>
                <a:ea typeface="Microsoft YaHei"/>
                <a:cs typeface="Microsoft YaHei"/>
              </a:rPr>
              <a:t>回顾所学的老年人抑郁障碍的症状、发病特点、认知特点、情绪特点、身体特点</a:t>
            </a:r>
            <a:r>
              <a:rPr sz="1000" spc="10" dirty="0">
                <a:solidFill>
                  <a:srgbClr val="231F20">
                    <a:alpha val="100000"/>
                  </a:srgbClr>
                </a:solidFill>
                <a:latin typeface="Microsoft YaHei"/>
                <a:ea typeface="Microsoft YaHei"/>
                <a:cs typeface="Microsoft YaHei"/>
              </a:rPr>
              <a:t>和</a:t>
            </a:r>
            <a:r>
              <a:rPr sz="1000" spc="0" dirty="0">
                <a:solidFill>
                  <a:srgbClr val="231F20">
                    <a:alpha val="100000"/>
                  </a:srgbClr>
                </a:solidFill>
                <a:latin typeface="Microsoft YaHei"/>
                <a:ea typeface="Microsoft YaHei"/>
                <a:cs typeface="Microsoft YaHei"/>
              </a:rPr>
              <a:t>风</a:t>
            </a:r>
            <a:r>
              <a:rPr sz="1000" spc="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险因素等知识，以及区辨性诊断、护理技巧等知识，有意识提高自我识别、</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区辨</a:t>
            </a:r>
            <a:r>
              <a:rPr sz="1000" spc="0" dirty="0">
                <a:solidFill>
                  <a:srgbClr val="231F20">
                    <a:alpha val="100000"/>
                  </a:srgbClr>
                </a:solidFill>
                <a:latin typeface="Microsoft YaHei"/>
                <a:ea typeface="Microsoft YaHei"/>
                <a:cs typeface="Microsoft YaHei"/>
              </a:rPr>
              <a:t>抑郁</a:t>
            </a:r>
            <a:r>
              <a:rPr sz="1000" spc="0" dirty="0">
                <a:solidFill>
                  <a:srgbClr val="231F20">
                    <a:alpha val="100000"/>
                  </a:srgbClr>
                </a:solidFill>
                <a:latin typeface="Microsoft YaHei"/>
                <a:ea typeface="Microsoft YaHei"/>
                <a:cs typeface="Microsoft YaHei"/>
              </a:rPr>
              <a:t> </a:t>
            </a:r>
            <a:r>
              <a:rPr sz="1000" spc="20" dirty="0">
                <a:solidFill>
                  <a:srgbClr val="231F20">
                    <a:alpha val="100000"/>
                  </a:srgbClr>
                </a:solidFill>
                <a:latin typeface="Microsoft YaHei"/>
                <a:ea typeface="Microsoft YaHei"/>
                <a:cs typeface="Microsoft YaHei"/>
              </a:rPr>
              <a:t>障碍老年人的能力</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82550" algn="l" rtl="0" eaLnBrk="0">
              <a:lnSpc>
                <a:spcPts val="1426"/>
              </a:lnSpc>
              <a:spcBef>
                <a:spcPts val="758"/>
              </a:spcBef>
              <a:tabLst/>
            </a:pPr>
            <a:r>
              <a:rPr sz="1000" spc="-10" dirty="0">
                <a:solidFill>
                  <a:srgbClr val="B00D15">
                    <a:alpha val="100000"/>
                  </a:srgbClr>
                </a:solidFill>
                <a:latin typeface="Microsoft YaHei"/>
                <a:ea typeface="Microsoft YaHei"/>
                <a:cs typeface="Microsoft YaHei"/>
              </a:rPr>
              <a:t>【思</a:t>
            </a:r>
            <a:r>
              <a:rPr sz="1000" spc="0" dirty="0">
                <a:solidFill>
                  <a:srgbClr val="B00D15">
                    <a:alpha val="100000"/>
                  </a:srgbClr>
                </a:solidFill>
                <a:latin typeface="Microsoft YaHei"/>
                <a:ea typeface="Microsoft YaHei"/>
                <a:cs typeface="Microsoft YaHei"/>
              </a:rPr>
              <a:t>维导图】</a:t>
            </a:r>
            <a:endParaRPr lang="Microsoft YaHei" altLang="Microsoft YaHei" sz="1000" dirty="0"/>
          </a:p>
          <a:p>
            <a:pPr algn="l" rtl="0" eaLnBrk="0">
              <a:lnSpc>
                <a:spcPct val="119000"/>
              </a:lnSpc>
              <a:tabLst/>
            </a:pPr>
            <a:endParaRPr lang="Arial" altLang="Arial" sz="1000" dirty="0"/>
          </a:p>
          <a:p>
            <a:pPr marL="1731899" algn="l" rtl="0" eaLnBrk="0">
              <a:lnSpc>
                <a:spcPct val="100000"/>
              </a:lnSpc>
              <a:spcBef>
                <a:spcPts val="154"/>
              </a:spcBef>
              <a:tabLst>
                <a:tab pos="2720975" algn="l"/>
              </a:tabLst>
            </a:pPr>
            <a:r>
              <a:rPr sz="500" spc="160" dirty="0">
                <a:solidFill>
                  <a:srgbClr val="231F20">
                    <a:alpha val="100000"/>
                  </a:srgbClr>
                </a:solidFill>
                <a:latin typeface="SimSun"/>
                <a:ea typeface="SimSun"/>
                <a:cs typeface="SimSun"/>
              </a:rPr>
              <a:t>老年人抑郁障碍概述</a:t>
            </a:r>
            <a:r>
              <a:rPr sz="500" spc="160" dirty="0">
                <a:solidFill>
                  <a:srgbClr val="231F20">
                    <a:alpha val="100000"/>
                  </a:srgbClr>
                </a:solidFill>
                <a:latin typeface="SimSun"/>
                <a:ea typeface="SimSun"/>
                <a:cs typeface="SimSun"/>
              </a:rPr>
              <a:t>   </a:t>
            </a:r>
            <a:r>
              <a:rPr sz="500" spc="80" dirty="0">
                <a:solidFill>
                  <a:srgbClr val="231F20">
                    <a:alpha val="100000"/>
                  </a:srgbClr>
                </a:solidFill>
                <a:latin typeface="SimSun"/>
                <a:ea typeface="SimSun"/>
                <a:cs typeface="SimSun"/>
              </a:rPr>
              <a:t> </a:t>
            </a:r>
            <a:r>
              <a:rPr sz="500" spc="0" dirty="0" strike="sngStrike">
                <a:solidFill>
                  <a:srgbClr val="231F20">
                    <a:alpha val="100000"/>
                  </a:srgbClr>
                </a:solidFill>
                <a:latin typeface="SimSun"/>
                <a:ea typeface="SimSun"/>
                <a:cs typeface="SimSun"/>
              </a:rPr>
              <a:t>	</a:t>
            </a:r>
            <a:endParaRPr lang="SimSun" altLang="SimSun" sz="500" dirty="0"/>
          </a:p>
          <a:p>
            <a:pPr marL="2763647" algn="l" rtl="0" eaLnBrk="0">
              <a:lnSpc>
                <a:spcPct val="91000"/>
              </a:lnSpc>
              <a:spcBef>
                <a:spcPts val="2"/>
              </a:spcBef>
              <a:tabLst/>
            </a:pPr>
            <a:r>
              <a:rPr sz="600" spc="130" dirty="0">
                <a:solidFill>
                  <a:srgbClr val="231F20">
                    <a:alpha val="100000"/>
                  </a:srgbClr>
                </a:solidFill>
                <a:latin typeface="SimSun"/>
                <a:ea typeface="SimSun"/>
                <a:cs typeface="SimSun"/>
              </a:rPr>
              <a:t>老年人抑郁障碍的风险因</a:t>
            </a:r>
            <a:r>
              <a:rPr sz="600" spc="60" dirty="0">
                <a:solidFill>
                  <a:srgbClr val="231F20">
                    <a:alpha val="100000"/>
                  </a:srgbClr>
                </a:solidFill>
                <a:latin typeface="SimSun"/>
                <a:ea typeface="SimSun"/>
                <a:cs typeface="SimSun"/>
              </a:rPr>
              <a:t>素</a:t>
            </a:r>
            <a:endParaRPr lang="SimSun" altLang="SimSun" sz="600" dirty="0"/>
          </a:p>
          <a:p>
            <a:pPr marL="2789667" algn="l" rtl="0" eaLnBrk="0">
              <a:lnSpc>
                <a:spcPts val="927"/>
              </a:lnSpc>
              <a:tabLst/>
            </a:pPr>
            <a:r>
              <a:rPr sz="600" spc="120" dirty="0">
                <a:solidFill>
                  <a:srgbClr val="231F20">
                    <a:alpha val="100000"/>
                  </a:srgbClr>
                </a:solidFill>
                <a:latin typeface="SimSun"/>
                <a:ea typeface="SimSun"/>
                <a:cs typeface="SimSun"/>
              </a:rPr>
              <a:t>抑郁障碍概</a:t>
            </a:r>
            <a:r>
              <a:rPr sz="600" spc="110" dirty="0">
                <a:solidFill>
                  <a:srgbClr val="231F20">
                    <a:alpha val="100000"/>
                  </a:srgbClr>
                </a:solidFill>
                <a:latin typeface="SimSun"/>
                <a:ea typeface="SimSun"/>
                <a:cs typeface="SimSun"/>
              </a:rPr>
              <a:t>述</a:t>
            </a:r>
            <a:endParaRPr lang="SimSun" altLang="SimSun" sz="600" dirty="0"/>
          </a:p>
        </p:txBody>
      </p:sp>
      <p:pic>
        <p:nvPicPr>
          <p:cNvPr id="482" name="picture 482"/>
          <p:cNvPicPr>
            <a:picLocks noChangeAspect="1"/>
          </p:cNvPicPr>
          <p:nvPr/>
        </p:nvPicPr>
        <p:blipFill>
          <a:blip r:embed="rId2"/>
          <a:stretch>
            <a:fillRect/>
          </a:stretch>
        </p:blipFill>
        <p:spPr>
          <a:xfrm rot="21600000">
            <a:off x="3263841" y="6872065"/>
            <a:ext cx="30479" cy="6564"/>
          </a:xfrm>
          <a:prstGeom prst="rect">
            <a:avLst/>
          </a:prstGeom>
        </p:spPr>
      </p:pic>
      <p:pic>
        <p:nvPicPr>
          <p:cNvPr id="483" name="picture 483"/>
          <p:cNvPicPr>
            <a:picLocks noChangeAspect="1"/>
          </p:cNvPicPr>
          <p:nvPr/>
        </p:nvPicPr>
        <p:blipFill>
          <a:blip r:embed="rId3"/>
          <a:stretch>
            <a:fillRect/>
          </a:stretch>
        </p:blipFill>
        <p:spPr>
          <a:xfrm rot="21600000">
            <a:off x="754380" y="7065263"/>
            <a:ext cx="5219700" cy="1245108"/>
          </a:xfrm>
          <a:prstGeom prst="rect">
            <a:avLst/>
          </a:prstGeom>
        </p:spPr>
      </p:pic>
      <p:sp>
        <p:nvSpPr>
          <p:cNvPr id="484" name="textbox 484"/>
          <p:cNvSpPr/>
          <p:nvPr/>
        </p:nvSpPr>
        <p:spPr>
          <a:xfrm>
            <a:off x="3674138" y="7545831"/>
            <a:ext cx="2300604" cy="608965"/>
          </a:xfrm>
          <a:prstGeom prst="rect">
            <a:avLst/>
          </a:prstGeom>
        </p:spPr>
        <p:txBody>
          <a:bodyPr vert="horz" wrap="square" lIns="0" tIns="0" rIns="0" bIns="0"/>
          <a:lstStyle/>
          <a:p>
            <a:pPr algn="l" rtl="0" eaLnBrk="0">
              <a:lnSpc>
                <a:spcPct val="83341"/>
              </a:lnSpc>
              <a:tabLst/>
            </a:pPr>
            <a:endParaRPr lang="Arial" altLang="Arial" sz="100" dirty="0"/>
          </a:p>
          <a:p>
            <a:pPr marL="437896" algn="l" rtl="0" eaLnBrk="0">
              <a:lnSpc>
                <a:spcPts val="780"/>
              </a:lnSpc>
              <a:tabLst/>
            </a:pPr>
            <a:r>
              <a:rPr sz="600" spc="130" dirty="0">
                <a:solidFill>
                  <a:srgbClr val="231F20">
                    <a:alpha val="100000"/>
                  </a:srgbClr>
                </a:solidFill>
                <a:latin typeface="SimSun"/>
                <a:ea typeface="SimSun"/>
                <a:cs typeface="SimSun"/>
              </a:rPr>
              <a:t>老年人抑郁障碍早期区辨性症</a:t>
            </a:r>
            <a:r>
              <a:rPr sz="600" spc="50" dirty="0">
                <a:solidFill>
                  <a:srgbClr val="231F20">
                    <a:alpha val="100000"/>
                  </a:srgbClr>
                </a:solidFill>
                <a:latin typeface="SimSun"/>
                <a:ea typeface="SimSun"/>
                <a:cs typeface="SimSun"/>
              </a:rPr>
              <a:t>状</a:t>
            </a:r>
            <a:endParaRPr lang="SimSun" altLang="SimSun" sz="600" dirty="0"/>
          </a:p>
          <a:p>
            <a:pPr marL="436130" algn="l" rtl="0" eaLnBrk="0">
              <a:lnSpc>
                <a:spcPts val="780"/>
              </a:lnSpc>
              <a:spcBef>
                <a:spcPts val="456"/>
              </a:spcBef>
              <a:tabLst/>
            </a:pPr>
            <a:r>
              <a:rPr sz="600" spc="130" dirty="0">
                <a:solidFill>
                  <a:srgbClr val="231F20">
                    <a:alpha val="100000"/>
                  </a:srgbClr>
                </a:solidFill>
                <a:latin typeface="SimSun"/>
                <a:ea typeface="SimSun"/>
                <a:cs typeface="SimSun"/>
              </a:rPr>
              <a:t>对抑郁障碍老年人进行基础性测评及测评工</a:t>
            </a:r>
            <a:r>
              <a:rPr sz="600" spc="100" dirty="0">
                <a:solidFill>
                  <a:srgbClr val="231F20">
                    <a:alpha val="100000"/>
                  </a:srgbClr>
                </a:solidFill>
                <a:latin typeface="SimSun"/>
                <a:ea typeface="SimSun"/>
                <a:cs typeface="SimSun"/>
              </a:rPr>
              <a:t>具</a:t>
            </a:r>
            <a:endParaRPr lang="SimSun" altLang="SimSun" sz="600" dirty="0"/>
          </a:p>
          <a:p>
            <a:pPr algn="l" rtl="0" eaLnBrk="0">
              <a:lnSpc>
                <a:spcPct val="120000"/>
              </a:lnSpc>
              <a:tabLst/>
            </a:pPr>
            <a:endParaRPr lang="Arial" altLang="Arial" sz="400" dirty="0"/>
          </a:p>
          <a:p>
            <a:pPr marL="12700" algn="l" rtl="0" eaLnBrk="0">
              <a:lnSpc>
                <a:spcPct val="139000"/>
              </a:lnSpc>
              <a:tabLst/>
            </a:pPr>
            <a:r>
              <a:rPr sz="600" spc="140" dirty="0">
                <a:solidFill>
                  <a:srgbClr val="231F20">
                    <a:alpha val="100000"/>
                  </a:srgbClr>
                </a:solidFill>
                <a:latin typeface="SimSun"/>
                <a:ea typeface="SimSun"/>
                <a:cs typeface="SimSun"/>
              </a:rPr>
              <a:t>老</a:t>
            </a:r>
            <a:r>
              <a:rPr sz="600" spc="140" dirty="0">
                <a:solidFill>
                  <a:srgbClr val="231F20">
                    <a:alpha val="100000"/>
                  </a:srgbClr>
                </a:solidFill>
                <a:latin typeface="SimSun"/>
                <a:ea typeface="SimSun"/>
                <a:cs typeface="SimSun"/>
              </a:rPr>
              <a:t> </a:t>
            </a:r>
            <a:r>
              <a:rPr sz="600" spc="140" dirty="0">
                <a:solidFill>
                  <a:srgbClr val="231F20">
                    <a:alpha val="100000"/>
                  </a:srgbClr>
                </a:solidFill>
                <a:latin typeface="SimSun"/>
                <a:ea typeface="SimSun"/>
                <a:cs typeface="SimSun"/>
              </a:rPr>
              <a:t>年人抑郁障碍心理干预(护理)的主要措</a:t>
            </a:r>
            <a:r>
              <a:rPr sz="600" spc="10" dirty="0">
                <a:solidFill>
                  <a:srgbClr val="231F20">
                    <a:alpha val="100000"/>
                  </a:srgbClr>
                </a:solidFill>
                <a:latin typeface="SimSun"/>
                <a:ea typeface="SimSun"/>
                <a:cs typeface="SimSun"/>
              </a:rPr>
              <a:t>施</a:t>
            </a:r>
            <a:r>
              <a:rPr sz="600" spc="0" dirty="0">
                <a:solidFill>
                  <a:srgbClr val="231F20">
                    <a:alpha val="100000"/>
                  </a:srgbClr>
                </a:solidFill>
                <a:latin typeface="SimSun"/>
                <a:ea typeface="SimSun"/>
                <a:cs typeface="SimSun"/>
              </a:rPr>
              <a:t>           </a:t>
            </a:r>
            <a:r>
              <a:rPr sz="600" spc="120" dirty="0">
                <a:solidFill>
                  <a:srgbClr val="231F20">
                    <a:alpha val="100000"/>
                  </a:srgbClr>
                </a:solidFill>
                <a:latin typeface="SimSun"/>
                <a:ea typeface="SimSun"/>
                <a:cs typeface="SimSun"/>
              </a:rPr>
              <a:t>老</a:t>
            </a:r>
            <a:r>
              <a:rPr sz="600" spc="120" dirty="0">
                <a:solidFill>
                  <a:srgbClr val="231F20">
                    <a:alpha val="100000"/>
                  </a:srgbClr>
                </a:solidFill>
                <a:latin typeface="SimSun"/>
                <a:ea typeface="SimSun"/>
                <a:cs typeface="SimSun"/>
              </a:rPr>
              <a:t> </a:t>
            </a:r>
            <a:r>
              <a:rPr sz="600" spc="120" dirty="0">
                <a:solidFill>
                  <a:srgbClr val="231F20">
                    <a:alpha val="100000"/>
                  </a:srgbClr>
                </a:solidFill>
                <a:latin typeface="SimSun"/>
                <a:ea typeface="SimSun"/>
                <a:cs typeface="SimSun"/>
              </a:rPr>
              <a:t>年人抑郁障碍心理护理</a:t>
            </a:r>
            <a:r>
              <a:rPr sz="600" spc="120" dirty="0">
                <a:solidFill>
                  <a:srgbClr val="231F20">
                    <a:alpha val="100000"/>
                  </a:srgbClr>
                </a:solidFill>
                <a:latin typeface="SimSun"/>
                <a:ea typeface="SimSun"/>
                <a:cs typeface="SimSun"/>
              </a:rPr>
              <a:t> </a:t>
            </a:r>
            <a:r>
              <a:rPr sz="600" spc="120" dirty="0">
                <a:solidFill>
                  <a:srgbClr val="231F20">
                    <a:alpha val="100000"/>
                  </a:srgbClr>
                </a:solidFill>
                <a:latin typeface="SimSun"/>
                <a:ea typeface="SimSun"/>
                <a:cs typeface="SimSun"/>
              </a:rPr>
              <a:t>(干预)</a:t>
            </a:r>
            <a:r>
              <a:rPr sz="600" spc="60" dirty="0">
                <a:solidFill>
                  <a:srgbClr val="231F20">
                    <a:alpha val="100000"/>
                  </a:srgbClr>
                </a:solidFill>
                <a:latin typeface="SimSun"/>
                <a:ea typeface="SimSun"/>
                <a:cs typeface="SimSun"/>
              </a:rPr>
              <a:t>策</a:t>
            </a:r>
            <a:r>
              <a:rPr sz="600" spc="0" dirty="0">
                <a:solidFill>
                  <a:srgbClr val="231F20">
                    <a:alpha val="100000"/>
                  </a:srgbClr>
                </a:solidFill>
                <a:latin typeface="SimSun"/>
                <a:ea typeface="SimSun"/>
                <a:cs typeface="SimSun"/>
              </a:rPr>
              <a:t>略</a:t>
            </a:r>
            <a:endParaRPr lang="SimSun" altLang="SimSun" sz="600" dirty="0"/>
          </a:p>
        </p:txBody>
      </p:sp>
      <p:pic>
        <p:nvPicPr>
          <p:cNvPr id="485" name="picture 485"/>
          <p:cNvPicPr>
            <a:picLocks noChangeAspect="1"/>
          </p:cNvPicPr>
          <p:nvPr/>
        </p:nvPicPr>
        <p:blipFill>
          <a:blip r:embed="rId4"/>
          <a:stretch>
            <a:fillRect/>
          </a:stretch>
        </p:blipFill>
        <p:spPr>
          <a:xfrm rot="21600000">
            <a:off x="1504188" y="1583435"/>
            <a:ext cx="3724655" cy="304800"/>
          </a:xfrm>
          <a:prstGeom prst="rect">
            <a:avLst/>
          </a:prstGeom>
        </p:spPr>
      </p:pic>
      <p:pic>
        <p:nvPicPr>
          <p:cNvPr id="486" name="picture 486"/>
          <p:cNvPicPr>
            <a:picLocks noChangeAspect="1"/>
          </p:cNvPicPr>
          <p:nvPr/>
        </p:nvPicPr>
        <p:blipFill>
          <a:blip r:embed="rId5"/>
          <a:stretch>
            <a:fillRect/>
          </a:stretch>
        </p:blipFill>
        <p:spPr>
          <a:xfrm rot="21600000">
            <a:off x="2124214" y="2348814"/>
            <a:ext cx="2047862" cy="234657"/>
          </a:xfrm>
          <a:prstGeom prst="rect">
            <a:avLst/>
          </a:prstGeom>
        </p:spPr>
      </p:pic>
      <p:sp>
        <p:nvSpPr>
          <p:cNvPr id="487" name="textbox 487"/>
          <p:cNvSpPr/>
          <p:nvPr/>
        </p:nvSpPr>
        <p:spPr>
          <a:xfrm>
            <a:off x="2366533" y="7333995"/>
            <a:ext cx="1708785" cy="124460"/>
          </a:xfrm>
          <a:prstGeom prst="rect">
            <a:avLst/>
          </a:prstGeom>
        </p:spPr>
        <p:txBody>
          <a:bodyPr vert="horz" wrap="square" lIns="0" tIns="0" rIns="0" bIns="0"/>
          <a:lstStyle/>
          <a:p>
            <a:pPr algn="l" rtl="0" eaLnBrk="0">
              <a:lnSpc>
                <a:spcPct val="83341"/>
              </a:lnSpc>
              <a:tabLst/>
            </a:pPr>
            <a:endParaRPr lang="Arial" altLang="Arial" sz="100" dirty="0"/>
          </a:p>
          <a:p>
            <a:pPr marL="12700" algn="l" rtl="0" eaLnBrk="0">
              <a:lnSpc>
                <a:spcPts val="775"/>
              </a:lnSpc>
              <a:tabLst>
                <a:tab pos="1695450" algn="l"/>
              </a:tabLst>
            </a:pPr>
            <a:r>
              <a:rPr sz="600" spc="100" dirty="0">
                <a:solidFill>
                  <a:srgbClr val="231F20">
                    <a:alpha val="100000"/>
                  </a:srgbClr>
                </a:solidFill>
                <a:latin typeface="SimSun"/>
                <a:ea typeface="SimSun"/>
                <a:cs typeface="SimSun"/>
              </a:rPr>
              <a:t>老年人抑郁障碍区辨性评估、</a:t>
            </a:r>
            <a:r>
              <a:rPr sz="600" spc="100" dirty="0">
                <a:solidFill>
                  <a:srgbClr val="231F20">
                    <a:alpha val="100000"/>
                  </a:srgbClr>
                </a:solidFill>
                <a:latin typeface="SimSun"/>
                <a:ea typeface="SimSun"/>
                <a:cs typeface="SimSun"/>
              </a:rPr>
              <a:t> </a:t>
            </a:r>
            <a:r>
              <a:rPr sz="600" spc="100" dirty="0">
                <a:solidFill>
                  <a:srgbClr val="231F20">
                    <a:alpha val="100000"/>
                  </a:srgbClr>
                </a:solidFill>
                <a:latin typeface="SimSun"/>
                <a:ea typeface="SimSun"/>
                <a:cs typeface="SimSun"/>
              </a:rPr>
              <a:t>测评工具</a:t>
            </a:r>
            <a:r>
              <a:rPr sz="600" spc="100" dirty="0">
                <a:solidFill>
                  <a:srgbClr val="231F20">
                    <a:alpha val="100000"/>
                  </a:srgbClr>
                </a:solidFill>
                <a:latin typeface="SimSun"/>
                <a:ea typeface="SimSun"/>
                <a:cs typeface="SimSun"/>
              </a:rPr>
              <a:t> </a:t>
            </a:r>
            <a:r>
              <a:rPr sz="600" spc="30" dirty="0">
                <a:solidFill>
                  <a:srgbClr val="231F20">
                    <a:alpha val="100000"/>
                  </a:srgbClr>
                </a:solidFill>
                <a:latin typeface="SimSun"/>
                <a:ea typeface="SimSun"/>
                <a:cs typeface="SimSun"/>
              </a:rPr>
              <a:t> </a:t>
            </a:r>
            <a:r>
              <a:rPr sz="600" spc="0" dirty="0" strike="sngStrike">
                <a:solidFill>
                  <a:srgbClr val="231F20">
                    <a:alpha val="100000"/>
                  </a:srgbClr>
                </a:solidFill>
                <a:latin typeface="SimSun"/>
                <a:ea typeface="SimSun"/>
                <a:cs typeface="SimSun"/>
              </a:rPr>
              <a:t>	</a:t>
            </a:r>
            <a:endParaRPr lang="SimSun" altLang="SimSun" sz="600" dirty="0"/>
          </a:p>
        </p:txBody>
      </p:sp>
      <p:pic>
        <p:nvPicPr>
          <p:cNvPr id="488" name="picture 488"/>
          <p:cNvPicPr>
            <a:picLocks noChangeAspect="1"/>
          </p:cNvPicPr>
          <p:nvPr/>
        </p:nvPicPr>
        <p:blipFill>
          <a:blip r:embed="rId6"/>
          <a:stretch>
            <a:fillRect/>
          </a:stretch>
        </p:blipFill>
        <p:spPr>
          <a:xfrm rot="21600000">
            <a:off x="3998628" y="7370444"/>
            <a:ext cx="30479" cy="7619"/>
          </a:xfrm>
          <a:prstGeom prst="rect">
            <a:avLst/>
          </a:prstGeom>
        </p:spPr>
      </p:pic>
      <p:pic>
        <p:nvPicPr>
          <p:cNvPr id="489" name="picture 489"/>
          <p:cNvPicPr>
            <a:picLocks noChangeAspect="1"/>
          </p:cNvPicPr>
          <p:nvPr/>
        </p:nvPicPr>
        <p:blipFill>
          <a:blip r:embed="rId7"/>
          <a:stretch>
            <a:fillRect/>
          </a:stretch>
        </p:blipFill>
        <p:spPr>
          <a:xfrm rot="21600000">
            <a:off x="1184275" y="2397569"/>
            <a:ext cx="629285" cy="235800"/>
          </a:xfrm>
          <a:prstGeom prst="rect">
            <a:avLst/>
          </a:prstGeom>
        </p:spPr>
      </p:pic>
      <p:sp>
        <p:nvSpPr>
          <p:cNvPr id="490" name="textbox 490"/>
          <p:cNvSpPr/>
          <p:nvPr/>
        </p:nvSpPr>
        <p:spPr>
          <a:xfrm>
            <a:off x="2384834" y="7833854"/>
            <a:ext cx="1229360" cy="125095"/>
          </a:xfrm>
          <a:prstGeom prst="rect">
            <a:avLst/>
          </a:prstGeom>
        </p:spPr>
        <p:txBody>
          <a:bodyPr vert="horz" wrap="square" lIns="0" tIns="0" rIns="0" bIns="0"/>
          <a:lstStyle/>
          <a:p>
            <a:pPr algn="l" rtl="0" eaLnBrk="0">
              <a:lnSpc>
                <a:spcPct val="83341"/>
              </a:lnSpc>
              <a:tabLst/>
            </a:pPr>
            <a:endParaRPr lang="Arial" altLang="Arial" sz="100" dirty="0"/>
          </a:p>
          <a:p>
            <a:pPr marL="12700" algn="l" rtl="0" eaLnBrk="0">
              <a:lnSpc>
                <a:spcPts val="780"/>
              </a:lnSpc>
              <a:tabLst/>
            </a:pPr>
            <a:r>
              <a:rPr sz="600" spc="130" dirty="0">
                <a:solidFill>
                  <a:srgbClr val="231F20">
                    <a:alpha val="100000"/>
                  </a:srgbClr>
                </a:solidFill>
                <a:latin typeface="SimSun"/>
                <a:ea typeface="SimSun"/>
                <a:cs typeface="SimSun"/>
              </a:rPr>
              <a:t>老年人抑郁障碍的心理护</a:t>
            </a:r>
            <a:r>
              <a:rPr sz="600" spc="50" dirty="0">
                <a:solidFill>
                  <a:srgbClr val="231F20">
                    <a:alpha val="100000"/>
                  </a:srgbClr>
                </a:solidFill>
                <a:latin typeface="SimSun"/>
                <a:ea typeface="SimSun"/>
                <a:cs typeface="SimSun"/>
              </a:rPr>
              <a:t>理</a:t>
            </a:r>
            <a:r>
              <a:rPr sz="600" spc="0" dirty="0">
                <a:solidFill>
                  <a:srgbClr val="231F20">
                    <a:alpha val="100000"/>
                  </a:srgbClr>
                </a:solidFill>
                <a:latin typeface="SimSun"/>
                <a:ea typeface="SimSun"/>
                <a:cs typeface="SimSun"/>
              </a:rPr>
              <a:t>  </a:t>
            </a:r>
            <a:endParaRPr lang="SimSun" altLang="SimSun" sz="600" dirty="0"/>
          </a:p>
        </p:txBody>
      </p:sp>
      <p:sp>
        <p:nvSpPr>
          <p:cNvPr id="491" name="textbox 491"/>
          <p:cNvSpPr/>
          <p:nvPr/>
        </p:nvSpPr>
        <p:spPr>
          <a:xfrm>
            <a:off x="908078" y="7333995"/>
            <a:ext cx="1128394" cy="125095"/>
          </a:xfrm>
          <a:prstGeom prst="rect">
            <a:avLst/>
          </a:prstGeom>
        </p:spPr>
        <p:txBody>
          <a:bodyPr vert="horz" wrap="square" lIns="0" tIns="0" rIns="0" bIns="0"/>
          <a:lstStyle/>
          <a:p>
            <a:pPr algn="l" rtl="0" eaLnBrk="0">
              <a:lnSpc>
                <a:spcPct val="83341"/>
              </a:lnSpc>
              <a:tabLst/>
            </a:pPr>
            <a:endParaRPr lang="Arial" altLang="Arial" sz="100" dirty="0"/>
          </a:p>
          <a:p>
            <a:pPr marL="12700" algn="l" rtl="0" eaLnBrk="0">
              <a:lnSpc>
                <a:spcPts val="780"/>
              </a:lnSpc>
              <a:tabLst/>
            </a:pPr>
            <a:r>
              <a:rPr sz="600" spc="130" dirty="0">
                <a:solidFill>
                  <a:srgbClr val="231F20">
                    <a:alpha val="100000"/>
                  </a:srgbClr>
                </a:solidFill>
                <a:latin typeface="SimSun"/>
                <a:ea typeface="SimSun"/>
                <a:cs typeface="SimSun"/>
              </a:rPr>
              <a:t>老年人抑郁障碍与心理护</a:t>
            </a:r>
            <a:r>
              <a:rPr sz="600" spc="50" dirty="0">
                <a:solidFill>
                  <a:srgbClr val="231F20">
                    <a:alpha val="100000"/>
                  </a:srgbClr>
                </a:solidFill>
                <a:latin typeface="SimSun"/>
                <a:ea typeface="SimSun"/>
                <a:cs typeface="SimSun"/>
              </a:rPr>
              <a:t>理</a:t>
            </a:r>
            <a:endParaRPr lang="SimSun" altLang="SimSun" sz="600" dirty="0"/>
          </a:p>
        </p:txBody>
      </p:sp>
      <p:sp>
        <p:nvSpPr>
          <p:cNvPr id="492" name="textbox 492"/>
          <p:cNvSpPr/>
          <p:nvPr/>
        </p:nvSpPr>
        <p:spPr>
          <a:xfrm>
            <a:off x="831412" y="9041149"/>
            <a:ext cx="230504" cy="153035"/>
          </a:xfrm>
          <a:prstGeom prst="rect">
            <a:avLst/>
          </a:prstGeom>
        </p:spPr>
        <p:txBody>
          <a:bodyPr vert="horz" wrap="square" lIns="0" tIns="0" rIns="0" bIns="0"/>
          <a:lstStyle/>
          <a:p>
            <a:pPr algn="l" rtl="0" eaLnBrk="0">
              <a:lnSpc>
                <a:spcPct val="79110"/>
              </a:lnSpc>
              <a:tabLst/>
            </a:pPr>
            <a:endParaRPr lang="Arial" altLang="Arial" sz="100" dirty="0"/>
          </a:p>
          <a:p>
            <a:pPr marL="12700" algn="l" rtl="0" eaLnBrk="0">
              <a:lnSpc>
                <a:spcPct val="84000"/>
              </a:lnSpc>
              <a:tabLst/>
            </a:pPr>
            <a:r>
              <a:rPr sz="1000" b="1" spc="-20" dirty="0">
                <a:solidFill>
                  <a:srgbClr val="231F20">
                    <a:alpha val="100000"/>
                  </a:srgbClr>
                </a:solidFill>
                <a:latin typeface="Arial"/>
                <a:ea typeface="Arial"/>
                <a:cs typeface="Arial"/>
              </a:rPr>
              <a:t>144</a:t>
            </a:r>
            <a:endParaRPr lang="Arial" altLang="Arial" sz="1000"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3" name="textbox 493"/>
          <p:cNvSpPr/>
          <p:nvPr/>
        </p:nvSpPr>
        <p:spPr>
          <a:xfrm>
            <a:off x="817284" y="5330733"/>
            <a:ext cx="5240020" cy="1652904"/>
          </a:xfrm>
          <a:prstGeom prst="rect">
            <a:avLst/>
          </a:prstGeom>
        </p:spPr>
        <p:txBody>
          <a:bodyPr vert="horz" wrap="square" lIns="0" tIns="0" rIns="0" bIns="0"/>
          <a:lstStyle/>
          <a:p>
            <a:pPr algn="l" rtl="0" eaLnBrk="0">
              <a:lnSpc>
                <a:spcPct val="78180"/>
              </a:lnSpc>
              <a:tabLst/>
            </a:pPr>
            <a:endParaRPr lang="Arial" altLang="Arial" sz="100" dirty="0"/>
          </a:p>
          <a:p>
            <a:pPr marL="12700" indent="269285" algn="l" rtl="0" eaLnBrk="0">
              <a:lnSpc>
                <a:spcPct val="128000"/>
              </a:lnSpc>
              <a:tabLst/>
            </a:pPr>
            <a:r>
              <a:rPr sz="1000" spc="110" dirty="0">
                <a:solidFill>
                  <a:srgbClr val="231F20">
                    <a:alpha val="100000"/>
                  </a:srgbClr>
                </a:solidFill>
                <a:latin typeface="Microsoft YaHei"/>
                <a:ea typeface="Microsoft YaHei"/>
                <a:cs typeface="Microsoft YaHei"/>
              </a:rPr>
              <a:t>抑郁障碍(</a:t>
            </a:r>
            <a:r>
              <a:rPr sz="1000" spc="110" dirty="0">
                <a:solidFill>
                  <a:srgbClr val="231F20">
                    <a:alpha val="100000"/>
                  </a:srgbClr>
                </a:solidFill>
                <a:latin typeface="Microsoft YaHei"/>
                <a:ea typeface="Microsoft YaHei"/>
                <a:cs typeface="Microsoft YaHei"/>
              </a:rPr>
              <a:t> </a:t>
            </a:r>
            <a:r>
              <a:rPr sz="1000" spc="0" dirty="0">
                <a:solidFill>
                  <a:srgbClr val="231F20">
                    <a:alpha val="100000"/>
                  </a:srgbClr>
                </a:solidFill>
                <a:latin typeface="Times New Roman"/>
                <a:ea typeface="Times New Roman"/>
                <a:cs typeface="Times New Roman"/>
              </a:rPr>
              <a:t>Depressive</a:t>
            </a:r>
            <a:r>
              <a:rPr sz="1000" spc="110" dirty="0">
                <a:solidFill>
                  <a:srgbClr val="231F20">
                    <a:alpha val="100000"/>
                  </a:srgbClr>
                </a:solidFill>
                <a:latin typeface="Times New Roman"/>
                <a:ea typeface="Times New Roman"/>
                <a:cs typeface="Times New Roman"/>
              </a:rPr>
              <a:t> </a:t>
            </a:r>
            <a:r>
              <a:rPr sz="1000" spc="0" dirty="0">
                <a:solidFill>
                  <a:srgbClr val="231F20">
                    <a:alpha val="100000"/>
                  </a:srgbClr>
                </a:solidFill>
                <a:latin typeface="Times New Roman"/>
                <a:ea typeface="Times New Roman"/>
                <a:cs typeface="Times New Roman"/>
              </a:rPr>
              <a:t>Disorder</a:t>
            </a:r>
            <a:r>
              <a:rPr sz="1000" spc="110" dirty="0">
                <a:solidFill>
                  <a:srgbClr val="231F20">
                    <a:alpha val="100000"/>
                  </a:srgbClr>
                </a:solidFill>
                <a:latin typeface="Microsoft YaHei"/>
                <a:ea typeface="Microsoft YaHei"/>
                <a:cs typeface="Microsoft YaHei"/>
              </a:rPr>
              <a:t>)</a:t>
            </a:r>
            <a:r>
              <a:rPr sz="1000" spc="110" dirty="0">
                <a:solidFill>
                  <a:srgbClr val="231F20">
                    <a:alpha val="100000"/>
                  </a:srgbClr>
                </a:solidFill>
                <a:latin typeface="Microsoft YaHei"/>
                <a:ea typeface="Microsoft YaHei"/>
                <a:cs typeface="Microsoft YaHei"/>
              </a:rPr>
              <a:t> </a:t>
            </a:r>
            <a:r>
              <a:rPr sz="1000" spc="110" dirty="0">
                <a:solidFill>
                  <a:srgbClr val="231F20">
                    <a:alpha val="100000"/>
                  </a:srgbClr>
                </a:solidFill>
                <a:latin typeface="Microsoft YaHei"/>
                <a:ea typeface="Microsoft YaHei"/>
                <a:cs typeface="Microsoft YaHei"/>
              </a:rPr>
              <a:t>，是一种常见的认知情绪问题，主要表现为情绪</a:t>
            </a:r>
            <a:r>
              <a:rPr sz="1000" spc="50" dirty="0">
                <a:solidFill>
                  <a:srgbClr val="231F20">
                    <a:alpha val="100000"/>
                  </a:srgbClr>
                </a:solidFill>
                <a:latin typeface="Microsoft YaHei"/>
                <a:ea typeface="Microsoft YaHei"/>
                <a:cs typeface="Microsoft YaHei"/>
              </a:rPr>
              <a:t>低</a:t>
            </a:r>
            <a:r>
              <a:rPr sz="1000" spc="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Microsoft YaHei"/>
                <a:ea typeface="Microsoft YaHei"/>
                <a:cs typeface="Microsoft YaHei"/>
              </a:rPr>
              <a:t>落、兴趣减少、意志行为减退、思维缓慢、精力不济、负面的自我对话、嗜</a:t>
            </a:r>
            <a:r>
              <a:rPr sz="1000" spc="40" dirty="0">
                <a:solidFill>
                  <a:srgbClr val="231F20">
                    <a:alpha val="100000"/>
                  </a:srgbClr>
                </a:solidFill>
                <a:latin typeface="Microsoft YaHei"/>
                <a:ea typeface="Microsoft YaHei"/>
                <a:cs typeface="Microsoft YaHei"/>
              </a:rPr>
              <a:t>睡</a:t>
            </a:r>
            <a:r>
              <a:rPr sz="1000" spc="0" dirty="0">
                <a:solidFill>
                  <a:srgbClr val="231F20">
                    <a:alpha val="100000"/>
                  </a:srgbClr>
                </a:solidFill>
                <a:latin typeface="Microsoft YaHei"/>
                <a:ea typeface="Microsoft YaHei"/>
                <a:cs typeface="Microsoft YaHei"/>
              </a:rPr>
              <a:t>、饮食紊乱</a:t>
            </a:r>
            <a:r>
              <a:rPr sz="1000" spc="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等，严重影响患者的生活质量和社会功能，已经成为中国人所患疾病中的第</a:t>
            </a:r>
            <a:r>
              <a:rPr sz="1000" spc="30" dirty="0">
                <a:solidFill>
                  <a:srgbClr val="231F20">
                    <a:alpha val="100000"/>
                  </a:srgbClr>
                </a:solidFill>
                <a:latin typeface="Microsoft YaHei"/>
                <a:ea typeface="Microsoft YaHei"/>
                <a:cs typeface="Microsoft YaHei"/>
              </a:rPr>
              <a:t>二</a:t>
            </a:r>
            <a:r>
              <a:rPr sz="1000" spc="0" dirty="0">
                <a:solidFill>
                  <a:srgbClr val="231F20">
                    <a:alpha val="100000"/>
                  </a:srgbClr>
                </a:solidFill>
                <a:latin typeface="Microsoft YaHei"/>
                <a:ea typeface="Microsoft YaHei"/>
                <a:cs typeface="Microsoft YaHei"/>
              </a:rPr>
              <a:t>大疾病。</a:t>
            </a:r>
            <a:endParaRPr lang="Microsoft YaHei" altLang="Microsoft YaHei" sz="1000" dirty="0"/>
          </a:p>
          <a:p>
            <a:pPr marL="322868" algn="l" rtl="0" eaLnBrk="0">
              <a:lnSpc>
                <a:spcPts val="1349"/>
              </a:lnSpc>
              <a:spcBef>
                <a:spcPts val="283"/>
              </a:spcBef>
              <a:tabLst/>
            </a:pPr>
            <a:r>
              <a:rPr sz="1000" spc="40" dirty="0">
                <a:solidFill>
                  <a:srgbClr val="231F20">
                    <a:alpha val="100000"/>
                  </a:srgbClr>
                </a:solidFill>
                <a:latin typeface="Microsoft YaHei"/>
                <a:ea typeface="Microsoft YaHei"/>
                <a:cs typeface="Microsoft YaHei"/>
              </a:rPr>
              <a:t>老年人抑郁障碍有两个核心</a:t>
            </a:r>
            <a:r>
              <a:rPr sz="1000" spc="10" dirty="0">
                <a:solidFill>
                  <a:srgbClr val="231F20">
                    <a:alpha val="100000"/>
                  </a:srgbClr>
                </a:solidFill>
                <a:latin typeface="Microsoft YaHei"/>
                <a:ea typeface="Microsoft YaHei"/>
                <a:cs typeface="Microsoft YaHei"/>
              </a:rPr>
              <a:t>概</a:t>
            </a:r>
            <a:r>
              <a:rPr sz="1000" spc="0" dirty="0">
                <a:solidFill>
                  <a:srgbClr val="231F20">
                    <a:alpha val="100000"/>
                  </a:srgbClr>
                </a:solidFill>
                <a:latin typeface="Microsoft YaHei"/>
                <a:ea typeface="Microsoft YaHei"/>
                <a:cs typeface="Microsoft YaHei"/>
              </a:rPr>
              <a:t>念：</a:t>
            </a:r>
            <a:endParaRPr lang="Microsoft YaHei" altLang="Microsoft YaHei" sz="1000" dirty="0"/>
          </a:p>
          <a:p>
            <a:pPr marL="13958" indent="268370" algn="l" rtl="0" eaLnBrk="0">
              <a:lnSpc>
                <a:spcPct val="122000"/>
              </a:lnSpc>
              <a:spcBef>
                <a:spcPts val="279"/>
              </a:spcBef>
              <a:tabLst/>
            </a:pPr>
            <a:r>
              <a:rPr sz="1000" spc="100" dirty="0">
                <a:solidFill>
                  <a:srgbClr val="231F20">
                    <a:alpha val="100000"/>
                  </a:srgbClr>
                </a:solidFill>
                <a:latin typeface="Microsoft YaHei"/>
                <a:ea typeface="Microsoft YaHei"/>
                <a:cs typeface="Microsoft YaHei"/>
              </a:rPr>
              <a:t>(</a:t>
            </a:r>
            <a:r>
              <a:rPr sz="1000" spc="100" dirty="0">
                <a:solidFill>
                  <a:srgbClr val="231F20">
                    <a:alpha val="100000"/>
                  </a:srgbClr>
                </a:solidFill>
                <a:latin typeface="Microsoft YaHei"/>
                <a:ea typeface="Microsoft YaHei"/>
                <a:cs typeface="Microsoft YaHei"/>
              </a:rPr>
              <a:t>  </a:t>
            </a:r>
            <a:r>
              <a:rPr sz="1000" spc="100" dirty="0">
                <a:solidFill>
                  <a:srgbClr val="231F20">
                    <a:alpha val="100000"/>
                  </a:srgbClr>
                </a:solidFill>
                <a:latin typeface="Times New Roman"/>
                <a:ea typeface="Times New Roman"/>
                <a:cs typeface="Times New Roman"/>
              </a:rPr>
              <a:t>1</a:t>
            </a:r>
            <a:r>
              <a:rPr sz="1000" spc="100" dirty="0">
                <a:solidFill>
                  <a:srgbClr val="231F20">
                    <a:alpha val="100000"/>
                  </a:srgbClr>
                </a:solidFill>
                <a:latin typeface="Times New Roman"/>
                <a:ea typeface="Times New Roman"/>
                <a:cs typeface="Times New Roman"/>
              </a:rPr>
              <a:t> </a:t>
            </a:r>
            <a:r>
              <a:rPr sz="1000" spc="100" dirty="0">
                <a:solidFill>
                  <a:srgbClr val="231F20">
                    <a:alpha val="100000"/>
                  </a:srgbClr>
                </a:solidFill>
                <a:latin typeface="Microsoft YaHei"/>
                <a:ea typeface="Microsoft YaHei"/>
                <a:cs typeface="Microsoft YaHei"/>
              </a:rPr>
              <a:t>)发生在老年期(≥</a:t>
            </a:r>
            <a:r>
              <a:rPr sz="1000" spc="100" dirty="0">
                <a:solidFill>
                  <a:srgbClr val="231F20">
                    <a:alpha val="100000"/>
                  </a:srgbClr>
                </a:solidFill>
                <a:latin typeface="Microsoft YaHei"/>
                <a:ea typeface="Microsoft YaHei"/>
                <a:cs typeface="Microsoft YaHei"/>
              </a:rPr>
              <a:t> </a:t>
            </a:r>
            <a:r>
              <a:rPr sz="1000" spc="100" dirty="0">
                <a:solidFill>
                  <a:srgbClr val="231F20">
                    <a:alpha val="100000"/>
                  </a:srgbClr>
                </a:solidFill>
                <a:latin typeface="Times New Roman"/>
                <a:ea typeface="Times New Roman"/>
                <a:cs typeface="Times New Roman"/>
              </a:rPr>
              <a:t>60</a:t>
            </a:r>
            <a:r>
              <a:rPr sz="1000" spc="100" dirty="0">
                <a:solidFill>
                  <a:srgbClr val="231F20">
                    <a:alpha val="100000"/>
                  </a:srgbClr>
                </a:solidFill>
                <a:latin typeface="Times New Roman"/>
                <a:ea typeface="Times New Roman"/>
                <a:cs typeface="Times New Roman"/>
              </a:rPr>
              <a:t> </a:t>
            </a:r>
            <a:r>
              <a:rPr sz="1000" spc="100" dirty="0">
                <a:solidFill>
                  <a:srgbClr val="231F20">
                    <a:alpha val="100000"/>
                  </a:srgbClr>
                </a:solidFill>
                <a:latin typeface="Microsoft YaHei"/>
                <a:ea typeface="Microsoft YaHei"/>
                <a:cs typeface="Microsoft YaHei"/>
              </a:rPr>
              <a:t>岁)的一种持续至少两周以上的情绪低落或抑郁</a:t>
            </a:r>
            <a:r>
              <a:rPr sz="1000" spc="0" dirty="0">
                <a:solidFill>
                  <a:srgbClr val="231F20">
                    <a:alpha val="100000"/>
                  </a:srgbClr>
                </a:solidFill>
                <a:latin typeface="Microsoft YaHei"/>
                <a:ea typeface="Microsoft YaHei"/>
                <a:cs typeface="Microsoft YaHei"/>
              </a:rPr>
              <a:t>心境的认</a:t>
            </a:r>
            <a:r>
              <a:rPr sz="1000" spc="0" dirty="0">
                <a:solidFill>
                  <a:srgbClr val="231F20">
                    <a:alpha val="100000"/>
                  </a:srgbClr>
                </a:solidFill>
                <a:latin typeface="Microsoft YaHei"/>
                <a:ea typeface="Microsoft YaHei"/>
                <a:cs typeface="Microsoft YaHei"/>
              </a:rPr>
              <a:t> </a:t>
            </a:r>
            <a:r>
              <a:rPr sz="1000" spc="30" dirty="0">
                <a:solidFill>
                  <a:srgbClr val="231F20">
                    <a:alpha val="100000"/>
                  </a:srgbClr>
                </a:solidFill>
                <a:latin typeface="Microsoft YaHei"/>
                <a:ea typeface="Microsoft YaHei"/>
                <a:cs typeface="Microsoft YaHei"/>
              </a:rPr>
              <a:t>知和情绪问题</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282328" algn="l" rtl="0" eaLnBrk="0">
              <a:lnSpc>
                <a:spcPts val="1349"/>
              </a:lnSpc>
              <a:spcBef>
                <a:spcPts val="352"/>
              </a:spcBef>
              <a:tabLst/>
            </a:pPr>
            <a:r>
              <a:rPr sz="1000" spc="30" dirty="0">
                <a:solidFill>
                  <a:srgbClr val="231F20">
                    <a:alpha val="100000"/>
                  </a:srgbClr>
                </a:solidFill>
                <a:latin typeface="Microsoft YaHei"/>
                <a:ea typeface="Microsoft YaHei"/>
                <a:cs typeface="Microsoft YaHei"/>
              </a:rPr>
              <a:t>(</a:t>
            </a:r>
            <a:r>
              <a:rPr sz="1000" spc="30" dirty="0">
                <a:solidFill>
                  <a:srgbClr val="231F20">
                    <a:alpha val="100000"/>
                  </a:srgbClr>
                </a:solidFill>
                <a:latin typeface="Microsoft YaHei"/>
                <a:ea typeface="Microsoft YaHei"/>
                <a:cs typeface="Microsoft YaHei"/>
              </a:rPr>
              <a:t> </a:t>
            </a:r>
            <a:r>
              <a:rPr sz="1000" spc="30" dirty="0">
                <a:solidFill>
                  <a:srgbClr val="231F20">
                    <a:alpha val="100000"/>
                  </a:srgbClr>
                </a:solidFill>
                <a:latin typeface="Times New Roman"/>
                <a:ea typeface="Times New Roman"/>
                <a:cs typeface="Times New Roman"/>
              </a:rPr>
              <a:t>2</a:t>
            </a:r>
            <a:r>
              <a:rPr sz="1000" spc="30" dirty="0">
                <a:solidFill>
                  <a:srgbClr val="231F20">
                    <a:alpha val="100000"/>
                  </a:srgbClr>
                </a:solidFill>
                <a:latin typeface="Microsoft YaHei"/>
                <a:ea typeface="Microsoft YaHei"/>
                <a:cs typeface="Microsoft YaHei"/>
              </a:rPr>
              <a:t>)</a:t>
            </a:r>
            <a:r>
              <a:rPr sz="1000" spc="30" dirty="0">
                <a:solidFill>
                  <a:srgbClr val="231F20">
                    <a:alpha val="100000"/>
                  </a:srgbClr>
                </a:solidFill>
                <a:latin typeface="Microsoft YaHei"/>
                <a:ea typeface="Microsoft YaHei"/>
                <a:cs typeface="Microsoft YaHei"/>
              </a:rPr>
              <a:t> </a:t>
            </a:r>
            <a:r>
              <a:rPr sz="1000" spc="30" dirty="0">
                <a:solidFill>
                  <a:srgbClr val="231F20">
                    <a:alpha val="100000"/>
                  </a:srgbClr>
                </a:solidFill>
                <a:latin typeface="Microsoft YaHei"/>
                <a:ea typeface="Microsoft YaHei"/>
                <a:cs typeface="Microsoft YaHei"/>
              </a:rPr>
              <a:t>老年抑郁障碍是认知和情绪问题，</a:t>
            </a:r>
            <a:r>
              <a:rPr sz="1000" spc="30" dirty="0">
                <a:solidFill>
                  <a:srgbClr val="231F20">
                    <a:alpha val="100000"/>
                  </a:srgbClr>
                </a:solidFill>
                <a:latin typeface="Microsoft YaHei"/>
                <a:ea typeface="Microsoft YaHei"/>
                <a:cs typeface="Microsoft YaHei"/>
              </a:rPr>
              <a:t>   </a:t>
            </a:r>
            <a:r>
              <a:rPr sz="1000" spc="30" dirty="0">
                <a:solidFill>
                  <a:srgbClr val="231F20">
                    <a:alpha val="100000"/>
                  </a:srgbClr>
                </a:solidFill>
                <a:latin typeface="Microsoft YaHei"/>
                <a:ea typeface="Microsoft YaHei"/>
                <a:cs typeface="Microsoft YaHei"/>
              </a:rPr>
              <a:t>但认知和情绪问题不是人在老年期正常衰老</a:t>
            </a:r>
            <a:r>
              <a:rPr sz="1000" spc="20" dirty="0">
                <a:solidFill>
                  <a:srgbClr val="231F20">
                    <a:alpha val="100000"/>
                  </a:srgbClr>
                </a:solidFill>
                <a:latin typeface="Microsoft YaHei"/>
                <a:ea typeface="Microsoft YaHei"/>
                <a:cs typeface="Microsoft YaHei"/>
              </a:rPr>
              <a:t>的</a:t>
            </a:r>
            <a:endParaRPr lang="Microsoft YaHei" altLang="Microsoft YaHei" sz="1000" dirty="0"/>
          </a:p>
          <a:p>
            <a:pPr algn="l" rtl="0" eaLnBrk="0">
              <a:lnSpc>
                <a:spcPct val="111000"/>
              </a:lnSpc>
              <a:tabLst/>
            </a:pPr>
            <a:endParaRPr lang="Arial" altLang="Arial" sz="400" dirty="0"/>
          </a:p>
          <a:p>
            <a:pPr marL="13894" algn="l" rtl="0" eaLnBrk="0">
              <a:lnSpc>
                <a:spcPct val="95000"/>
              </a:lnSpc>
              <a:spcBef>
                <a:spcPts val="1"/>
              </a:spcBef>
              <a:tabLst/>
            </a:pPr>
            <a:r>
              <a:rPr sz="1000" spc="50" dirty="0">
                <a:solidFill>
                  <a:srgbClr val="231F20">
                    <a:alpha val="100000"/>
                  </a:srgbClr>
                </a:solidFill>
                <a:latin typeface="Microsoft YaHei"/>
                <a:ea typeface="Microsoft YaHei"/>
                <a:cs typeface="Microsoft YaHei"/>
              </a:rPr>
              <a:t>一部分，关注老年人抑郁障碍对采取恰当的干预护理措施具有重</a:t>
            </a:r>
            <a:r>
              <a:rPr sz="1000" spc="20" dirty="0">
                <a:solidFill>
                  <a:srgbClr val="231F20">
                    <a:alpha val="100000"/>
                  </a:srgbClr>
                </a:solidFill>
                <a:latin typeface="Microsoft YaHei"/>
                <a:ea typeface="Microsoft YaHei"/>
                <a:cs typeface="Microsoft YaHei"/>
              </a:rPr>
              <a:t>要</a:t>
            </a:r>
            <a:r>
              <a:rPr sz="1000" spc="0" dirty="0">
                <a:solidFill>
                  <a:srgbClr val="231F20">
                    <a:alpha val="100000"/>
                  </a:srgbClr>
                </a:solidFill>
                <a:latin typeface="Microsoft YaHei"/>
                <a:ea typeface="Microsoft YaHei"/>
                <a:cs typeface="Microsoft YaHei"/>
              </a:rPr>
              <a:t>的意义。</a:t>
            </a:r>
            <a:endParaRPr lang="Microsoft YaHei" altLang="Microsoft YaHei" sz="1000" dirty="0"/>
          </a:p>
        </p:txBody>
      </p:sp>
      <p:sp>
        <p:nvSpPr>
          <p:cNvPr id="494" name="textbox 494"/>
          <p:cNvSpPr/>
          <p:nvPr/>
        </p:nvSpPr>
        <p:spPr>
          <a:xfrm>
            <a:off x="1114139" y="1448211"/>
            <a:ext cx="4625340" cy="1400175"/>
          </a:xfrm>
          <a:prstGeom prst="rect">
            <a:avLst/>
          </a:prstGeom>
        </p:spPr>
        <p:txBody>
          <a:bodyPr vert="horz" wrap="square" lIns="0" tIns="0" rIns="0" bIns="0"/>
          <a:lstStyle/>
          <a:p>
            <a:pPr algn="l" rtl="0" eaLnBrk="0">
              <a:lnSpc>
                <a:spcPct val="112000"/>
              </a:lnSpc>
              <a:tabLst/>
            </a:pPr>
            <a:endParaRPr lang="Arial" altLang="Arial" sz="100" dirty="0"/>
          </a:p>
          <a:p>
            <a:pPr marL="12700" indent="274319" algn="l" rtl="0" eaLnBrk="0">
              <a:lnSpc>
                <a:spcPct val="128000"/>
              </a:lnSpc>
              <a:spcBef>
                <a:spcPts val="1"/>
              </a:spcBef>
              <a:tabLst/>
            </a:pPr>
            <a:r>
              <a:rPr sz="1000" spc="60" dirty="0">
                <a:solidFill>
                  <a:srgbClr val="231F20">
                    <a:alpha val="100000"/>
                  </a:srgbClr>
                </a:solidFill>
                <a:latin typeface="SimSun"/>
                <a:ea typeface="SimSun"/>
                <a:cs typeface="SimSun"/>
              </a:rPr>
              <a:t>梁婆婆，</a:t>
            </a:r>
            <a:r>
              <a:rPr sz="1000" spc="60" dirty="0">
                <a:solidFill>
                  <a:srgbClr val="231F20">
                    <a:alpha val="100000"/>
                  </a:srgbClr>
                </a:solidFill>
                <a:latin typeface="Times New Roman"/>
                <a:ea typeface="Times New Roman"/>
                <a:cs typeface="Times New Roman"/>
              </a:rPr>
              <a:t>65</a:t>
            </a:r>
            <a:r>
              <a:rPr sz="1000" spc="60" dirty="0">
                <a:solidFill>
                  <a:srgbClr val="231F20">
                    <a:alpha val="100000"/>
                  </a:srgbClr>
                </a:solidFill>
                <a:latin typeface="Times New Roman"/>
                <a:ea typeface="Times New Roman"/>
                <a:cs typeface="Times New Roman"/>
              </a:rPr>
              <a:t> </a:t>
            </a:r>
            <a:r>
              <a:rPr sz="1000" spc="60" dirty="0">
                <a:solidFill>
                  <a:srgbClr val="231F20">
                    <a:alpha val="100000"/>
                  </a:srgbClr>
                </a:solidFill>
                <a:latin typeface="SimSun"/>
                <a:ea typeface="SimSun"/>
                <a:cs typeface="SimSun"/>
              </a:rPr>
              <a:t>岁，退休工人，文化程度不高。她性格内向，一生经历</a:t>
            </a:r>
            <a:r>
              <a:rPr sz="1000" spc="40" dirty="0">
                <a:solidFill>
                  <a:srgbClr val="231F20">
                    <a:alpha val="100000"/>
                  </a:srgbClr>
                </a:solidFill>
                <a:latin typeface="SimSun"/>
                <a:ea typeface="SimSun"/>
                <a:cs typeface="SimSun"/>
              </a:rPr>
              <a:t>坎</a:t>
            </a:r>
            <a:r>
              <a:rPr sz="1000" spc="0" dirty="0">
                <a:solidFill>
                  <a:srgbClr val="231F20">
                    <a:alpha val="100000"/>
                  </a:srgbClr>
                </a:solidFill>
                <a:latin typeface="SimSun"/>
                <a:ea typeface="SimSun"/>
                <a:cs typeface="SimSun"/>
              </a:rPr>
              <a:t>坷，</a:t>
            </a:r>
            <a:r>
              <a:rPr sz="1000" spc="0" dirty="0">
                <a:solidFill>
                  <a:srgbClr val="231F20">
                    <a:alpha val="100000"/>
                  </a:srgbClr>
                </a:solidFill>
                <a:latin typeface="SimSun"/>
                <a:ea typeface="SimSun"/>
                <a:cs typeface="SimSun"/>
              </a:rPr>
              <a:t> </a:t>
            </a:r>
            <a:r>
              <a:rPr sz="1000" spc="70" dirty="0">
                <a:solidFill>
                  <a:srgbClr val="231F20">
                    <a:alpha val="100000"/>
                  </a:srgbClr>
                </a:solidFill>
                <a:latin typeface="SimSun"/>
                <a:ea typeface="SimSun"/>
                <a:cs typeface="SimSun"/>
              </a:rPr>
              <a:t>多次相亲后，终于在</a:t>
            </a:r>
            <a:r>
              <a:rPr sz="1000" spc="70" dirty="0">
                <a:solidFill>
                  <a:srgbClr val="231F20">
                    <a:alpha val="100000"/>
                  </a:srgbClr>
                </a:solidFill>
                <a:latin typeface="SimSun"/>
                <a:ea typeface="SimSun"/>
                <a:cs typeface="SimSun"/>
              </a:rPr>
              <a:t> </a:t>
            </a:r>
            <a:r>
              <a:rPr sz="1000" spc="70" dirty="0">
                <a:solidFill>
                  <a:srgbClr val="231F20">
                    <a:alpha val="100000"/>
                  </a:srgbClr>
                </a:solidFill>
                <a:latin typeface="Times New Roman"/>
                <a:ea typeface="Times New Roman"/>
                <a:cs typeface="Times New Roman"/>
              </a:rPr>
              <a:t>28</a:t>
            </a:r>
            <a:r>
              <a:rPr sz="1000" spc="70" dirty="0">
                <a:solidFill>
                  <a:srgbClr val="231F20">
                    <a:alpha val="100000"/>
                  </a:srgbClr>
                </a:solidFill>
                <a:latin typeface="Times New Roman"/>
                <a:ea typeface="Times New Roman"/>
                <a:cs typeface="Times New Roman"/>
              </a:rPr>
              <a:t> </a:t>
            </a:r>
            <a:r>
              <a:rPr sz="1000" spc="70" dirty="0">
                <a:solidFill>
                  <a:srgbClr val="231F20">
                    <a:alpha val="100000"/>
                  </a:srgbClr>
                </a:solidFill>
                <a:latin typeface="SimSun"/>
                <a:ea typeface="SimSun"/>
                <a:cs typeface="SimSun"/>
              </a:rPr>
              <a:t>岁结婚。她婚后育有一女，但好景不长，丈</a:t>
            </a:r>
            <a:r>
              <a:rPr sz="1000" spc="40" dirty="0">
                <a:solidFill>
                  <a:srgbClr val="231F20">
                    <a:alpha val="100000"/>
                  </a:srgbClr>
                </a:solidFill>
                <a:latin typeface="SimSun"/>
                <a:ea typeface="SimSun"/>
                <a:cs typeface="SimSun"/>
              </a:rPr>
              <a:t>夫</a:t>
            </a:r>
            <a:r>
              <a:rPr sz="1000" spc="0" dirty="0">
                <a:solidFill>
                  <a:srgbClr val="231F20">
                    <a:alpha val="100000"/>
                  </a:srgbClr>
                </a:solidFill>
                <a:latin typeface="SimSun"/>
                <a:ea typeface="SimSun"/>
                <a:cs typeface="SimSun"/>
              </a:rPr>
              <a:t>另觅新</a:t>
            </a:r>
            <a:r>
              <a:rPr sz="1000" spc="0" dirty="0">
                <a:solidFill>
                  <a:srgbClr val="231F20">
                    <a:alpha val="100000"/>
                  </a:srgbClr>
                </a:solidFill>
                <a:latin typeface="SimSun"/>
                <a:ea typeface="SimSun"/>
                <a:cs typeface="SimSun"/>
              </a:rPr>
              <a:t> </a:t>
            </a:r>
            <a:r>
              <a:rPr sz="1000" spc="70" dirty="0">
                <a:solidFill>
                  <a:srgbClr val="231F20">
                    <a:alpha val="100000"/>
                  </a:srgbClr>
                </a:solidFill>
                <a:latin typeface="SimSun"/>
                <a:ea typeface="SimSun"/>
                <a:cs typeface="SimSun"/>
              </a:rPr>
              <a:t>欢，为了孩子，梁婆婆没有选择离婚。她进入老年期以后，丈夫又</a:t>
            </a:r>
            <a:r>
              <a:rPr sz="1000" spc="30" dirty="0">
                <a:solidFill>
                  <a:srgbClr val="231F20">
                    <a:alpha val="100000"/>
                  </a:srgbClr>
                </a:solidFill>
                <a:latin typeface="SimSun"/>
                <a:ea typeface="SimSun"/>
                <a:cs typeface="SimSun"/>
              </a:rPr>
              <a:t>突</a:t>
            </a:r>
            <a:r>
              <a:rPr sz="1000" spc="0" dirty="0">
                <a:solidFill>
                  <a:srgbClr val="231F20">
                    <a:alpha val="100000"/>
                  </a:srgbClr>
                </a:solidFill>
                <a:latin typeface="SimSun"/>
                <a:ea typeface="SimSun"/>
                <a:cs typeface="SimSun"/>
              </a:rPr>
              <a:t>发心脑血</a:t>
            </a:r>
            <a:r>
              <a:rPr sz="1000" spc="0" dirty="0">
                <a:solidFill>
                  <a:srgbClr val="231F20">
                    <a:alpha val="100000"/>
                  </a:srgbClr>
                </a:solidFill>
                <a:latin typeface="SimSun"/>
                <a:ea typeface="SimSun"/>
                <a:cs typeface="SimSun"/>
              </a:rPr>
              <a:t> </a:t>
            </a:r>
            <a:r>
              <a:rPr sz="1000" spc="70" dirty="0">
                <a:solidFill>
                  <a:srgbClr val="231F20">
                    <a:alpha val="100000"/>
                  </a:srgbClr>
                </a:solidFill>
                <a:latin typeface="SimSun"/>
                <a:ea typeface="SimSun"/>
                <a:cs typeface="SimSun"/>
              </a:rPr>
              <a:t>管病离世。雪上加霜的是，唯一的女儿又在两年后因意外离世。从</a:t>
            </a:r>
            <a:r>
              <a:rPr sz="1000" spc="30" dirty="0">
                <a:solidFill>
                  <a:srgbClr val="231F20">
                    <a:alpha val="100000"/>
                  </a:srgbClr>
                </a:solidFill>
                <a:latin typeface="SimSun"/>
                <a:ea typeface="SimSun"/>
                <a:cs typeface="SimSun"/>
              </a:rPr>
              <a:t>此</a:t>
            </a:r>
            <a:r>
              <a:rPr sz="1000" spc="0" dirty="0">
                <a:solidFill>
                  <a:srgbClr val="231F20">
                    <a:alpha val="100000"/>
                  </a:srgbClr>
                </a:solidFill>
                <a:latin typeface="SimSun"/>
                <a:ea typeface="SimSun"/>
                <a:cs typeface="SimSun"/>
              </a:rPr>
              <a:t>，梁婆婆</a:t>
            </a:r>
            <a:r>
              <a:rPr sz="1000" spc="0" dirty="0">
                <a:solidFill>
                  <a:srgbClr val="231F20">
                    <a:alpha val="100000"/>
                  </a:srgbClr>
                </a:solidFill>
                <a:latin typeface="SimSun"/>
                <a:ea typeface="SimSun"/>
                <a:cs typeface="SimSun"/>
              </a:rPr>
              <a:t> </a:t>
            </a:r>
            <a:r>
              <a:rPr sz="1000" spc="60" dirty="0">
                <a:solidFill>
                  <a:srgbClr val="231F20">
                    <a:alpha val="100000"/>
                  </a:srgbClr>
                </a:solidFill>
                <a:latin typeface="SimSun"/>
                <a:ea typeface="SimSun"/>
                <a:cs typeface="SimSun"/>
              </a:rPr>
              <a:t>变得彻夜难眠，吃不下饭，喜欢独处，精神萎靡，情绪低落，忧郁沮丧，不</a:t>
            </a:r>
            <a:r>
              <a:rPr sz="1000" spc="10" dirty="0">
                <a:solidFill>
                  <a:srgbClr val="231F20">
                    <a:alpha val="100000"/>
                  </a:srgbClr>
                </a:solidFill>
                <a:latin typeface="SimSun"/>
                <a:ea typeface="SimSun"/>
                <a:cs typeface="SimSun"/>
              </a:rPr>
              <a:t>愿</a:t>
            </a:r>
            <a:r>
              <a:rPr sz="1000" spc="0" dirty="0">
                <a:solidFill>
                  <a:srgbClr val="231F20">
                    <a:alpha val="100000"/>
                  </a:srgbClr>
                </a:solidFill>
                <a:latin typeface="SimSun"/>
                <a:ea typeface="SimSun"/>
                <a:cs typeface="SimSun"/>
              </a:rPr>
              <a:t> </a:t>
            </a:r>
            <a:r>
              <a:rPr sz="1000" spc="60" dirty="0">
                <a:solidFill>
                  <a:srgbClr val="231F20">
                    <a:alpha val="100000"/>
                  </a:srgbClr>
                </a:solidFill>
                <a:latin typeface="SimSun"/>
                <a:ea typeface="SimSun"/>
                <a:cs typeface="SimSun"/>
              </a:rPr>
              <a:t>与人交往，经常一个人暗自落泪。她思维变得迟钝，记忆力也</a:t>
            </a:r>
            <a:r>
              <a:rPr sz="1000" spc="10" dirty="0">
                <a:solidFill>
                  <a:srgbClr val="231F20">
                    <a:alpha val="100000"/>
                  </a:srgbClr>
                </a:solidFill>
                <a:latin typeface="SimSun"/>
                <a:ea typeface="SimSun"/>
                <a:cs typeface="SimSun"/>
              </a:rPr>
              <a:t>明</a:t>
            </a:r>
            <a:r>
              <a:rPr sz="1000" spc="0" dirty="0">
                <a:solidFill>
                  <a:srgbClr val="231F20">
                    <a:alpha val="100000"/>
                  </a:srgbClr>
                </a:solidFill>
                <a:latin typeface="SimSun"/>
                <a:ea typeface="SimSun"/>
                <a:cs typeface="SimSun"/>
              </a:rPr>
              <a:t>显下降。</a:t>
            </a:r>
            <a:endParaRPr lang="SimSun" altLang="SimSun" sz="1000" dirty="0"/>
          </a:p>
          <a:p>
            <a:pPr algn="l" rtl="0" eaLnBrk="0">
              <a:lnSpc>
                <a:spcPct val="106000"/>
              </a:lnSpc>
              <a:tabLst/>
            </a:pPr>
            <a:endParaRPr lang="Arial" altLang="Arial" sz="300" dirty="0"/>
          </a:p>
          <a:p>
            <a:pPr marL="275290" algn="l" rtl="0" eaLnBrk="0">
              <a:lnSpc>
                <a:spcPct val="99000"/>
              </a:lnSpc>
              <a:spcBef>
                <a:spcPts val="3"/>
              </a:spcBef>
              <a:tabLst/>
            </a:pPr>
            <a:r>
              <a:rPr sz="1000" spc="20" dirty="0">
                <a:solidFill>
                  <a:srgbClr val="231F20">
                    <a:alpha val="100000"/>
                  </a:srgbClr>
                </a:solidFill>
                <a:latin typeface="SimSun"/>
                <a:ea typeface="SimSun"/>
                <a:cs typeface="SimSun"/>
              </a:rPr>
              <a:t>请判断：梁婆婆出现了什么问</a:t>
            </a:r>
            <a:r>
              <a:rPr sz="1000" spc="10" dirty="0">
                <a:solidFill>
                  <a:srgbClr val="231F20">
                    <a:alpha val="100000"/>
                  </a:srgbClr>
                </a:solidFill>
                <a:latin typeface="SimSun"/>
                <a:ea typeface="SimSun"/>
                <a:cs typeface="SimSun"/>
              </a:rPr>
              <a:t>题</a:t>
            </a:r>
            <a:r>
              <a:rPr sz="1000" spc="0" dirty="0">
                <a:solidFill>
                  <a:srgbClr val="231F20">
                    <a:alpha val="100000"/>
                  </a:srgbClr>
                </a:solidFill>
                <a:latin typeface="SimSun"/>
                <a:ea typeface="SimSun"/>
                <a:cs typeface="SimSun"/>
              </a:rPr>
              <a:t>？</a:t>
            </a:r>
            <a:endParaRPr lang="SimSun" altLang="SimSun" sz="1000" dirty="0"/>
          </a:p>
        </p:txBody>
      </p:sp>
      <p:sp>
        <p:nvSpPr>
          <p:cNvPr id="495" name="textbox 495"/>
          <p:cNvSpPr/>
          <p:nvPr/>
        </p:nvSpPr>
        <p:spPr>
          <a:xfrm>
            <a:off x="1087696" y="3139221"/>
            <a:ext cx="3753484" cy="826769"/>
          </a:xfrm>
          <a:prstGeom prst="rect">
            <a:avLst/>
          </a:prstGeom>
        </p:spPr>
        <p:txBody>
          <a:bodyPr vert="horz" wrap="square" lIns="0" tIns="0" rIns="0" bIns="0"/>
          <a:lstStyle/>
          <a:p>
            <a:pPr algn="l" rtl="0" eaLnBrk="0">
              <a:lnSpc>
                <a:spcPct val="83341"/>
              </a:lnSpc>
              <a:tabLst/>
            </a:pPr>
            <a:endParaRPr lang="Arial" altLang="Arial" sz="100" dirty="0"/>
          </a:p>
          <a:p>
            <a:pPr marL="12700" algn="l" rtl="0" eaLnBrk="0">
              <a:lnSpc>
                <a:spcPts val="1349"/>
              </a:lnSpc>
              <a:tabLst/>
            </a:pPr>
            <a:r>
              <a:rPr sz="1000" spc="40" dirty="0">
                <a:solidFill>
                  <a:srgbClr val="231F20">
                    <a:alpha val="100000"/>
                  </a:srgbClr>
                </a:solidFill>
                <a:latin typeface="Microsoft YaHei"/>
                <a:ea typeface="Microsoft YaHei"/>
                <a:cs typeface="Microsoft YaHei"/>
              </a:rPr>
              <a:t>针对以上案例，你需要完成的任</a:t>
            </a:r>
            <a:r>
              <a:rPr sz="1000" spc="30" dirty="0">
                <a:solidFill>
                  <a:srgbClr val="231F20">
                    <a:alpha val="100000"/>
                  </a:srgbClr>
                </a:solidFill>
                <a:latin typeface="Microsoft YaHei"/>
                <a:ea typeface="Microsoft YaHei"/>
                <a:cs typeface="Microsoft YaHei"/>
              </a:rPr>
              <a:t>务</a:t>
            </a:r>
            <a:r>
              <a:rPr sz="1000" spc="0" dirty="0">
                <a:solidFill>
                  <a:srgbClr val="231F20">
                    <a:alpha val="100000"/>
                  </a:srgbClr>
                </a:solidFill>
                <a:latin typeface="Microsoft YaHei"/>
                <a:ea typeface="Microsoft YaHei"/>
                <a:cs typeface="Microsoft YaHei"/>
              </a:rPr>
              <a:t>是：</a:t>
            </a:r>
            <a:endParaRPr lang="Microsoft YaHei" altLang="Microsoft YaHei" sz="1000" dirty="0"/>
          </a:p>
          <a:p>
            <a:pPr marL="13761" algn="l" rtl="0" eaLnBrk="0">
              <a:lnSpc>
                <a:spcPts val="1349"/>
              </a:lnSpc>
              <a:spcBef>
                <a:spcPts val="283"/>
              </a:spcBef>
              <a:tabLst/>
            </a:pPr>
            <a:r>
              <a:rPr sz="1000" spc="50" dirty="0">
                <a:solidFill>
                  <a:srgbClr val="231F20">
                    <a:alpha val="100000"/>
                  </a:srgbClr>
                </a:solidFill>
                <a:latin typeface="Microsoft YaHei"/>
                <a:ea typeface="Microsoft YaHei"/>
                <a:cs typeface="Microsoft YaHei"/>
              </a:rPr>
              <a:t>子任务一：熟悉并掌握老年人抑郁障碍</a:t>
            </a:r>
            <a:r>
              <a:rPr sz="1000" spc="40" dirty="0">
                <a:solidFill>
                  <a:srgbClr val="231F20">
                    <a:alpha val="100000"/>
                  </a:srgbClr>
                </a:solidFill>
                <a:latin typeface="Microsoft YaHei"/>
                <a:ea typeface="Microsoft YaHei"/>
                <a:cs typeface="Microsoft YaHei"/>
              </a:rPr>
              <a:t>概</a:t>
            </a:r>
            <a:r>
              <a:rPr sz="1000" spc="0" dirty="0">
                <a:solidFill>
                  <a:srgbClr val="231F20">
                    <a:alpha val="100000"/>
                  </a:srgbClr>
                </a:solidFill>
                <a:latin typeface="Microsoft YaHei"/>
                <a:ea typeface="Microsoft YaHei"/>
                <a:cs typeface="Microsoft YaHei"/>
              </a:rPr>
              <a:t>述</a:t>
            </a:r>
            <a:endParaRPr lang="Microsoft YaHei" altLang="Microsoft YaHei" sz="1000" dirty="0"/>
          </a:p>
          <a:p>
            <a:pPr algn="l" rtl="0" eaLnBrk="0">
              <a:lnSpc>
                <a:spcPct val="111000"/>
              </a:lnSpc>
              <a:tabLst/>
            </a:pPr>
            <a:endParaRPr lang="Arial" altLang="Arial" sz="300" dirty="0"/>
          </a:p>
          <a:p>
            <a:pPr marL="13761" algn="l" rtl="0" eaLnBrk="0">
              <a:lnSpc>
                <a:spcPct val="122000"/>
              </a:lnSpc>
              <a:tabLst/>
            </a:pPr>
            <a:r>
              <a:rPr sz="1000" spc="50" dirty="0">
                <a:solidFill>
                  <a:srgbClr val="231F20">
                    <a:alpha val="100000"/>
                  </a:srgbClr>
                </a:solidFill>
                <a:latin typeface="Microsoft YaHei"/>
                <a:ea typeface="Microsoft YaHei"/>
                <a:cs typeface="Microsoft YaHei"/>
              </a:rPr>
              <a:t>子任务二：熟悉并掌握老年人抑郁障碍的区辨性评估、测评</a:t>
            </a:r>
            <a:r>
              <a:rPr sz="1000" spc="40" dirty="0">
                <a:solidFill>
                  <a:srgbClr val="231F20">
                    <a:alpha val="100000"/>
                  </a:srgbClr>
                </a:solidFill>
                <a:latin typeface="Microsoft YaHei"/>
                <a:ea typeface="Microsoft YaHei"/>
                <a:cs typeface="Microsoft YaHei"/>
              </a:rPr>
              <a:t>工</a:t>
            </a:r>
            <a:r>
              <a:rPr sz="1000" spc="0" dirty="0">
                <a:solidFill>
                  <a:srgbClr val="231F20">
                    <a:alpha val="100000"/>
                  </a:srgbClr>
                </a:solidFill>
                <a:latin typeface="Microsoft YaHei"/>
                <a:ea typeface="Microsoft YaHei"/>
                <a:cs typeface="Microsoft YaHei"/>
              </a:rPr>
              <a:t>具</a:t>
            </a:r>
            <a:r>
              <a:rPr sz="1000" spc="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子任务三：熟悉并掌握老年人抑郁障碍的心理</a:t>
            </a:r>
            <a:r>
              <a:rPr sz="1000" spc="40" dirty="0">
                <a:solidFill>
                  <a:srgbClr val="231F20">
                    <a:alpha val="100000"/>
                  </a:srgbClr>
                </a:solidFill>
                <a:latin typeface="Microsoft YaHei"/>
                <a:ea typeface="Microsoft YaHei"/>
                <a:cs typeface="Microsoft YaHei"/>
              </a:rPr>
              <a:t>护</a:t>
            </a:r>
            <a:r>
              <a:rPr sz="1000" spc="0" dirty="0">
                <a:solidFill>
                  <a:srgbClr val="231F20">
                    <a:alpha val="100000"/>
                  </a:srgbClr>
                </a:solidFill>
                <a:latin typeface="Microsoft YaHei"/>
                <a:ea typeface="Microsoft YaHei"/>
                <a:cs typeface="Microsoft YaHei"/>
              </a:rPr>
              <a:t>理</a:t>
            </a:r>
            <a:endParaRPr lang="Microsoft YaHei" altLang="Microsoft YaHei" sz="1000" dirty="0"/>
          </a:p>
        </p:txBody>
      </p:sp>
      <p:sp>
        <p:nvSpPr>
          <p:cNvPr id="496" name="textbox 496"/>
          <p:cNvSpPr/>
          <p:nvPr/>
        </p:nvSpPr>
        <p:spPr>
          <a:xfrm>
            <a:off x="1247505" y="7721627"/>
            <a:ext cx="1728470" cy="1267460"/>
          </a:xfrm>
          <a:prstGeom prst="rect">
            <a:avLst/>
          </a:prstGeom>
        </p:spPr>
        <p:txBody>
          <a:bodyPr vert="horz" wrap="square" lIns="0" tIns="0" rIns="0" bIns="0"/>
          <a:lstStyle/>
          <a:p>
            <a:pPr algn="l" rtl="0" eaLnBrk="0">
              <a:lnSpc>
                <a:spcPct val="83341"/>
              </a:lnSpc>
              <a:tabLst/>
            </a:pPr>
            <a:endParaRPr lang="Arial" altLang="Arial" sz="100" dirty="0"/>
          </a:p>
          <a:p>
            <a:pPr marL="12700" algn="l" rtl="0" eaLnBrk="0">
              <a:lnSpc>
                <a:spcPts val="1426"/>
              </a:lnSpc>
              <a:tabLst/>
            </a:pPr>
            <a:r>
              <a:rPr sz="1100" spc="-30" dirty="0">
                <a:solidFill>
                  <a:srgbClr val="B00D15">
                    <a:alpha val="100000"/>
                  </a:srgbClr>
                </a:solidFill>
                <a:latin typeface="Microsoft YaHei"/>
                <a:ea typeface="Microsoft YaHei"/>
                <a:cs typeface="Microsoft YaHei"/>
              </a:rPr>
              <a:t>(一)基因</a:t>
            </a:r>
            <a:r>
              <a:rPr sz="1100" spc="-30" dirty="0">
                <a:solidFill>
                  <a:srgbClr val="B00D15">
                    <a:alpha val="100000"/>
                  </a:srgbClr>
                </a:solidFill>
                <a:latin typeface="Microsoft YaHei"/>
                <a:ea typeface="Microsoft YaHei"/>
                <a:cs typeface="Microsoft YaHei"/>
              </a:rPr>
              <a:t> </a:t>
            </a:r>
            <a:r>
              <a:rPr sz="1100" spc="-30" dirty="0">
                <a:solidFill>
                  <a:srgbClr val="B00D15">
                    <a:alpha val="100000"/>
                  </a:srgbClr>
                </a:solidFill>
                <a:latin typeface="Microsoft YaHei"/>
                <a:ea typeface="Microsoft YaHei"/>
                <a:cs typeface="Microsoft YaHei"/>
              </a:rPr>
              <a:t>、</a:t>
            </a:r>
            <a:r>
              <a:rPr sz="1100" spc="-30" dirty="0">
                <a:solidFill>
                  <a:srgbClr val="B00D15">
                    <a:alpha val="100000"/>
                  </a:srgbClr>
                </a:solidFill>
                <a:latin typeface="Microsoft YaHei"/>
                <a:ea typeface="Microsoft YaHei"/>
                <a:cs typeface="Microsoft YaHei"/>
              </a:rPr>
              <a:t>  </a:t>
            </a:r>
            <a:r>
              <a:rPr sz="1100" spc="-30" dirty="0">
                <a:solidFill>
                  <a:srgbClr val="B00D15">
                    <a:alpha val="100000"/>
                  </a:srgbClr>
                </a:solidFill>
                <a:latin typeface="Microsoft YaHei"/>
                <a:ea typeface="Microsoft YaHei"/>
                <a:cs typeface="Microsoft YaHei"/>
              </a:rPr>
              <a:t>家族</a:t>
            </a:r>
            <a:r>
              <a:rPr sz="1100" spc="-20" dirty="0">
                <a:solidFill>
                  <a:srgbClr val="B00D15">
                    <a:alpha val="100000"/>
                  </a:srgbClr>
                </a:solidFill>
                <a:latin typeface="Microsoft YaHei"/>
                <a:ea typeface="Microsoft YaHei"/>
                <a:cs typeface="Microsoft YaHei"/>
              </a:rPr>
              <a:t>史</a:t>
            </a:r>
            <a:endParaRPr lang="Microsoft YaHei" altLang="Microsoft YaHei" sz="1100" dirty="0"/>
          </a:p>
          <a:p>
            <a:pPr marL="12700" algn="l" rtl="0" eaLnBrk="0">
              <a:lnSpc>
                <a:spcPts val="1426"/>
              </a:lnSpc>
              <a:spcBef>
                <a:spcPts val="1057"/>
              </a:spcBef>
              <a:tabLst/>
            </a:pPr>
            <a:r>
              <a:rPr sz="1100" spc="40" dirty="0">
                <a:solidFill>
                  <a:srgbClr val="B00D15">
                    <a:alpha val="100000"/>
                  </a:srgbClr>
                </a:solidFill>
                <a:latin typeface="Microsoft YaHei"/>
                <a:ea typeface="Microsoft YaHei"/>
                <a:cs typeface="Microsoft YaHei"/>
              </a:rPr>
              <a:t>(</a:t>
            </a:r>
            <a:r>
              <a:rPr sz="1100" spc="40" dirty="0">
                <a:solidFill>
                  <a:srgbClr val="B00D15">
                    <a:alpha val="100000"/>
                  </a:srgbClr>
                </a:solidFill>
                <a:latin typeface="Microsoft YaHei"/>
                <a:ea typeface="Microsoft YaHei"/>
                <a:cs typeface="Microsoft YaHei"/>
              </a:rPr>
              <a:t> </a:t>
            </a:r>
            <a:r>
              <a:rPr sz="1100" spc="40" dirty="0">
                <a:solidFill>
                  <a:srgbClr val="B00D15">
                    <a:alpha val="100000"/>
                  </a:srgbClr>
                </a:solidFill>
                <a:latin typeface="Microsoft YaHei"/>
                <a:ea typeface="Microsoft YaHei"/>
                <a:cs typeface="Microsoft YaHei"/>
              </a:rPr>
              <a:t>二)躯体</a:t>
            </a:r>
            <a:r>
              <a:rPr sz="1100" spc="0" dirty="0">
                <a:solidFill>
                  <a:srgbClr val="B00D15">
                    <a:alpha val="100000"/>
                  </a:srgbClr>
                </a:solidFill>
                <a:latin typeface="Microsoft YaHei"/>
                <a:ea typeface="Microsoft YaHei"/>
                <a:cs typeface="Microsoft YaHei"/>
              </a:rPr>
              <a:t>疾病</a:t>
            </a:r>
            <a:endParaRPr lang="Microsoft YaHei" altLang="Microsoft YaHei" sz="1100" dirty="0"/>
          </a:p>
          <a:p>
            <a:pPr marL="12700" algn="l" rtl="0" eaLnBrk="0">
              <a:lnSpc>
                <a:spcPts val="1426"/>
              </a:lnSpc>
              <a:spcBef>
                <a:spcPts val="529"/>
              </a:spcBef>
              <a:tabLst/>
            </a:pPr>
            <a:r>
              <a:rPr sz="1100" spc="50" dirty="0">
                <a:solidFill>
                  <a:srgbClr val="B00D15">
                    <a:alpha val="100000"/>
                  </a:srgbClr>
                </a:solidFill>
                <a:latin typeface="Microsoft YaHei"/>
                <a:ea typeface="Microsoft YaHei"/>
                <a:cs typeface="Microsoft YaHei"/>
              </a:rPr>
              <a:t>(三)服用某些药物的副</a:t>
            </a:r>
            <a:r>
              <a:rPr sz="1100" spc="20" dirty="0">
                <a:solidFill>
                  <a:srgbClr val="B00D15">
                    <a:alpha val="100000"/>
                  </a:srgbClr>
                </a:solidFill>
                <a:latin typeface="Microsoft YaHei"/>
                <a:ea typeface="Microsoft YaHei"/>
                <a:cs typeface="Microsoft YaHei"/>
              </a:rPr>
              <a:t>作</a:t>
            </a:r>
            <a:r>
              <a:rPr sz="1100" spc="0" dirty="0">
                <a:solidFill>
                  <a:srgbClr val="B00D15">
                    <a:alpha val="100000"/>
                  </a:srgbClr>
                </a:solidFill>
                <a:latin typeface="Microsoft YaHei"/>
                <a:ea typeface="Microsoft YaHei"/>
                <a:cs typeface="Microsoft YaHei"/>
              </a:rPr>
              <a:t>用</a:t>
            </a:r>
            <a:endParaRPr lang="Microsoft YaHei" altLang="Microsoft YaHei" sz="1100" dirty="0"/>
          </a:p>
          <a:p>
            <a:pPr marL="12700" algn="l" rtl="0" eaLnBrk="0">
              <a:lnSpc>
                <a:spcPts val="1426"/>
              </a:lnSpc>
              <a:spcBef>
                <a:spcPts val="529"/>
              </a:spcBef>
              <a:tabLst/>
            </a:pPr>
            <a:r>
              <a:rPr sz="1100" spc="-90" dirty="0">
                <a:solidFill>
                  <a:srgbClr val="B00D15">
                    <a:alpha val="100000"/>
                  </a:srgbClr>
                </a:solidFill>
                <a:latin typeface="Microsoft YaHei"/>
                <a:ea typeface="Microsoft YaHei"/>
                <a:cs typeface="Microsoft YaHei"/>
              </a:rPr>
              <a:t>(</a:t>
            </a:r>
            <a:r>
              <a:rPr sz="1100" spc="-90" dirty="0">
                <a:solidFill>
                  <a:srgbClr val="B00D15">
                    <a:alpha val="100000"/>
                  </a:srgbClr>
                </a:solidFill>
                <a:latin typeface="Microsoft YaHei"/>
                <a:ea typeface="Microsoft YaHei"/>
                <a:cs typeface="Microsoft YaHei"/>
              </a:rPr>
              <a:t> </a:t>
            </a:r>
            <a:r>
              <a:rPr sz="1100" spc="-90" dirty="0">
                <a:solidFill>
                  <a:srgbClr val="B00D15">
                    <a:alpha val="100000"/>
                  </a:srgbClr>
                </a:solidFill>
                <a:latin typeface="Microsoft YaHei"/>
                <a:ea typeface="Microsoft YaHei"/>
                <a:cs typeface="Microsoft YaHei"/>
              </a:rPr>
              <a:t>四</a:t>
            </a:r>
            <a:r>
              <a:rPr sz="1100" spc="-90" dirty="0">
                <a:solidFill>
                  <a:srgbClr val="B00D15">
                    <a:alpha val="100000"/>
                  </a:srgbClr>
                </a:solidFill>
                <a:latin typeface="Microsoft YaHei"/>
                <a:ea typeface="Microsoft YaHei"/>
                <a:cs typeface="Microsoft YaHei"/>
              </a:rPr>
              <a:t> </a:t>
            </a:r>
            <a:r>
              <a:rPr sz="1100" spc="-90" dirty="0">
                <a:solidFill>
                  <a:srgbClr val="B00D15">
                    <a:alpha val="100000"/>
                  </a:srgbClr>
                </a:solidFill>
                <a:latin typeface="Microsoft YaHei"/>
                <a:ea typeface="Microsoft YaHei"/>
                <a:cs typeface="Microsoft YaHei"/>
              </a:rPr>
              <a:t>)</a:t>
            </a:r>
            <a:r>
              <a:rPr sz="1100" spc="-90" dirty="0">
                <a:solidFill>
                  <a:srgbClr val="B00D15">
                    <a:alpha val="100000"/>
                  </a:srgbClr>
                </a:solidFill>
                <a:latin typeface="Microsoft YaHei"/>
                <a:ea typeface="Microsoft YaHei"/>
                <a:cs typeface="Microsoft YaHei"/>
              </a:rPr>
              <a:t> </a:t>
            </a:r>
            <a:r>
              <a:rPr sz="1100" spc="-90" dirty="0">
                <a:solidFill>
                  <a:srgbClr val="B00D15">
                    <a:alpha val="100000"/>
                  </a:srgbClr>
                </a:solidFill>
                <a:latin typeface="Microsoft YaHei"/>
                <a:ea typeface="Microsoft YaHei"/>
                <a:cs typeface="Microsoft YaHei"/>
              </a:rPr>
              <a:t>性</a:t>
            </a:r>
            <a:r>
              <a:rPr sz="1100" spc="-90" dirty="0">
                <a:solidFill>
                  <a:srgbClr val="B00D15">
                    <a:alpha val="100000"/>
                  </a:srgbClr>
                </a:solidFill>
                <a:latin typeface="Microsoft YaHei"/>
                <a:ea typeface="Microsoft YaHei"/>
                <a:cs typeface="Microsoft YaHei"/>
              </a:rPr>
              <a:t> </a:t>
            </a:r>
            <a:r>
              <a:rPr sz="1100" spc="-60" dirty="0">
                <a:solidFill>
                  <a:srgbClr val="B00D15">
                    <a:alpha val="100000"/>
                  </a:srgbClr>
                </a:solidFill>
                <a:latin typeface="Microsoft YaHei"/>
                <a:ea typeface="Microsoft YaHei"/>
                <a:cs typeface="Microsoft YaHei"/>
              </a:rPr>
              <a:t>别</a:t>
            </a:r>
            <a:endParaRPr lang="Microsoft YaHei" altLang="Microsoft YaHei" sz="1100" dirty="0"/>
          </a:p>
          <a:p>
            <a:pPr marL="12700" algn="l" rtl="0" eaLnBrk="0">
              <a:lnSpc>
                <a:spcPts val="1955"/>
              </a:lnSpc>
              <a:tabLst/>
            </a:pPr>
            <a:r>
              <a:rPr sz="1100" spc="-90" dirty="0">
                <a:solidFill>
                  <a:srgbClr val="B00D15">
                    <a:alpha val="100000"/>
                  </a:srgbClr>
                </a:solidFill>
                <a:latin typeface="Microsoft YaHei"/>
                <a:ea typeface="Microsoft YaHei"/>
                <a:cs typeface="Microsoft YaHei"/>
              </a:rPr>
              <a:t>(</a:t>
            </a:r>
            <a:r>
              <a:rPr sz="1100" spc="-90" dirty="0">
                <a:solidFill>
                  <a:srgbClr val="B00D15">
                    <a:alpha val="100000"/>
                  </a:srgbClr>
                </a:solidFill>
                <a:latin typeface="Microsoft YaHei"/>
                <a:ea typeface="Microsoft YaHei"/>
                <a:cs typeface="Microsoft YaHei"/>
              </a:rPr>
              <a:t> </a:t>
            </a:r>
            <a:r>
              <a:rPr sz="1100" spc="-90" dirty="0">
                <a:solidFill>
                  <a:srgbClr val="B00D15">
                    <a:alpha val="100000"/>
                  </a:srgbClr>
                </a:solidFill>
                <a:latin typeface="Microsoft YaHei"/>
                <a:ea typeface="Microsoft YaHei"/>
                <a:cs typeface="Microsoft YaHei"/>
              </a:rPr>
              <a:t>五</a:t>
            </a:r>
            <a:r>
              <a:rPr sz="1100" spc="-90" dirty="0">
                <a:solidFill>
                  <a:srgbClr val="B00D15">
                    <a:alpha val="100000"/>
                  </a:srgbClr>
                </a:solidFill>
                <a:latin typeface="Microsoft YaHei"/>
                <a:ea typeface="Microsoft YaHei"/>
                <a:cs typeface="Microsoft YaHei"/>
              </a:rPr>
              <a:t> </a:t>
            </a:r>
            <a:r>
              <a:rPr sz="1100" spc="-90" dirty="0">
                <a:solidFill>
                  <a:srgbClr val="B00D15">
                    <a:alpha val="100000"/>
                  </a:srgbClr>
                </a:solidFill>
                <a:latin typeface="Microsoft YaHei"/>
                <a:ea typeface="Microsoft YaHei"/>
                <a:cs typeface="Microsoft YaHei"/>
              </a:rPr>
              <a:t>)</a:t>
            </a:r>
            <a:r>
              <a:rPr sz="1100" spc="-90" dirty="0">
                <a:solidFill>
                  <a:srgbClr val="B00D15">
                    <a:alpha val="100000"/>
                  </a:srgbClr>
                </a:solidFill>
                <a:latin typeface="Microsoft YaHei"/>
                <a:ea typeface="Microsoft YaHei"/>
                <a:cs typeface="Microsoft YaHei"/>
              </a:rPr>
              <a:t> </a:t>
            </a:r>
            <a:r>
              <a:rPr sz="1100" spc="-90" dirty="0">
                <a:solidFill>
                  <a:srgbClr val="B00D15">
                    <a:alpha val="100000"/>
                  </a:srgbClr>
                </a:solidFill>
                <a:latin typeface="Microsoft YaHei"/>
                <a:ea typeface="Microsoft YaHei"/>
                <a:cs typeface="Microsoft YaHei"/>
              </a:rPr>
              <a:t>独</a:t>
            </a:r>
            <a:r>
              <a:rPr sz="1100" spc="-90" dirty="0">
                <a:solidFill>
                  <a:srgbClr val="B00D15">
                    <a:alpha val="100000"/>
                  </a:srgbClr>
                </a:solidFill>
                <a:latin typeface="Microsoft YaHei"/>
                <a:ea typeface="Microsoft YaHei"/>
                <a:cs typeface="Microsoft YaHei"/>
              </a:rPr>
              <a:t> </a:t>
            </a:r>
            <a:r>
              <a:rPr sz="1100" spc="-30" dirty="0">
                <a:solidFill>
                  <a:srgbClr val="B00D15">
                    <a:alpha val="100000"/>
                  </a:srgbClr>
                </a:solidFill>
                <a:latin typeface="Microsoft YaHei"/>
                <a:ea typeface="Microsoft YaHei"/>
                <a:cs typeface="Microsoft YaHei"/>
              </a:rPr>
              <a:t>居</a:t>
            </a:r>
            <a:endParaRPr lang="Microsoft YaHei" altLang="Microsoft YaHei" sz="1100" dirty="0"/>
          </a:p>
        </p:txBody>
      </p:sp>
      <p:sp>
        <p:nvSpPr>
          <p:cNvPr id="497" name="textbox 497"/>
          <p:cNvSpPr/>
          <p:nvPr/>
        </p:nvSpPr>
        <p:spPr>
          <a:xfrm>
            <a:off x="2188476" y="4387382"/>
            <a:ext cx="2505075" cy="220979"/>
          </a:xfrm>
          <a:prstGeom prst="rect">
            <a:avLst/>
          </a:prstGeom>
        </p:spPr>
        <p:txBody>
          <a:bodyPr vert="horz" wrap="square" lIns="0" tIns="0" rIns="0" bIns="0"/>
          <a:lstStyle/>
          <a:p>
            <a:pPr algn="l" rtl="0" eaLnBrk="0">
              <a:lnSpc>
                <a:spcPct val="76921"/>
              </a:lnSpc>
              <a:tabLst/>
            </a:pPr>
            <a:endParaRPr lang="Arial" altLang="Arial" sz="100" dirty="0"/>
          </a:p>
          <a:p>
            <a:pPr marL="12700" algn="l" rtl="0" eaLnBrk="0">
              <a:lnSpc>
                <a:spcPct val="92000"/>
              </a:lnSpc>
              <a:tabLst/>
            </a:pPr>
            <a:r>
              <a:rPr sz="1400" spc="10" dirty="0">
                <a:solidFill>
                  <a:srgbClr val="231F20">
                    <a:alpha val="100000"/>
                  </a:srgbClr>
                </a:solidFill>
                <a:latin typeface="Microsoft YaHei"/>
                <a:ea typeface="Microsoft YaHei"/>
                <a:cs typeface="Microsoft YaHei"/>
              </a:rPr>
              <a:t>子任务一</a:t>
            </a:r>
            <a:r>
              <a:rPr sz="1400" spc="10" dirty="0">
                <a:solidFill>
                  <a:srgbClr val="231F20">
                    <a:alpha val="100000"/>
                  </a:srgbClr>
                </a:solidFill>
                <a:latin typeface="Microsoft YaHei"/>
                <a:ea typeface="Microsoft YaHei"/>
                <a:cs typeface="Microsoft YaHei"/>
              </a:rPr>
              <a:t>   </a:t>
            </a:r>
            <a:r>
              <a:rPr sz="1400" spc="0" dirty="0">
                <a:solidFill>
                  <a:srgbClr val="231F20">
                    <a:alpha val="100000"/>
                  </a:srgbClr>
                </a:solidFill>
                <a:latin typeface="Microsoft YaHei"/>
                <a:ea typeface="Microsoft YaHei"/>
                <a:cs typeface="Microsoft YaHei"/>
              </a:rPr>
              <a:t>老年人抑郁障碍概述</a:t>
            </a:r>
            <a:endParaRPr lang="Microsoft YaHei" altLang="Microsoft YaHei" sz="1400" dirty="0"/>
          </a:p>
        </p:txBody>
      </p:sp>
      <p:pic>
        <p:nvPicPr>
          <p:cNvPr id="498" name="picture 498"/>
          <p:cNvPicPr>
            <a:picLocks noChangeAspect="1"/>
          </p:cNvPicPr>
          <p:nvPr/>
        </p:nvPicPr>
        <p:blipFill>
          <a:blip r:embed="rId2"/>
          <a:stretch>
            <a:fillRect/>
          </a:stretch>
        </p:blipFill>
        <p:spPr>
          <a:xfrm rot="21600000">
            <a:off x="1089545" y="7160806"/>
            <a:ext cx="2154796" cy="187769"/>
          </a:xfrm>
          <a:prstGeom prst="rect">
            <a:avLst/>
          </a:prstGeom>
        </p:spPr>
      </p:pic>
      <p:sp>
        <p:nvSpPr>
          <p:cNvPr id="499" name="textbox 499"/>
          <p:cNvSpPr/>
          <p:nvPr/>
        </p:nvSpPr>
        <p:spPr>
          <a:xfrm>
            <a:off x="3839377" y="661246"/>
            <a:ext cx="2283460" cy="170179"/>
          </a:xfrm>
          <a:prstGeom prst="rect">
            <a:avLst/>
          </a:prstGeom>
        </p:spPr>
        <p:txBody>
          <a:bodyPr vert="horz" wrap="square" lIns="0" tIns="0" rIns="0" bIns="0"/>
          <a:lstStyle/>
          <a:p>
            <a:pPr algn="l" rtl="0" eaLnBrk="0">
              <a:lnSpc>
                <a:spcPct val="79852"/>
              </a:lnSpc>
              <a:tabLst/>
            </a:pPr>
            <a:endParaRPr lang="Arial" altLang="Arial" sz="100" dirty="0"/>
          </a:p>
          <a:p>
            <a:pPr marL="12700" algn="l" rtl="0" eaLnBrk="0">
              <a:lnSpc>
                <a:spcPct val="95000"/>
              </a:lnSpc>
              <a:tabLst/>
            </a:pPr>
            <a:r>
              <a:rPr sz="1000" spc="50" dirty="0">
                <a:solidFill>
                  <a:srgbClr val="B00D15">
                    <a:alpha val="100000"/>
                  </a:srgbClr>
                </a:solidFill>
                <a:latin typeface="Microsoft YaHei"/>
                <a:ea typeface="Microsoft YaHei"/>
                <a:cs typeface="Microsoft YaHei"/>
              </a:rPr>
              <a:t>项目四</a:t>
            </a:r>
            <a:r>
              <a:rPr sz="1000" spc="50" dirty="0">
                <a:solidFill>
                  <a:srgbClr val="B00D15">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老年人认知与情绪问题及</a:t>
            </a:r>
            <a:r>
              <a:rPr sz="1000" spc="30" dirty="0">
                <a:solidFill>
                  <a:srgbClr val="231F20">
                    <a:alpha val="100000"/>
                  </a:srgbClr>
                </a:solidFill>
                <a:latin typeface="Microsoft YaHei"/>
                <a:ea typeface="Microsoft YaHei"/>
                <a:cs typeface="Microsoft YaHei"/>
              </a:rPr>
              <a:t>护</a:t>
            </a:r>
            <a:r>
              <a:rPr sz="1000" spc="0" dirty="0">
                <a:solidFill>
                  <a:srgbClr val="231F20">
                    <a:alpha val="100000"/>
                  </a:srgbClr>
                </a:solidFill>
                <a:latin typeface="Microsoft YaHei"/>
                <a:ea typeface="Microsoft YaHei"/>
                <a:cs typeface="Microsoft YaHei"/>
              </a:rPr>
              <a:t>理</a:t>
            </a:r>
            <a:endParaRPr lang="Microsoft YaHei" altLang="Microsoft YaHei" sz="1000" dirty="0"/>
          </a:p>
        </p:txBody>
      </p:sp>
      <p:pic>
        <p:nvPicPr>
          <p:cNvPr id="500" name="picture 500"/>
          <p:cNvPicPr>
            <a:picLocks noChangeAspect="1"/>
          </p:cNvPicPr>
          <p:nvPr/>
        </p:nvPicPr>
        <p:blipFill>
          <a:blip r:embed="rId3"/>
          <a:stretch>
            <a:fillRect/>
          </a:stretch>
        </p:blipFill>
        <p:spPr>
          <a:xfrm rot="21600000">
            <a:off x="1089545" y="4903812"/>
            <a:ext cx="1242885" cy="187833"/>
          </a:xfrm>
          <a:prstGeom prst="rect">
            <a:avLst/>
          </a:prstGeom>
        </p:spPr>
      </p:pic>
      <p:sp>
        <p:nvSpPr>
          <p:cNvPr id="501" name="rect"/>
          <p:cNvSpPr/>
          <p:nvPr/>
        </p:nvSpPr>
        <p:spPr>
          <a:xfrm>
            <a:off x="1169669" y="1202055"/>
            <a:ext cx="4680584" cy="26669"/>
          </a:xfrm>
          <a:prstGeom prst="rect">
            <a:avLst/>
          </a:prstGeom>
          <a:solidFill>
            <a:srgbClr val="B00D15">
              <a:alpha val="100000"/>
            </a:srgbClr>
          </a:solidFill>
          <a:ln cap="flat">
            <a:miter lim="0"/>
            <a:noFill/>
            <a:prstDash val="solid"/>
          </a:ln>
        </p:spPr>
        <p:txBody>
          <a:bodyPr rtlCol="0"/>
          <a:lstStyle/>
          <a:p>
            <a:pPr algn="ctr"/>
            <a:endParaRPr lang="zh-CN" altLang="en-US"/>
          </a:p>
        </p:txBody>
      </p:sp>
      <p:pic>
        <p:nvPicPr>
          <p:cNvPr id="502" name="picture 502"/>
          <p:cNvPicPr>
            <a:picLocks noChangeAspect="1"/>
          </p:cNvPicPr>
          <p:nvPr/>
        </p:nvPicPr>
        <p:blipFill>
          <a:blip r:embed="rId4"/>
          <a:stretch>
            <a:fillRect/>
          </a:stretch>
        </p:blipFill>
        <p:spPr>
          <a:xfrm rot="21600000">
            <a:off x="1438655" y="1126235"/>
            <a:ext cx="826008" cy="195071"/>
          </a:xfrm>
          <a:prstGeom prst="rect">
            <a:avLst/>
          </a:prstGeom>
        </p:spPr>
      </p:pic>
      <p:pic>
        <p:nvPicPr>
          <p:cNvPr id="503" name="picture 503"/>
          <p:cNvPicPr>
            <a:picLocks noChangeAspect="1"/>
          </p:cNvPicPr>
          <p:nvPr/>
        </p:nvPicPr>
        <p:blipFill>
          <a:blip r:embed="rId5"/>
          <a:stretch>
            <a:fillRect/>
          </a:stretch>
        </p:blipFill>
        <p:spPr>
          <a:xfrm rot="21600000">
            <a:off x="1101725" y="2968625"/>
            <a:ext cx="4680584" cy="27304"/>
          </a:xfrm>
          <a:prstGeom prst="rect">
            <a:avLst/>
          </a:prstGeom>
        </p:spPr>
      </p:pic>
      <p:sp>
        <p:nvSpPr>
          <p:cNvPr id="504" name="textbox 504"/>
          <p:cNvSpPr/>
          <p:nvPr/>
        </p:nvSpPr>
        <p:spPr>
          <a:xfrm>
            <a:off x="5845372" y="9041149"/>
            <a:ext cx="229234" cy="153035"/>
          </a:xfrm>
          <a:prstGeom prst="rect">
            <a:avLst/>
          </a:prstGeom>
        </p:spPr>
        <p:txBody>
          <a:bodyPr vert="horz" wrap="square" lIns="0" tIns="0" rIns="0" bIns="0"/>
          <a:lstStyle/>
          <a:p>
            <a:pPr algn="l" rtl="0" eaLnBrk="0">
              <a:lnSpc>
                <a:spcPct val="78516"/>
              </a:lnSpc>
              <a:tabLst/>
            </a:pPr>
            <a:endParaRPr lang="Arial" altLang="Arial" sz="100" dirty="0"/>
          </a:p>
          <a:p>
            <a:pPr marL="12700" algn="l" rtl="0" eaLnBrk="0">
              <a:lnSpc>
                <a:spcPct val="84000"/>
              </a:lnSpc>
              <a:tabLst/>
            </a:pPr>
            <a:r>
              <a:rPr sz="1000" b="1" spc="-30" dirty="0">
                <a:solidFill>
                  <a:srgbClr val="231F20">
                    <a:alpha val="100000"/>
                  </a:srgbClr>
                </a:solidFill>
                <a:latin typeface="Arial"/>
                <a:ea typeface="Arial"/>
                <a:cs typeface="Arial"/>
              </a:rPr>
              <a:t>15</a:t>
            </a:r>
            <a:r>
              <a:rPr sz="1000" b="1" spc="-10" dirty="0">
                <a:solidFill>
                  <a:srgbClr val="231F20">
                    <a:alpha val="100000"/>
                  </a:srgbClr>
                </a:solidFill>
                <a:latin typeface="Arial"/>
                <a:ea typeface="Arial"/>
                <a:cs typeface="Arial"/>
              </a:rPr>
              <a:t>7</a:t>
            </a:r>
            <a:endParaRPr lang="Arial" altLang="Arial" sz="1000"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5" name="textbox 505"/>
          <p:cNvSpPr/>
          <p:nvPr/>
        </p:nvSpPr>
        <p:spPr>
          <a:xfrm>
            <a:off x="967570" y="4359684"/>
            <a:ext cx="5175884" cy="3107054"/>
          </a:xfrm>
          <a:prstGeom prst="rect">
            <a:avLst/>
          </a:prstGeom>
        </p:spPr>
        <p:txBody>
          <a:bodyPr vert="horz" wrap="square" lIns="0" tIns="0" rIns="0" bIns="0"/>
          <a:lstStyle/>
          <a:p>
            <a:pPr algn="l" rtl="0" eaLnBrk="0">
              <a:lnSpc>
                <a:spcPct val="83341"/>
              </a:lnSpc>
              <a:tabLst/>
            </a:pPr>
            <a:endParaRPr lang="Arial" altLang="Arial" sz="100" dirty="0"/>
          </a:p>
          <a:p>
            <a:pPr marL="149378" algn="l" rtl="0" eaLnBrk="0">
              <a:lnSpc>
                <a:spcPts val="1426"/>
              </a:lnSpc>
              <a:tabLst/>
            </a:pPr>
            <a:r>
              <a:rPr sz="1100" spc="40" dirty="0">
                <a:solidFill>
                  <a:srgbClr val="B00D15">
                    <a:alpha val="100000"/>
                  </a:srgbClr>
                </a:solidFill>
                <a:latin typeface="Microsoft YaHei"/>
                <a:ea typeface="Microsoft YaHei"/>
                <a:cs typeface="Microsoft YaHei"/>
              </a:rPr>
              <a:t>(一)对抑郁障碍老年人进行基础性</a:t>
            </a:r>
            <a:r>
              <a:rPr sz="1100" spc="30" dirty="0">
                <a:solidFill>
                  <a:srgbClr val="B00D15">
                    <a:alpha val="100000"/>
                  </a:srgbClr>
                </a:solidFill>
                <a:latin typeface="Microsoft YaHei"/>
                <a:ea typeface="Microsoft YaHei"/>
                <a:cs typeface="Microsoft YaHei"/>
              </a:rPr>
              <a:t>功</a:t>
            </a:r>
            <a:r>
              <a:rPr sz="1100" spc="0" dirty="0">
                <a:solidFill>
                  <a:srgbClr val="B00D15">
                    <a:alpha val="100000"/>
                  </a:srgbClr>
                </a:solidFill>
                <a:latin typeface="Microsoft YaHei"/>
                <a:ea typeface="Microsoft YaHei"/>
                <a:cs typeface="Microsoft YaHei"/>
              </a:rPr>
              <a:t>能测评</a:t>
            </a:r>
            <a:endParaRPr lang="Microsoft YaHei" altLang="Microsoft YaHei" sz="1100" dirty="0"/>
          </a:p>
          <a:p>
            <a:pPr marL="147813" algn="l" rtl="0" eaLnBrk="0">
              <a:lnSpc>
                <a:spcPct val="99000"/>
              </a:lnSpc>
              <a:spcBef>
                <a:spcPts val="655"/>
              </a:spcBef>
              <a:tabLst/>
            </a:pPr>
            <a:r>
              <a:rPr sz="1000" b="1" spc="20" dirty="0">
                <a:solidFill>
                  <a:srgbClr val="231F20">
                    <a:alpha val="100000"/>
                  </a:srgbClr>
                </a:solidFill>
                <a:latin typeface="Arial"/>
                <a:ea typeface="Arial"/>
                <a:cs typeface="Arial"/>
              </a:rPr>
              <a:t>1.</a:t>
            </a:r>
            <a:r>
              <a:rPr sz="1000" spc="20" dirty="0">
                <a:solidFill>
                  <a:srgbClr val="231F20">
                    <a:alpha val="100000"/>
                  </a:srgbClr>
                </a:solidFill>
                <a:latin typeface="Arial"/>
                <a:ea typeface="Arial"/>
                <a:cs typeface="Arial"/>
              </a:rPr>
              <a:t> </a:t>
            </a:r>
            <a:r>
              <a:rPr sz="1000" spc="20" dirty="0">
                <a:solidFill>
                  <a:srgbClr val="231F20">
                    <a:alpha val="100000"/>
                  </a:srgbClr>
                </a:solidFill>
                <a:latin typeface="SimSun"/>
                <a:ea typeface="SimSun"/>
                <a:cs typeface="SimSun"/>
              </a:rPr>
              <a:t>身体</a:t>
            </a:r>
            <a:r>
              <a:rPr sz="1000" spc="10" dirty="0">
                <a:solidFill>
                  <a:srgbClr val="231F20">
                    <a:alpha val="100000"/>
                  </a:srgbClr>
                </a:solidFill>
                <a:latin typeface="SimSun"/>
                <a:ea typeface="SimSun"/>
                <a:cs typeface="SimSun"/>
              </a:rPr>
              <a:t>健</a:t>
            </a:r>
            <a:r>
              <a:rPr sz="1000" spc="0" dirty="0">
                <a:solidFill>
                  <a:srgbClr val="231F20">
                    <a:alpha val="100000"/>
                  </a:srgbClr>
                </a:solidFill>
                <a:latin typeface="SimSun"/>
                <a:ea typeface="SimSun"/>
                <a:cs typeface="SimSun"/>
              </a:rPr>
              <a:t>康测评</a:t>
            </a:r>
            <a:endParaRPr lang="SimSun" altLang="SimSun" sz="1000" dirty="0"/>
          </a:p>
          <a:p>
            <a:pPr marL="277807" algn="l" rtl="0" eaLnBrk="0">
              <a:lnSpc>
                <a:spcPct val="99000"/>
              </a:lnSpc>
              <a:spcBef>
                <a:spcPts val="328"/>
              </a:spcBef>
              <a:tabLst/>
            </a:pPr>
            <a:r>
              <a:rPr sz="1000" b="1" spc="30" dirty="0">
                <a:solidFill>
                  <a:srgbClr val="231F20">
                    <a:alpha val="100000"/>
                  </a:srgbClr>
                </a:solidFill>
                <a:latin typeface="Arial"/>
                <a:ea typeface="Arial"/>
                <a:cs typeface="Arial"/>
              </a:rPr>
              <a:t>2.</a:t>
            </a:r>
            <a:r>
              <a:rPr sz="1000" spc="30" dirty="0">
                <a:solidFill>
                  <a:srgbClr val="231F20">
                    <a:alpha val="100000"/>
                  </a:srgbClr>
                </a:solidFill>
                <a:latin typeface="Arial"/>
                <a:ea typeface="Arial"/>
                <a:cs typeface="Arial"/>
              </a:rPr>
              <a:t> </a:t>
            </a:r>
            <a:r>
              <a:rPr sz="1000" spc="30" dirty="0">
                <a:solidFill>
                  <a:srgbClr val="231F20">
                    <a:alpha val="100000"/>
                  </a:srgbClr>
                </a:solidFill>
                <a:latin typeface="SimSun"/>
                <a:ea typeface="SimSun"/>
                <a:cs typeface="SimSun"/>
              </a:rPr>
              <a:t>认知功</a:t>
            </a:r>
            <a:r>
              <a:rPr sz="1000" spc="20" dirty="0">
                <a:solidFill>
                  <a:srgbClr val="231F20">
                    <a:alpha val="100000"/>
                  </a:srgbClr>
                </a:solidFill>
                <a:latin typeface="SimSun"/>
                <a:ea typeface="SimSun"/>
                <a:cs typeface="SimSun"/>
              </a:rPr>
              <a:t>能</a:t>
            </a:r>
            <a:r>
              <a:rPr sz="1000" spc="0" dirty="0">
                <a:solidFill>
                  <a:srgbClr val="231F20">
                    <a:alpha val="100000"/>
                  </a:srgbClr>
                </a:solidFill>
                <a:latin typeface="SimSun"/>
                <a:ea typeface="SimSun"/>
                <a:cs typeface="SimSun"/>
              </a:rPr>
              <a:t>测评</a:t>
            </a:r>
            <a:endParaRPr lang="SimSun" altLang="SimSun" sz="1000" dirty="0"/>
          </a:p>
          <a:p>
            <a:pPr marL="274823" algn="l" rtl="0" eaLnBrk="0">
              <a:lnSpc>
                <a:spcPct val="95000"/>
              </a:lnSpc>
              <a:spcBef>
                <a:spcPts val="792"/>
              </a:spcBef>
              <a:tabLst/>
            </a:pPr>
            <a:r>
              <a:rPr sz="1000" spc="50" dirty="0">
                <a:solidFill>
                  <a:srgbClr val="231F20">
                    <a:alpha val="100000"/>
                  </a:srgbClr>
                </a:solidFill>
                <a:latin typeface="Microsoft YaHei"/>
                <a:ea typeface="Microsoft YaHei"/>
                <a:cs typeface="Microsoft YaHei"/>
              </a:rPr>
              <a:t>认知功能包括近期记忆、程序记忆、定向能力、判断</a:t>
            </a:r>
            <a:r>
              <a:rPr sz="1000" spc="0" dirty="0">
                <a:solidFill>
                  <a:srgbClr val="231F20">
                    <a:alpha val="100000"/>
                  </a:srgbClr>
                </a:solidFill>
                <a:latin typeface="Microsoft YaHei"/>
                <a:ea typeface="Microsoft YaHei"/>
                <a:cs typeface="Microsoft YaHei"/>
              </a:rPr>
              <a:t>能力等。</a:t>
            </a:r>
            <a:endParaRPr lang="Microsoft YaHei" altLang="Microsoft YaHei" sz="1000" dirty="0"/>
          </a:p>
          <a:p>
            <a:pPr marL="279532" algn="l" rtl="0" eaLnBrk="0">
              <a:lnSpc>
                <a:spcPct val="99000"/>
              </a:lnSpc>
              <a:spcBef>
                <a:spcPts val="836"/>
              </a:spcBef>
              <a:tabLst/>
            </a:pPr>
            <a:r>
              <a:rPr sz="1000" b="1" spc="30" dirty="0">
                <a:solidFill>
                  <a:srgbClr val="231F20">
                    <a:alpha val="100000"/>
                  </a:srgbClr>
                </a:solidFill>
                <a:latin typeface="Arial"/>
                <a:ea typeface="Arial"/>
                <a:cs typeface="Arial"/>
              </a:rPr>
              <a:t>3.</a:t>
            </a:r>
            <a:r>
              <a:rPr sz="1000" spc="30" dirty="0">
                <a:solidFill>
                  <a:srgbClr val="231F20">
                    <a:alpha val="100000"/>
                  </a:srgbClr>
                </a:solidFill>
                <a:latin typeface="Arial"/>
                <a:ea typeface="Arial"/>
                <a:cs typeface="Arial"/>
              </a:rPr>
              <a:t> </a:t>
            </a:r>
            <a:r>
              <a:rPr sz="1000" spc="30" dirty="0">
                <a:solidFill>
                  <a:srgbClr val="231F20">
                    <a:alpha val="100000"/>
                  </a:srgbClr>
                </a:solidFill>
                <a:latin typeface="SimSun"/>
                <a:ea typeface="SimSun"/>
                <a:cs typeface="SimSun"/>
              </a:rPr>
              <a:t>情绪状</a:t>
            </a:r>
            <a:r>
              <a:rPr sz="1000" spc="10" dirty="0">
                <a:solidFill>
                  <a:srgbClr val="231F20">
                    <a:alpha val="100000"/>
                  </a:srgbClr>
                </a:solidFill>
                <a:latin typeface="SimSun"/>
                <a:ea typeface="SimSun"/>
                <a:cs typeface="SimSun"/>
              </a:rPr>
              <a:t>况</a:t>
            </a:r>
            <a:r>
              <a:rPr sz="1000" spc="0" dirty="0">
                <a:solidFill>
                  <a:srgbClr val="231F20">
                    <a:alpha val="100000"/>
                  </a:srgbClr>
                </a:solidFill>
                <a:latin typeface="SimSun"/>
                <a:ea typeface="SimSun"/>
                <a:cs typeface="SimSun"/>
              </a:rPr>
              <a:t>测评</a:t>
            </a:r>
            <a:endParaRPr lang="SimSun" altLang="SimSun" sz="1000" dirty="0"/>
          </a:p>
          <a:p>
            <a:pPr marL="278535" algn="l" rtl="0" eaLnBrk="0">
              <a:lnSpc>
                <a:spcPct val="99000"/>
              </a:lnSpc>
              <a:spcBef>
                <a:spcPts val="864"/>
              </a:spcBef>
              <a:tabLst/>
            </a:pPr>
            <a:r>
              <a:rPr sz="1000" b="1" spc="30" dirty="0">
                <a:solidFill>
                  <a:srgbClr val="231F20">
                    <a:alpha val="100000"/>
                  </a:srgbClr>
                </a:solidFill>
                <a:latin typeface="Arial"/>
                <a:ea typeface="Arial"/>
                <a:cs typeface="Arial"/>
              </a:rPr>
              <a:t>4.</a:t>
            </a:r>
            <a:r>
              <a:rPr sz="1000" spc="30" dirty="0">
                <a:solidFill>
                  <a:srgbClr val="231F20">
                    <a:alpha val="100000"/>
                  </a:srgbClr>
                </a:solidFill>
                <a:latin typeface="Arial"/>
                <a:ea typeface="Arial"/>
                <a:cs typeface="Arial"/>
              </a:rPr>
              <a:t> </a:t>
            </a:r>
            <a:r>
              <a:rPr sz="1000" spc="30" dirty="0">
                <a:solidFill>
                  <a:srgbClr val="231F20">
                    <a:alpha val="100000"/>
                  </a:srgbClr>
                </a:solidFill>
                <a:latin typeface="SimSun"/>
                <a:ea typeface="SimSun"/>
                <a:cs typeface="SimSun"/>
              </a:rPr>
              <a:t>日常生活能力测</a:t>
            </a:r>
            <a:r>
              <a:rPr sz="1000" spc="20" dirty="0">
                <a:solidFill>
                  <a:srgbClr val="231F20">
                    <a:alpha val="100000"/>
                  </a:srgbClr>
                </a:solidFill>
                <a:latin typeface="SimSun"/>
                <a:ea typeface="SimSun"/>
                <a:cs typeface="SimSun"/>
              </a:rPr>
              <a:t>评</a:t>
            </a:r>
            <a:endParaRPr lang="SimSun" altLang="SimSun" sz="1000" dirty="0"/>
          </a:p>
          <a:p>
            <a:pPr marL="276823" algn="l" rtl="0" eaLnBrk="0">
              <a:lnSpc>
                <a:spcPct val="135000"/>
              </a:lnSpc>
              <a:spcBef>
                <a:spcPts val="466"/>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Times New Roman"/>
                <a:ea typeface="Times New Roman"/>
                <a:cs typeface="Times New Roman"/>
              </a:rPr>
              <a:t>1</a:t>
            </a:r>
            <a:r>
              <a:rPr sz="1000" spc="50" dirty="0">
                <a:solidFill>
                  <a:srgbClr val="231F20">
                    <a:alpha val="100000"/>
                  </a:srgbClr>
                </a:solidFill>
                <a:latin typeface="Times New Roman"/>
                <a:ea typeface="Times New Roman"/>
                <a:cs typeface="Times New Roman"/>
              </a:rPr>
              <a:t> </a:t>
            </a:r>
            <a:r>
              <a:rPr sz="1000" spc="50" dirty="0">
                <a:solidFill>
                  <a:srgbClr val="231F20">
                    <a:alpha val="100000"/>
                  </a:srgbClr>
                </a:solidFill>
                <a:latin typeface="Microsoft YaHei"/>
                <a:ea typeface="Microsoft YaHei"/>
                <a:cs typeface="Microsoft YaHei"/>
              </a:rPr>
              <a:t>)评估目的：评估抑郁障碍老年人的独立生活能力和自我照顾能</a:t>
            </a:r>
            <a:r>
              <a:rPr sz="1000" spc="10" dirty="0">
                <a:solidFill>
                  <a:srgbClr val="231F20">
                    <a:alpha val="100000"/>
                  </a:srgbClr>
                </a:solidFill>
                <a:latin typeface="Microsoft YaHei"/>
                <a:ea typeface="Microsoft YaHei"/>
                <a:cs typeface="Microsoft YaHei"/>
              </a:rPr>
              <a:t>力</a:t>
            </a:r>
            <a:r>
              <a:rPr sz="1000" spc="0" dirty="0">
                <a:solidFill>
                  <a:srgbClr val="231F20">
                    <a:alpha val="100000"/>
                  </a:srgbClr>
                </a:solidFill>
                <a:latin typeface="Microsoft YaHei"/>
                <a:ea typeface="Microsoft YaHei"/>
                <a:cs typeface="Microsoft YaHei"/>
              </a:rPr>
              <a:t>。</a:t>
            </a:r>
            <a:r>
              <a:rPr sz="1000" spc="0" dirty="0">
                <a:solidFill>
                  <a:srgbClr val="231F20">
                    <a:alpha val="100000"/>
                  </a:srgbClr>
                </a:solidFill>
                <a:latin typeface="Microsoft YaHei"/>
                <a:ea typeface="Microsoft YaHei"/>
                <a:cs typeface="Microsoft YaHei"/>
              </a:rPr>
              <a:t>                       </a:t>
            </a:r>
            <a:r>
              <a:rPr sz="1000" spc="40" dirty="0">
                <a:solidFill>
                  <a:srgbClr val="231F20">
                    <a:alpha val="100000"/>
                  </a:srgbClr>
                </a:solidFill>
                <a:latin typeface="Microsoft YaHei"/>
                <a:ea typeface="Microsoft YaHei"/>
                <a:cs typeface="Microsoft YaHei"/>
              </a:rPr>
              <a:t>(</a:t>
            </a:r>
            <a:r>
              <a:rPr sz="1000" spc="40" dirty="0">
                <a:solidFill>
                  <a:srgbClr val="231F20">
                    <a:alpha val="100000"/>
                  </a:srgbClr>
                </a:solidFill>
                <a:latin typeface="Microsoft YaHei"/>
                <a:ea typeface="Microsoft YaHei"/>
                <a:cs typeface="Microsoft YaHei"/>
              </a:rPr>
              <a:t> </a:t>
            </a:r>
            <a:r>
              <a:rPr sz="1000" spc="40" dirty="0">
                <a:solidFill>
                  <a:srgbClr val="231F20">
                    <a:alpha val="100000"/>
                  </a:srgbClr>
                </a:solidFill>
                <a:latin typeface="Times New Roman"/>
                <a:ea typeface="Times New Roman"/>
                <a:cs typeface="Times New Roman"/>
              </a:rPr>
              <a:t>2</a:t>
            </a:r>
            <a:r>
              <a:rPr sz="1000" spc="40" dirty="0">
                <a:solidFill>
                  <a:srgbClr val="231F20">
                    <a:alpha val="100000"/>
                  </a:srgbClr>
                </a:solidFill>
                <a:latin typeface="Microsoft YaHei"/>
                <a:ea typeface="Microsoft YaHei"/>
                <a:cs typeface="Microsoft YaHei"/>
              </a:rPr>
              <a:t>)评估内容：</a:t>
            </a:r>
            <a:r>
              <a:rPr sz="1000" spc="40" dirty="0">
                <a:solidFill>
                  <a:srgbClr val="231F20">
                    <a:alpha val="100000"/>
                  </a:srgbClr>
                </a:solidFill>
                <a:latin typeface="Microsoft YaHei"/>
                <a:ea typeface="Microsoft YaHei"/>
                <a:cs typeface="Microsoft YaHei"/>
              </a:rPr>
              <a:t>  </a:t>
            </a:r>
            <a:r>
              <a:rPr sz="1000" spc="40" dirty="0">
                <a:solidFill>
                  <a:srgbClr val="231F20">
                    <a:alpha val="100000"/>
                  </a:srgbClr>
                </a:solidFill>
                <a:latin typeface="Microsoft YaHei"/>
                <a:ea typeface="Microsoft YaHei"/>
                <a:cs typeface="Microsoft YaHei"/>
              </a:rPr>
              <a:t>自我照顾能力和独立</a:t>
            </a:r>
            <a:r>
              <a:rPr sz="1000" spc="30" dirty="0">
                <a:solidFill>
                  <a:srgbClr val="231F20">
                    <a:alpha val="100000"/>
                  </a:srgbClr>
                </a:solidFill>
                <a:latin typeface="Microsoft YaHei"/>
                <a:ea typeface="Microsoft YaHei"/>
                <a:cs typeface="Microsoft YaHei"/>
              </a:rPr>
              <a:t>生</a:t>
            </a:r>
            <a:r>
              <a:rPr sz="1000" spc="0" dirty="0">
                <a:solidFill>
                  <a:srgbClr val="231F20">
                    <a:alpha val="100000"/>
                  </a:srgbClr>
                </a:solidFill>
                <a:latin typeface="Microsoft YaHei"/>
                <a:ea typeface="Microsoft YaHei"/>
                <a:cs typeface="Microsoft YaHei"/>
              </a:rPr>
              <a:t>活能力。</a:t>
            </a:r>
            <a:r>
              <a:rPr sz="1000" spc="0" dirty="0">
                <a:solidFill>
                  <a:srgbClr val="231F20">
                    <a:alpha val="100000"/>
                  </a:srgbClr>
                </a:solidFill>
                <a:latin typeface="Microsoft YaHei"/>
                <a:ea typeface="Microsoft YaHei"/>
                <a:cs typeface="Microsoft YaHei"/>
              </a:rPr>
              <a:t>                                                         </a:t>
            </a:r>
            <a:r>
              <a:rPr sz="1000" spc="40" dirty="0">
                <a:solidFill>
                  <a:srgbClr val="231F20">
                    <a:alpha val="100000"/>
                  </a:srgbClr>
                </a:solidFill>
                <a:latin typeface="Microsoft YaHei"/>
                <a:ea typeface="Microsoft YaHei"/>
                <a:cs typeface="Microsoft YaHei"/>
              </a:rPr>
              <a:t>(</a:t>
            </a:r>
            <a:r>
              <a:rPr sz="1000" spc="40" dirty="0">
                <a:solidFill>
                  <a:srgbClr val="231F20">
                    <a:alpha val="100000"/>
                  </a:srgbClr>
                </a:solidFill>
                <a:latin typeface="Microsoft YaHei"/>
                <a:ea typeface="Microsoft YaHei"/>
                <a:cs typeface="Microsoft YaHei"/>
              </a:rPr>
              <a:t> </a:t>
            </a:r>
            <a:r>
              <a:rPr sz="1000" spc="40" dirty="0">
                <a:solidFill>
                  <a:srgbClr val="231F20">
                    <a:alpha val="100000"/>
                  </a:srgbClr>
                </a:solidFill>
                <a:latin typeface="Times New Roman"/>
                <a:ea typeface="Times New Roman"/>
                <a:cs typeface="Times New Roman"/>
              </a:rPr>
              <a:t>3</a:t>
            </a:r>
            <a:r>
              <a:rPr sz="1000" spc="40" dirty="0">
                <a:solidFill>
                  <a:srgbClr val="231F20">
                    <a:alpha val="100000"/>
                  </a:srgbClr>
                </a:solidFill>
                <a:latin typeface="Microsoft YaHei"/>
                <a:ea typeface="Microsoft YaHei"/>
                <a:cs typeface="Microsoft YaHei"/>
              </a:rPr>
              <a:t>)测评工具：</a:t>
            </a:r>
            <a:r>
              <a:rPr sz="1000" spc="40" dirty="0">
                <a:solidFill>
                  <a:srgbClr val="231F20">
                    <a:alpha val="100000"/>
                  </a:srgbClr>
                </a:solidFill>
                <a:latin typeface="Microsoft YaHei"/>
                <a:ea typeface="Microsoft YaHei"/>
                <a:cs typeface="Microsoft YaHei"/>
              </a:rPr>
              <a:t>  </a:t>
            </a:r>
            <a:r>
              <a:rPr sz="1000" spc="40" dirty="0">
                <a:solidFill>
                  <a:srgbClr val="231F20">
                    <a:alpha val="100000"/>
                  </a:srgbClr>
                </a:solidFill>
                <a:latin typeface="Microsoft YaHei"/>
                <a:ea typeface="Microsoft YaHei"/>
                <a:cs typeface="Microsoft YaHei"/>
              </a:rPr>
              <a:t>日常生活能力量表和工具性日常生活</a:t>
            </a:r>
            <a:r>
              <a:rPr sz="1000" spc="20" dirty="0">
                <a:solidFill>
                  <a:srgbClr val="231F20">
                    <a:alpha val="100000"/>
                  </a:srgbClr>
                </a:solidFill>
                <a:latin typeface="Microsoft YaHei"/>
                <a:ea typeface="Microsoft YaHei"/>
                <a:cs typeface="Microsoft YaHei"/>
              </a:rPr>
              <a:t>能</a:t>
            </a:r>
            <a:r>
              <a:rPr sz="1000" spc="0" dirty="0">
                <a:solidFill>
                  <a:srgbClr val="231F20">
                    <a:alpha val="100000"/>
                  </a:srgbClr>
                </a:solidFill>
                <a:latin typeface="Microsoft YaHei"/>
                <a:ea typeface="Microsoft YaHei"/>
                <a:cs typeface="Microsoft YaHei"/>
              </a:rPr>
              <a:t>力量表。</a:t>
            </a:r>
            <a:endParaRPr lang="Microsoft YaHei" altLang="Microsoft YaHei" sz="1000" dirty="0"/>
          </a:p>
          <a:p>
            <a:pPr marL="281852" algn="l" rtl="0" eaLnBrk="0">
              <a:lnSpc>
                <a:spcPct val="99000"/>
              </a:lnSpc>
              <a:spcBef>
                <a:spcPts val="239"/>
              </a:spcBef>
              <a:tabLst/>
            </a:pPr>
            <a:r>
              <a:rPr sz="1000" b="1" spc="20" dirty="0">
                <a:solidFill>
                  <a:srgbClr val="231F20">
                    <a:alpha val="100000"/>
                  </a:srgbClr>
                </a:solidFill>
                <a:latin typeface="Arial"/>
                <a:ea typeface="Arial"/>
                <a:cs typeface="Arial"/>
              </a:rPr>
              <a:t>5.</a:t>
            </a:r>
            <a:r>
              <a:rPr sz="1000" spc="20" dirty="0">
                <a:solidFill>
                  <a:srgbClr val="231F20">
                    <a:alpha val="100000"/>
                  </a:srgbClr>
                </a:solidFill>
                <a:latin typeface="Arial"/>
                <a:ea typeface="Arial"/>
                <a:cs typeface="Arial"/>
              </a:rPr>
              <a:t> </a:t>
            </a:r>
            <a:r>
              <a:rPr sz="1000" spc="20" dirty="0">
                <a:solidFill>
                  <a:srgbClr val="231F20">
                    <a:alpha val="100000"/>
                  </a:srgbClr>
                </a:solidFill>
                <a:latin typeface="SimSun"/>
                <a:ea typeface="SimSun"/>
                <a:cs typeface="SimSun"/>
              </a:rPr>
              <a:t>社会功能测</a:t>
            </a:r>
            <a:r>
              <a:rPr sz="1000" spc="10" dirty="0">
                <a:solidFill>
                  <a:srgbClr val="231F20">
                    <a:alpha val="100000"/>
                  </a:srgbClr>
                </a:solidFill>
                <a:latin typeface="SimSun"/>
                <a:ea typeface="SimSun"/>
                <a:cs typeface="SimSun"/>
              </a:rPr>
              <a:t>评</a:t>
            </a:r>
            <a:endParaRPr lang="SimSun" altLang="SimSun" sz="1000" dirty="0"/>
          </a:p>
          <a:p>
            <a:pPr algn="l" rtl="0" eaLnBrk="0">
              <a:lnSpc>
                <a:spcPct val="102000"/>
              </a:lnSpc>
              <a:tabLst/>
            </a:pPr>
            <a:endParaRPr lang="Arial" altLang="Arial" sz="1000" dirty="0"/>
          </a:p>
          <a:p>
            <a:pPr marL="292634" algn="l" rtl="0" eaLnBrk="0">
              <a:lnSpc>
                <a:spcPts val="1426"/>
              </a:lnSpc>
              <a:spcBef>
                <a:spcPts val="334"/>
              </a:spcBef>
              <a:tabLst/>
            </a:pPr>
            <a:r>
              <a:rPr sz="1100" spc="40" dirty="0">
                <a:solidFill>
                  <a:srgbClr val="B00D15">
                    <a:alpha val="100000"/>
                  </a:srgbClr>
                </a:solidFill>
                <a:latin typeface="Microsoft YaHei"/>
                <a:ea typeface="Microsoft YaHei"/>
                <a:cs typeface="Microsoft YaHei"/>
              </a:rPr>
              <a:t>(二)老年人抑郁障碍区辨性测评工</a:t>
            </a:r>
            <a:r>
              <a:rPr sz="1100" spc="0" dirty="0">
                <a:solidFill>
                  <a:srgbClr val="B00D15">
                    <a:alpha val="100000"/>
                  </a:srgbClr>
                </a:solidFill>
                <a:latin typeface="Microsoft YaHei"/>
                <a:ea typeface="Microsoft YaHei"/>
                <a:cs typeface="Microsoft YaHei"/>
              </a:rPr>
              <a:t>具</a:t>
            </a:r>
            <a:endParaRPr lang="Microsoft YaHei" altLang="Microsoft YaHei" sz="1100" dirty="0"/>
          </a:p>
          <a:p>
            <a:pPr algn="l" rtl="0" eaLnBrk="0">
              <a:lnSpc>
                <a:spcPct val="126000"/>
              </a:lnSpc>
              <a:tabLst/>
            </a:pPr>
            <a:endParaRPr lang="Arial" altLang="Arial" sz="200" dirty="0"/>
          </a:p>
          <a:p>
            <a:pPr marL="12700" indent="263514" algn="l" rtl="0" eaLnBrk="0">
              <a:lnSpc>
                <a:spcPct val="143000"/>
              </a:lnSpc>
              <a:tabLst/>
            </a:pPr>
            <a:r>
              <a:rPr sz="1000" spc="-50" dirty="0">
                <a:solidFill>
                  <a:srgbClr val="231F20">
                    <a:alpha val="100000"/>
                  </a:srgbClr>
                </a:solidFill>
                <a:latin typeface="Microsoft YaHei"/>
                <a:ea typeface="Microsoft YaHei"/>
                <a:cs typeface="Microsoft YaHei"/>
              </a:rPr>
              <a:t>对</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老</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年</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人</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抑</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郁障</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碍</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的</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症</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状</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及</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诊</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断</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标</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准</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进</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行诊</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断</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通</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常</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采</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用</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老</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年</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抑</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郁</a:t>
            </a:r>
            <a:r>
              <a:rPr sz="1000" spc="-50" dirty="0">
                <a:solidFill>
                  <a:srgbClr val="231F20">
                    <a:alpha val="100000"/>
                  </a:srgbClr>
                </a:solidFill>
                <a:latin typeface="Microsoft YaHei"/>
                <a:ea typeface="Microsoft YaHei"/>
                <a:cs typeface="Microsoft YaHei"/>
              </a:rPr>
              <a:t> </a:t>
            </a:r>
            <a:r>
              <a:rPr sz="1000" spc="0" dirty="0">
                <a:solidFill>
                  <a:srgbClr val="231F20">
                    <a:alpha val="100000"/>
                  </a:srgbClr>
                </a:solidFill>
                <a:latin typeface="Microsoft YaHei"/>
                <a:ea typeface="Microsoft YaHei"/>
                <a:cs typeface="Microsoft YaHei"/>
              </a:rPr>
              <a:t>量表</a:t>
            </a:r>
            <a:r>
              <a:rPr sz="1000" spc="0" dirty="0">
                <a:solidFill>
                  <a:srgbClr val="231F20">
                    <a:alpha val="100000"/>
                  </a:srgbClr>
                </a:solidFill>
                <a:latin typeface="Microsoft YaHei"/>
                <a:ea typeface="Microsoft YaHei"/>
                <a:cs typeface="Microsoft YaHei"/>
              </a:rPr>
              <a:t> </a:t>
            </a:r>
            <a:r>
              <a:rPr sz="1000" spc="0" dirty="0">
                <a:solidFill>
                  <a:srgbClr val="231F20">
                    <a:alpha val="100000"/>
                  </a:srgbClr>
                </a:solidFill>
                <a:latin typeface="Microsoft YaHei"/>
                <a:ea typeface="Microsoft YaHei"/>
                <a:cs typeface="Microsoft YaHei"/>
              </a:rPr>
              <a:t>(</a:t>
            </a:r>
            <a:r>
              <a:rPr sz="1000" spc="0" dirty="0">
                <a:solidFill>
                  <a:srgbClr val="231F20">
                    <a:alpha val="100000"/>
                  </a:srgbClr>
                </a:solidFill>
                <a:latin typeface="Microsoft YaHei"/>
                <a:ea typeface="Microsoft YaHei"/>
                <a:cs typeface="Microsoft YaHei"/>
              </a:rPr>
              <a:t> </a:t>
            </a:r>
            <a:r>
              <a:rPr sz="1000" spc="0" dirty="0">
                <a:solidFill>
                  <a:srgbClr val="231F20">
                    <a:alpha val="100000"/>
                  </a:srgbClr>
                </a:solidFill>
                <a:latin typeface="Times New Roman"/>
                <a:ea typeface="Times New Roman"/>
                <a:cs typeface="Times New Roman"/>
              </a:rPr>
              <a:t>Th</a:t>
            </a:r>
            <a:r>
              <a:rPr sz="1000" spc="0" dirty="0">
                <a:solidFill>
                  <a:srgbClr val="231F20">
                    <a:alpha val="100000"/>
                  </a:srgbClr>
                </a:solidFill>
                <a:latin typeface="Times New Roman"/>
                <a:ea typeface="Times New Roman"/>
                <a:cs typeface="Times New Roman"/>
              </a:rPr>
              <a:t> </a:t>
            </a:r>
            <a:r>
              <a:rPr sz="1000" spc="0" dirty="0">
                <a:solidFill>
                  <a:srgbClr val="231F20">
                    <a:alpha val="100000"/>
                  </a:srgbClr>
                </a:solidFill>
                <a:latin typeface="Times New Roman"/>
                <a:ea typeface="Times New Roman"/>
                <a:cs typeface="Times New Roman"/>
              </a:rPr>
              <a:t>e</a:t>
            </a:r>
            <a:r>
              <a:rPr sz="1000" spc="60" dirty="0">
                <a:solidFill>
                  <a:srgbClr val="231F20">
                    <a:alpha val="100000"/>
                  </a:srgbClr>
                </a:solidFill>
                <a:latin typeface="Times New Roman"/>
                <a:ea typeface="Times New Roman"/>
                <a:cs typeface="Times New Roman"/>
              </a:rPr>
              <a:t> </a:t>
            </a:r>
            <a:r>
              <a:rPr sz="1000" spc="0" dirty="0">
                <a:solidFill>
                  <a:srgbClr val="231F20">
                    <a:alpha val="100000"/>
                  </a:srgbClr>
                </a:solidFill>
                <a:latin typeface="Times New Roman"/>
                <a:ea typeface="Times New Roman"/>
                <a:cs typeface="Times New Roman"/>
              </a:rPr>
              <a:t>Geriatric</a:t>
            </a:r>
            <a:r>
              <a:rPr sz="1000" spc="60" dirty="0">
                <a:solidFill>
                  <a:srgbClr val="231F20">
                    <a:alpha val="100000"/>
                  </a:srgbClr>
                </a:solidFill>
                <a:latin typeface="Times New Roman"/>
                <a:ea typeface="Times New Roman"/>
                <a:cs typeface="Times New Roman"/>
              </a:rPr>
              <a:t> </a:t>
            </a:r>
            <a:r>
              <a:rPr sz="1000" spc="0" dirty="0">
                <a:solidFill>
                  <a:srgbClr val="231F20">
                    <a:alpha val="100000"/>
                  </a:srgbClr>
                </a:solidFill>
                <a:latin typeface="Times New Roman"/>
                <a:ea typeface="Times New Roman"/>
                <a:cs typeface="Times New Roman"/>
              </a:rPr>
              <a:t>Depression</a:t>
            </a:r>
            <a:r>
              <a:rPr sz="1000" spc="60" dirty="0">
                <a:solidFill>
                  <a:srgbClr val="231F20">
                    <a:alpha val="100000"/>
                  </a:srgbClr>
                </a:solidFill>
                <a:latin typeface="Times New Roman"/>
                <a:ea typeface="Times New Roman"/>
                <a:cs typeface="Times New Roman"/>
              </a:rPr>
              <a:t> </a:t>
            </a:r>
            <a:r>
              <a:rPr sz="1000" spc="0" dirty="0">
                <a:solidFill>
                  <a:srgbClr val="231F20">
                    <a:alpha val="100000"/>
                  </a:srgbClr>
                </a:solidFill>
                <a:latin typeface="Times New Roman"/>
                <a:ea typeface="Times New Roman"/>
                <a:cs typeface="Times New Roman"/>
              </a:rPr>
              <a:t>Scale</a:t>
            </a:r>
            <a:r>
              <a:rPr sz="1000" spc="60" dirty="0">
                <a:solidFill>
                  <a:srgbClr val="231F20">
                    <a:alpha val="100000"/>
                  </a:srgbClr>
                </a:solidFill>
                <a:latin typeface="Microsoft YaHei"/>
                <a:ea typeface="Microsoft YaHei"/>
                <a:cs typeface="Microsoft YaHei"/>
              </a:rPr>
              <a:t>，</a:t>
            </a:r>
            <a:r>
              <a:rPr sz="1000" spc="60" dirty="0">
                <a:solidFill>
                  <a:srgbClr val="231F20">
                    <a:alpha val="100000"/>
                  </a:srgbClr>
                </a:solidFill>
                <a:latin typeface="Microsoft YaHei"/>
                <a:ea typeface="Microsoft YaHei"/>
                <a:cs typeface="Microsoft YaHei"/>
              </a:rPr>
              <a:t>   </a:t>
            </a:r>
            <a:r>
              <a:rPr sz="1000" spc="0" dirty="0">
                <a:solidFill>
                  <a:srgbClr val="231F20">
                    <a:alpha val="100000"/>
                  </a:srgbClr>
                </a:solidFill>
                <a:latin typeface="Times New Roman"/>
                <a:ea typeface="Times New Roman"/>
                <a:cs typeface="Times New Roman"/>
              </a:rPr>
              <a:t>GDS</a:t>
            </a:r>
            <a:r>
              <a:rPr sz="1000" spc="60" dirty="0">
                <a:solidFill>
                  <a:srgbClr val="231F20">
                    <a:alpha val="100000"/>
                  </a:srgbClr>
                </a:solidFill>
                <a:latin typeface="Microsoft YaHei"/>
                <a:ea typeface="Microsoft YaHei"/>
                <a:cs typeface="Microsoft YaHei"/>
              </a:rPr>
              <a:t>)和贝克抑郁量表(</a:t>
            </a:r>
            <a:r>
              <a:rPr sz="1000" spc="0" dirty="0">
                <a:solidFill>
                  <a:srgbClr val="231F20">
                    <a:alpha val="100000"/>
                  </a:srgbClr>
                </a:solidFill>
                <a:latin typeface="Times New Roman"/>
                <a:ea typeface="Times New Roman"/>
                <a:cs typeface="Times New Roman"/>
              </a:rPr>
              <a:t>Beck</a:t>
            </a:r>
            <a:r>
              <a:rPr sz="1000" spc="60" dirty="0">
                <a:solidFill>
                  <a:srgbClr val="231F20">
                    <a:alpha val="100000"/>
                  </a:srgbClr>
                </a:solidFill>
                <a:latin typeface="Times New Roman"/>
                <a:ea typeface="Times New Roman"/>
                <a:cs typeface="Times New Roman"/>
              </a:rPr>
              <a:t> </a:t>
            </a:r>
            <a:r>
              <a:rPr sz="1000" spc="0" dirty="0">
                <a:solidFill>
                  <a:srgbClr val="231F20">
                    <a:alpha val="100000"/>
                  </a:srgbClr>
                </a:solidFill>
                <a:latin typeface="Times New Roman"/>
                <a:ea typeface="Times New Roman"/>
                <a:cs typeface="Times New Roman"/>
              </a:rPr>
              <a:t>Depression</a:t>
            </a:r>
            <a:r>
              <a:rPr sz="1000" spc="60" dirty="0">
                <a:solidFill>
                  <a:srgbClr val="231F20">
                    <a:alpha val="100000"/>
                  </a:srgbClr>
                </a:solidFill>
                <a:latin typeface="Times New Roman"/>
                <a:ea typeface="Times New Roman"/>
                <a:cs typeface="Times New Roman"/>
              </a:rPr>
              <a:t> </a:t>
            </a:r>
            <a:r>
              <a:rPr sz="1000" spc="0" dirty="0">
                <a:solidFill>
                  <a:srgbClr val="231F20">
                    <a:alpha val="100000"/>
                  </a:srgbClr>
                </a:solidFill>
                <a:latin typeface="Times New Roman"/>
                <a:ea typeface="Times New Roman"/>
                <a:cs typeface="Times New Roman"/>
              </a:rPr>
              <a:t>Inventory</a:t>
            </a:r>
            <a:r>
              <a:rPr sz="1000" spc="60" dirty="0">
                <a:solidFill>
                  <a:srgbClr val="231F20">
                    <a:alpha val="100000"/>
                  </a:srgbClr>
                </a:solidFill>
                <a:latin typeface="Microsoft YaHei"/>
                <a:ea typeface="Microsoft YaHei"/>
                <a:cs typeface="Microsoft YaHei"/>
              </a:rPr>
              <a:t>，</a:t>
            </a:r>
            <a:r>
              <a:rPr sz="1000" spc="60" dirty="0">
                <a:solidFill>
                  <a:srgbClr val="231F20">
                    <a:alpha val="100000"/>
                  </a:srgbClr>
                </a:solidFill>
                <a:latin typeface="Microsoft YaHei"/>
                <a:ea typeface="Microsoft YaHei"/>
                <a:cs typeface="Microsoft YaHei"/>
              </a:rPr>
              <a:t>   </a:t>
            </a:r>
            <a:r>
              <a:rPr sz="1000" spc="0" dirty="0">
                <a:solidFill>
                  <a:srgbClr val="231F20">
                    <a:alpha val="100000"/>
                  </a:srgbClr>
                </a:solidFill>
                <a:latin typeface="Times New Roman"/>
                <a:ea typeface="Times New Roman"/>
                <a:cs typeface="Times New Roman"/>
              </a:rPr>
              <a:t>BDI</a:t>
            </a:r>
            <a:r>
              <a:rPr sz="1000" spc="0" dirty="0">
                <a:solidFill>
                  <a:srgbClr val="231F20">
                    <a:alpha val="100000"/>
                  </a:srgbClr>
                </a:solidFill>
                <a:latin typeface="Times New Roman"/>
                <a:ea typeface="Times New Roman"/>
                <a:cs typeface="Times New Roman"/>
              </a:rPr>
              <a:t> </a:t>
            </a:r>
            <a:r>
              <a:rPr sz="1000" spc="0" dirty="0">
                <a:solidFill>
                  <a:srgbClr val="231F20">
                    <a:alpha val="100000"/>
                  </a:srgbClr>
                </a:solidFill>
                <a:latin typeface="Microsoft YaHei"/>
                <a:ea typeface="Microsoft YaHei"/>
                <a:cs typeface="Microsoft YaHei"/>
              </a:rPr>
              <a:t>)。</a:t>
            </a:r>
            <a:endParaRPr lang="Microsoft YaHei" altLang="Microsoft YaHei" sz="1000" dirty="0"/>
          </a:p>
        </p:txBody>
      </p:sp>
      <p:sp>
        <p:nvSpPr>
          <p:cNvPr id="506" name="textbox 506"/>
          <p:cNvSpPr/>
          <p:nvPr/>
        </p:nvSpPr>
        <p:spPr>
          <a:xfrm>
            <a:off x="818479" y="1744761"/>
            <a:ext cx="5283834" cy="2039620"/>
          </a:xfrm>
          <a:prstGeom prst="rect">
            <a:avLst/>
          </a:prstGeom>
        </p:spPr>
        <p:txBody>
          <a:bodyPr vert="horz" wrap="square" lIns="0" tIns="0" rIns="0" bIns="0"/>
          <a:lstStyle/>
          <a:p>
            <a:pPr algn="l" rtl="0" eaLnBrk="0">
              <a:lnSpc>
                <a:spcPct val="83341"/>
              </a:lnSpc>
              <a:tabLst/>
            </a:pPr>
            <a:endParaRPr lang="Arial" altLang="Arial" sz="100" dirty="0"/>
          </a:p>
          <a:p>
            <a:pPr marL="281134" algn="l" rtl="0" eaLnBrk="0">
              <a:lnSpc>
                <a:spcPts val="1349"/>
              </a:lnSpc>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Times New Roman"/>
                <a:ea typeface="Times New Roman"/>
                <a:cs typeface="Times New Roman"/>
              </a:rPr>
              <a:t>1</a:t>
            </a:r>
            <a:r>
              <a:rPr sz="1000" spc="50" dirty="0">
                <a:solidFill>
                  <a:srgbClr val="231F20">
                    <a:alpha val="100000"/>
                  </a:srgbClr>
                </a:solidFill>
                <a:latin typeface="Times New Roman"/>
                <a:ea typeface="Times New Roman"/>
                <a:cs typeface="Times New Roman"/>
              </a:rPr>
              <a:t> </a:t>
            </a:r>
            <a:r>
              <a:rPr sz="1000" spc="50" dirty="0">
                <a:solidFill>
                  <a:srgbClr val="231F20">
                    <a:alpha val="100000"/>
                  </a:srgbClr>
                </a:solidFill>
                <a:latin typeface="Microsoft YaHei"/>
                <a:ea typeface="Microsoft YaHei"/>
                <a:cs typeface="Microsoft YaHei"/>
              </a:rPr>
              <a:t>)躯体症状</a:t>
            </a:r>
            <a:r>
              <a:rPr sz="1000" spc="10" dirty="0">
                <a:solidFill>
                  <a:srgbClr val="231F20">
                    <a:alpha val="100000"/>
                  </a:srgbClr>
                </a:solidFill>
                <a:latin typeface="Microsoft YaHei"/>
                <a:ea typeface="Microsoft YaHei"/>
                <a:cs typeface="Microsoft YaHei"/>
              </a:rPr>
              <a:t>。</a:t>
            </a:r>
            <a:endParaRPr lang="Microsoft YaHei" altLang="Microsoft YaHei" sz="1000" dirty="0"/>
          </a:p>
          <a:p>
            <a:pPr marL="12700" indent="268434" algn="l" rtl="0" eaLnBrk="0">
              <a:lnSpc>
                <a:spcPct val="122000"/>
              </a:lnSpc>
              <a:spcBef>
                <a:spcPts val="290"/>
              </a:spcBef>
              <a:tabLst/>
            </a:pPr>
            <a:r>
              <a:rPr sz="1000" spc="60" dirty="0">
                <a:solidFill>
                  <a:srgbClr val="231F20">
                    <a:alpha val="100000"/>
                  </a:srgbClr>
                </a:solidFill>
                <a:latin typeface="Microsoft YaHei"/>
                <a:ea typeface="Microsoft YaHei"/>
                <a:cs typeface="Microsoft YaHei"/>
              </a:rPr>
              <a:t>(</a:t>
            </a:r>
            <a:r>
              <a:rPr sz="1000" spc="6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Times New Roman"/>
                <a:ea typeface="Times New Roman"/>
                <a:cs typeface="Times New Roman"/>
              </a:rPr>
              <a:t>2</a:t>
            </a:r>
            <a:r>
              <a:rPr sz="1000" spc="60" dirty="0">
                <a:solidFill>
                  <a:srgbClr val="231F20">
                    <a:alpha val="100000"/>
                  </a:srgbClr>
                </a:solidFill>
                <a:latin typeface="Microsoft YaHei"/>
                <a:ea typeface="Microsoft YaHei"/>
                <a:cs typeface="Microsoft YaHei"/>
              </a:rPr>
              <a:t>)思维迟缓、联想困难，</a:t>
            </a:r>
            <a:r>
              <a:rPr sz="1000" spc="6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Microsoft YaHei"/>
                <a:ea typeface="Microsoft YaHei"/>
                <a:cs typeface="Microsoft YaHei"/>
              </a:rPr>
              <a:t>自觉思考能力下降，对刺激反应迟钝，注意力</a:t>
            </a:r>
            <a:r>
              <a:rPr sz="1000" spc="20" dirty="0">
                <a:solidFill>
                  <a:srgbClr val="231F20">
                    <a:alpha val="100000"/>
                  </a:srgbClr>
                </a:solidFill>
                <a:latin typeface="Microsoft YaHei"/>
                <a:ea typeface="Microsoft YaHei"/>
                <a:cs typeface="Microsoft YaHei"/>
              </a:rPr>
              <a:t>集</a:t>
            </a:r>
            <a:r>
              <a:rPr sz="1000" spc="0" dirty="0">
                <a:solidFill>
                  <a:srgbClr val="231F20">
                    <a:alpha val="100000"/>
                  </a:srgbClr>
                </a:solidFill>
                <a:latin typeface="Microsoft YaHei"/>
                <a:ea typeface="Microsoft YaHei"/>
                <a:cs typeface="Microsoft YaHei"/>
              </a:rPr>
              <a:t>中困难，</a:t>
            </a:r>
            <a:r>
              <a:rPr sz="1000" spc="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Microsoft YaHei"/>
                <a:ea typeface="Microsoft YaHei"/>
                <a:cs typeface="Microsoft YaHei"/>
              </a:rPr>
              <a:t>记忆力减退</a:t>
            </a:r>
            <a:r>
              <a:rPr sz="1000" spc="10" dirty="0">
                <a:solidFill>
                  <a:srgbClr val="231F20">
                    <a:alpha val="100000"/>
                  </a:srgbClr>
                </a:solidFill>
                <a:latin typeface="Microsoft YaHei"/>
                <a:ea typeface="Microsoft YaHei"/>
                <a:cs typeface="Microsoft YaHei"/>
              </a:rPr>
              <a:t>。</a:t>
            </a:r>
            <a:endParaRPr lang="Microsoft YaHei" altLang="Microsoft YaHei" sz="1000" dirty="0"/>
          </a:p>
          <a:p>
            <a:pPr marL="281134" algn="l" rtl="0" eaLnBrk="0">
              <a:lnSpc>
                <a:spcPts val="1349"/>
              </a:lnSpc>
              <a:spcBef>
                <a:spcPts val="281"/>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Times New Roman"/>
                <a:ea typeface="Times New Roman"/>
                <a:cs typeface="Times New Roman"/>
              </a:rPr>
              <a:t>3</a:t>
            </a:r>
            <a:r>
              <a:rPr sz="1000" spc="50" dirty="0">
                <a:solidFill>
                  <a:srgbClr val="231F20">
                    <a:alpha val="100000"/>
                  </a:srgbClr>
                </a:solidFill>
                <a:latin typeface="Microsoft YaHei"/>
                <a:ea typeface="Microsoft YaHei"/>
                <a:cs typeface="Microsoft YaHei"/>
              </a:rPr>
              <a:t>)情感低</a:t>
            </a:r>
            <a:r>
              <a:rPr sz="1000" spc="40" dirty="0">
                <a:solidFill>
                  <a:srgbClr val="231F20">
                    <a:alpha val="100000"/>
                  </a:srgbClr>
                </a:solidFill>
                <a:latin typeface="Microsoft YaHei"/>
                <a:ea typeface="Microsoft YaHei"/>
                <a:cs typeface="Microsoft YaHei"/>
              </a:rPr>
              <a:t>落</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281134" algn="l" rtl="0" eaLnBrk="0">
              <a:lnSpc>
                <a:spcPts val="1349"/>
              </a:lnSpc>
              <a:spcBef>
                <a:spcPts val="259"/>
              </a:spcBef>
              <a:tabLst/>
            </a:pPr>
            <a:r>
              <a:rPr sz="1000" spc="90" dirty="0">
                <a:solidFill>
                  <a:srgbClr val="231F20">
                    <a:alpha val="100000"/>
                  </a:srgbClr>
                </a:solidFill>
                <a:latin typeface="Microsoft YaHei"/>
                <a:ea typeface="Microsoft YaHei"/>
                <a:cs typeface="Microsoft YaHei"/>
              </a:rPr>
              <a:t>(</a:t>
            </a:r>
            <a:r>
              <a:rPr sz="1000" spc="90" dirty="0">
                <a:solidFill>
                  <a:srgbClr val="231F20">
                    <a:alpha val="100000"/>
                  </a:srgbClr>
                </a:solidFill>
                <a:latin typeface="Microsoft YaHei"/>
                <a:ea typeface="Microsoft YaHei"/>
                <a:cs typeface="Microsoft YaHei"/>
              </a:rPr>
              <a:t> </a:t>
            </a:r>
            <a:r>
              <a:rPr sz="1000" spc="90" dirty="0">
                <a:solidFill>
                  <a:srgbClr val="231F20">
                    <a:alpha val="100000"/>
                  </a:srgbClr>
                </a:solidFill>
                <a:latin typeface="Times New Roman"/>
                <a:ea typeface="Times New Roman"/>
                <a:cs typeface="Times New Roman"/>
              </a:rPr>
              <a:t>4</a:t>
            </a:r>
            <a:r>
              <a:rPr sz="1000" spc="90" dirty="0">
                <a:solidFill>
                  <a:srgbClr val="231F20">
                    <a:alpha val="100000"/>
                  </a:srgbClr>
                </a:solidFill>
                <a:latin typeface="Microsoft YaHei"/>
                <a:ea typeface="Microsoft YaHei"/>
                <a:cs typeface="Microsoft YaHei"/>
              </a:rPr>
              <a:t>)意志活动减</a:t>
            </a:r>
            <a:r>
              <a:rPr sz="1000" spc="70" dirty="0">
                <a:solidFill>
                  <a:srgbClr val="231F20">
                    <a:alpha val="100000"/>
                  </a:srgbClr>
                </a:solidFill>
                <a:latin typeface="Microsoft YaHei"/>
                <a:ea typeface="Microsoft YaHei"/>
                <a:cs typeface="Microsoft YaHei"/>
              </a:rPr>
              <a:t>退</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12896" indent="268237" algn="l" rtl="0" eaLnBrk="0">
              <a:lnSpc>
                <a:spcPct val="122000"/>
              </a:lnSpc>
              <a:spcBef>
                <a:spcPts val="245"/>
              </a:spcBef>
              <a:tabLst/>
            </a:pPr>
            <a:r>
              <a:rPr sz="1000" spc="70" dirty="0">
                <a:solidFill>
                  <a:srgbClr val="231F20">
                    <a:alpha val="100000"/>
                  </a:srgbClr>
                </a:solidFill>
                <a:latin typeface="Microsoft YaHei"/>
                <a:ea typeface="Microsoft YaHei"/>
                <a:cs typeface="Microsoft YaHei"/>
              </a:rPr>
              <a:t>(</a:t>
            </a:r>
            <a:r>
              <a:rPr sz="1000" spc="70" dirty="0">
                <a:solidFill>
                  <a:srgbClr val="231F20">
                    <a:alpha val="100000"/>
                  </a:srgbClr>
                </a:solidFill>
                <a:latin typeface="Microsoft YaHei"/>
                <a:ea typeface="Microsoft YaHei"/>
                <a:cs typeface="Microsoft YaHei"/>
              </a:rPr>
              <a:t> </a:t>
            </a:r>
            <a:r>
              <a:rPr sz="1000" spc="70" dirty="0">
                <a:solidFill>
                  <a:srgbClr val="231F20">
                    <a:alpha val="100000"/>
                  </a:srgbClr>
                </a:solidFill>
                <a:latin typeface="Times New Roman"/>
                <a:ea typeface="Times New Roman"/>
                <a:cs typeface="Times New Roman"/>
              </a:rPr>
              <a:t>5</a:t>
            </a:r>
            <a:r>
              <a:rPr sz="1000" spc="70" dirty="0">
                <a:solidFill>
                  <a:srgbClr val="231F20">
                    <a:alpha val="100000"/>
                  </a:srgbClr>
                </a:solidFill>
                <a:latin typeface="Microsoft YaHei"/>
                <a:ea typeface="Microsoft YaHei"/>
                <a:cs typeface="Microsoft YaHei"/>
              </a:rPr>
              <a:t>)精力减退、疲乏，走路时行动缓慢，无原因的疲倦，软弱无力，精神</a:t>
            </a:r>
            <a:r>
              <a:rPr sz="1000" spc="10" dirty="0">
                <a:solidFill>
                  <a:srgbClr val="231F20">
                    <a:alpha val="100000"/>
                  </a:srgbClr>
                </a:solidFill>
                <a:latin typeface="Microsoft YaHei"/>
                <a:ea typeface="Microsoft YaHei"/>
                <a:cs typeface="Microsoft YaHei"/>
              </a:rPr>
              <a:t>运</a:t>
            </a:r>
            <a:r>
              <a:rPr sz="1000" spc="0" dirty="0">
                <a:solidFill>
                  <a:srgbClr val="231F20">
                    <a:alpha val="100000"/>
                  </a:srgbClr>
                </a:solidFill>
                <a:latin typeface="Microsoft YaHei"/>
                <a:ea typeface="Microsoft YaHei"/>
                <a:cs typeface="Microsoft YaHei"/>
              </a:rPr>
              <a:t>动迟钝或</a:t>
            </a:r>
            <a:r>
              <a:rPr sz="1000" spc="0" dirty="0">
                <a:solidFill>
                  <a:srgbClr val="231F20">
                    <a:alpha val="100000"/>
                  </a:srgbClr>
                </a:solidFill>
                <a:latin typeface="Microsoft YaHei"/>
                <a:ea typeface="Microsoft YaHei"/>
                <a:cs typeface="Microsoft YaHei"/>
              </a:rPr>
              <a:t>  </a:t>
            </a:r>
            <a:r>
              <a:rPr sz="1000" spc="40" dirty="0">
                <a:solidFill>
                  <a:srgbClr val="231F20">
                    <a:alpha val="100000"/>
                  </a:srgbClr>
                </a:solidFill>
                <a:latin typeface="Microsoft YaHei"/>
                <a:ea typeface="Microsoft YaHei"/>
                <a:cs typeface="Microsoft YaHei"/>
              </a:rPr>
              <a:t>激越，语言少、声音</a:t>
            </a:r>
            <a:r>
              <a:rPr sz="1000" spc="0" dirty="0">
                <a:solidFill>
                  <a:srgbClr val="231F20">
                    <a:alpha val="100000"/>
                  </a:srgbClr>
                </a:solidFill>
                <a:latin typeface="Microsoft YaHei"/>
                <a:ea typeface="Microsoft YaHei"/>
                <a:cs typeface="Microsoft YaHei"/>
              </a:rPr>
              <a:t>低。</a:t>
            </a:r>
            <a:endParaRPr lang="Microsoft YaHei" altLang="Microsoft YaHei" sz="1000" dirty="0"/>
          </a:p>
          <a:p>
            <a:pPr marL="27418" indent="253716" algn="l" rtl="0" eaLnBrk="0">
              <a:lnSpc>
                <a:spcPct val="123000"/>
              </a:lnSpc>
              <a:spcBef>
                <a:spcPts val="267"/>
              </a:spcBef>
              <a:tabLst/>
            </a:pPr>
            <a:r>
              <a:rPr sz="1000" spc="70" dirty="0">
                <a:solidFill>
                  <a:srgbClr val="231F20">
                    <a:alpha val="100000"/>
                  </a:srgbClr>
                </a:solidFill>
                <a:latin typeface="Microsoft YaHei"/>
                <a:ea typeface="Microsoft YaHei"/>
                <a:cs typeface="Microsoft YaHei"/>
              </a:rPr>
              <a:t>(</a:t>
            </a:r>
            <a:r>
              <a:rPr sz="1000" spc="70" dirty="0">
                <a:solidFill>
                  <a:srgbClr val="231F20">
                    <a:alpha val="100000"/>
                  </a:srgbClr>
                </a:solidFill>
                <a:latin typeface="Microsoft YaHei"/>
                <a:ea typeface="Microsoft YaHei"/>
                <a:cs typeface="Microsoft YaHei"/>
              </a:rPr>
              <a:t> </a:t>
            </a:r>
            <a:r>
              <a:rPr sz="1000" spc="70" dirty="0">
                <a:solidFill>
                  <a:srgbClr val="231F20">
                    <a:alpha val="100000"/>
                  </a:srgbClr>
                </a:solidFill>
                <a:latin typeface="Times New Roman"/>
                <a:ea typeface="Times New Roman"/>
                <a:cs typeface="Times New Roman"/>
              </a:rPr>
              <a:t>6</a:t>
            </a:r>
            <a:r>
              <a:rPr sz="1000" spc="70" dirty="0">
                <a:solidFill>
                  <a:srgbClr val="231F20">
                    <a:alpha val="100000"/>
                  </a:srgbClr>
                </a:solidFill>
                <a:latin typeface="Microsoft YaHei"/>
                <a:ea typeface="Microsoft YaHei"/>
                <a:cs typeface="Microsoft YaHei"/>
              </a:rPr>
              <a:t>)经常独坐一处</a:t>
            </a:r>
            <a:r>
              <a:rPr sz="1000" spc="70" dirty="0">
                <a:solidFill>
                  <a:srgbClr val="231F20">
                    <a:alpha val="100000"/>
                  </a:srgbClr>
                </a:solidFill>
                <a:latin typeface="Microsoft YaHei"/>
                <a:ea typeface="Microsoft YaHei"/>
                <a:cs typeface="Microsoft YaHei"/>
              </a:rPr>
              <a:t> </a:t>
            </a:r>
            <a:r>
              <a:rPr sz="1000" spc="70" dirty="0">
                <a:solidFill>
                  <a:srgbClr val="231F20">
                    <a:alpha val="100000"/>
                  </a:srgbClr>
                </a:solidFill>
                <a:latin typeface="Microsoft YaHei"/>
                <a:ea typeface="Microsoft YaHei"/>
                <a:cs typeface="Microsoft YaHei"/>
              </a:rPr>
              <a:t>，不与他人交往</a:t>
            </a:r>
            <a:r>
              <a:rPr sz="1000" spc="70" dirty="0">
                <a:solidFill>
                  <a:srgbClr val="231F20">
                    <a:alpha val="100000"/>
                  </a:srgbClr>
                </a:solidFill>
                <a:latin typeface="Microsoft YaHei"/>
                <a:ea typeface="Microsoft YaHei"/>
                <a:cs typeface="Microsoft YaHei"/>
              </a:rPr>
              <a:t> </a:t>
            </a:r>
            <a:r>
              <a:rPr sz="1000" spc="70" dirty="0">
                <a:solidFill>
                  <a:srgbClr val="231F20">
                    <a:alpha val="100000"/>
                  </a:srgbClr>
                </a:solidFill>
                <a:latin typeface="Microsoft YaHei"/>
                <a:ea typeface="Microsoft YaHei"/>
                <a:cs typeface="Microsoft YaHei"/>
              </a:rPr>
              <a:t>，爱好和生活乐趣丧失</a:t>
            </a:r>
            <a:r>
              <a:rPr sz="1000" spc="70" dirty="0">
                <a:solidFill>
                  <a:srgbClr val="231F20">
                    <a:alpha val="100000"/>
                  </a:srgbClr>
                </a:solidFill>
                <a:latin typeface="Microsoft YaHei"/>
                <a:ea typeface="Microsoft YaHei"/>
                <a:cs typeface="Microsoft YaHei"/>
              </a:rPr>
              <a:t> </a:t>
            </a:r>
            <a:r>
              <a:rPr sz="1000" spc="70" dirty="0">
                <a:solidFill>
                  <a:srgbClr val="231F20">
                    <a:alpha val="100000"/>
                  </a:srgbClr>
                </a:solidFill>
                <a:latin typeface="Microsoft YaHei"/>
                <a:ea typeface="Microsoft YaHei"/>
                <a:cs typeface="Microsoft YaHei"/>
              </a:rPr>
              <a:t>，严重时可</a:t>
            </a:r>
            <a:r>
              <a:rPr sz="1000" spc="30" dirty="0">
                <a:solidFill>
                  <a:srgbClr val="231F20">
                    <a:alpha val="100000"/>
                  </a:srgbClr>
                </a:solidFill>
                <a:latin typeface="Microsoft YaHei"/>
                <a:ea typeface="Microsoft YaHei"/>
                <a:cs typeface="Microsoft YaHei"/>
              </a:rPr>
              <a:t>以</a:t>
            </a:r>
            <a:r>
              <a:rPr sz="1000" spc="0" dirty="0">
                <a:solidFill>
                  <a:srgbClr val="231F20">
                    <a:alpha val="100000"/>
                  </a:srgbClr>
                </a:solidFill>
                <a:latin typeface="Microsoft YaHei"/>
                <a:ea typeface="Microsoft YaHei"/>
                <a:cs typeface="Microsoft YaHei"/>
              </a:rPr>
              <a:t>达到不吃不</a:t>
            </a:r>
            <a:r>
              <a:rPr sz="1000" spc="0" dirty="0">
                <a:solidFill>
                  <a:srgbClr val="231F20">
                    <a:alpha val="100000"/>
                  </a:srgbClr>
                </a:solidFill>
                <a:latin typeface="Microsoft YaHei"/>
                <a:ea typeface="Microsoft YaHei"/>
                <a:cs typeface="Microsoft YaHei"/>
              </a:rPr>
              <a:t>  </a:t>
            </a:r>
            <a:r>
              <a:rPr sz="1000" spc="40" dirty="0">
                <a:solidFill>
                  <a:srgbClr val="231F20">
                    <a:alpha val="100000"/>
                  </a:srgbClr>
                </a:solidFill>
                <a:latin typeface="Microsoft YaHei"/>
                <a:ea typeface="Microsoft YaHei"/>
                <a:cs typeface="Microsoft YaHei"/>
              </a:rPr>
              <a:t>喝、不言不动的抑郁性木僵</a:t>
            </a:r>
            <a:r>
              <a:rPr sz="1000" spc="20" dirty="0">
                <a:solidFill>
                  <a:srgbClr val="231F20">
                    <a:alpha val="100000"/>
                  </a:srgbClr>
                </a:solidFill>
                <a:latin typeface="Microsoft YaHei"/>
                <a:ea typeface="Microsoft YaHei"/>
                <a:cs typeface="Microsoft YaHei"/>
              </a:rPr>
              <a:t>的</a:t>
            </a:r>
            <a:r>
              <a:rPr sz="1000" spc="0" dirty="0">
                <a:solidFill>
                  <a:srgbClr val="231F20">
                    <a:alpha val="100000"/>
                  </a:srgbClr>
                </a:solidFill>
                <a:latin typeface="Microsoft YaHei"/>
                <a:ea typeface="Microsoft YaHei"/>
                <a:cs typeface="Microsoft YaHei"/>
              </a:rPr>
              <a:t>程度。</a:t>
            </a:r>
            <a:endParaRPr lang="Microsoft YaHei" altLang="Microsoft YaHei" sz="1000" dirty="0"/>
          </a:p>
          <a:p>
            <a:pPr algn="l" rtl="0" eaLnBrk="0">
              <a:lnSpc>
                <a:spcPct val="129000"/>
              </a:lnSpc>
              <a:tabLst/>
            </a:pPr>
            <a:endParaRPr lang="Arial" altLang="Arial" sz="200" dirty="0"/>
          </a:p>
          <a:p>
            <a:pPr marL="281134" algn="l" rtl="0" eaLnBrk="0">
              <a:lnSpc>
                <a:spcPts val="1349"/>
              </a:lnSpc>
              <a:spcBef>
                <a:spcPts val="2"/>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Times New Roman"/>
                <a:ea typeface="Times New Roman"/>
                <a:cs typeface="Times New Roman"/>
              </a:rPr>
              <a:t>7</a:t>
            </a:r>
            <a:r>
              <a:rPr sz="1000" spc="50" dirty="0">
                <a:solidFill>
                  <a:srgbClr val="231F20">
                    <a:alpha val="100000"/>
                  </a:srgbClr>
                </a:solidFill>
                <a:latin typeface="Microsoft YaHei"/>
                <a:ea typeface="Microsoft YaHei"/>
                <a:cs typeface="Microsoft YaHei"/>
              </a:rPr>
              <a:t>)自杀行</a:t>
            </a:r>
            <a:r>
              <a:rPr sz="1000" spc="40" dirty="0">
                <a:solidFill>
                  <a:srgbClr val="231F20">
                    <a:alpha val="100000"/>
                  </a:srgbClr>
                </a:solidFill>
                <a:latin typeface="Microsoft YaHei"/>
                <a:ea typeface="Microsoft YaHei"/>
                <a:cs typeface="Microsoft YaHei"/>
              </a:rPr>
              <a:t>为</a:t>
            </a:r>
            <a:r>
              <a:rPr sz="1000" spc="0" dirty="0">
                <a:solidFill>
                  <a:srgbClr val="231F20">
                    <a:alpha val="100000"/>
                  </a:srgbClr>
                </a:solidFill>
                <a:latin typeface="Microsoft YaHei"/>
                <a:ea typeface="Microsoft YaHei"/>
                <a:cs typeface="Microsoft YaHei"/>
              </a:rPr>
              <a:t>。</a:t>
            </a:r>
            <a:endParaRPr lang="Microsoft YaHei" altLang="Microsoft YaHei" sz="1000" dirty="0"/>
          </a:p>
        </p:txBody>
      </p:sp>
      <p:sp>
        <p:nvSpPr>
          <p:cNvPr id="507" name="textbox 507"/>
          <p:cNvSpPr/>
          <p:nvPr/>
        </p:nvSpPr>
        <p:spPr>
          <a:xfrm>
            <a:off x="1623072" y="690158"/>
            <a:ext cx="3926840" cy="220979"/>
          </a:xfrm>
          <a:prstGeom prst="rect">
            <a:avLst/>
          </a:prstGeom>
        </p:spPr>
        <p:txBody>
          <a:bodyPr vert="horz" wrap="square" lIns="0" tIns="0" rIns="0" bIns="0"/>
          <a:lstStyle/>
          <a:p>
            <a:pPr algn="l" rtl="0" eaLnBrk="0">
              <a:lnSpc>
                <a:spcPct val="76921"/>
              </a:lnSpc>
              <a:tabLst/>
            </a:pPr>
            <a:endParaRPr lang="Arial" altLang="Arial" sz="100" dirty="0"/>
          </a:p>
          <a:p>
            <a:pPr marL="12700" algn="l" rtl="0" eaLnBrk="0">
              <a:lnSpc>
                <a:spcPct val="92000"/>
              </a:lnSpc>
              <a:tabLst/>
            </a:pPr>
            <a:r>
              <a:rPr sz="1400" spc="10" dirty="0">
                <a:solidFill>
                  <a:srgbClr val="231F20">
                    <a:alpha val="100000"/>
                  </a:srgbClr>
                </a:solidFill>
                <a:latin typeface="Microsoft YaHei"/>
                <a:ea typeface="Microsoft YaHei"/>
                <a:cs typeface="Microsoft YaHei"/>
              </a:rPr>
              <a:t>子任务二</a:t>
            </a:r>
            <a:r>
              <a:rPr sz="1400" spc="10" dirty="0">
                <a:solidFill>
                  <a:srgbClr val="231F20">
                    <a:alpha val="100000"/>
                  </a:srgbClr>
                </a:solidFill>
                <a:latin typeface="Microsoft YaHei"/>
                <a:ea typeface="Microsoft YaHei"/>
                <a:cs typeface="Microsoft YaHei"/>
              </a:rPr>
              <a:t>   </a:t>
            </a:r>
            <a:r>
              <a:rPr sz="1400" spc="0" dirty="0">
                <a:solidFill>
                  <a:srgbClr val="231F20">
                    <a:alpha val="100000"/>
                  </a:srgbClr>
                </a:solidFill>
                <a:latin typeface="Microsoft YaHei"/>
                <a:ea typeface="Microsoft YaHei"/>
                <a:cs typeface="Microsoft YaHei"/>
              </a:rPr>
              <a:t>老年人抑郁障碍区辨性评估、测评工具</a:t>
            </a:r>
            <a:endParaRPr lang="Microsoft YaHei" altLang="Microsoft YaHei" sz="1400" dirty="0"/>
          </a:p>
        </p:txBody>
      </p:sp>
      <p:pic>
        <p:nvPicPr>
          <p:cNvPr id="508" name="picture 508"/>
          <p:cNvPicPr>
            <a:picLocks noChangeAspect="1"/>
          </p:cNvPicPr>
          <p:nvPr/>
        </p:nvPicPr>
        <p:blipFill>
          <a:blip r:embed="rId2"/>
          <a:stretch>
            <a:fillRect/>
          </a:stretch>
        </p:blipFill>
        <p:spPr>
          <a:xfrm rot="21600000">
            <a:off x="1090815" y="3950246"/>
            <a:ext cx="3372713" cy="187629"/>
          </a:xfrm>
          <a:prstGeom prst="rect">
            <a:avLst/>
          </a:prstGeom>
        </p:spPr>
      </p:pic>
      <p:pic>
        <p:nvPicPr>
          <p:cNvPr id="509" name="picture 509"/>
          <p:cNvPicPr>
            <a:picLocks noChangeAspect="1"/>
          </p:cNvPicPr>
          <p:nvPr/>
        </p:nvPicPr>
        <p:blipFill>
          <a:blip r:embed="rId3"/>
          <a:stretch>
            <a:fillRect/>
          </a:stretch>
        </p:blipFill>
        <p:spPr>
          <a:xfrm rot="21600000">
            <a:off x="1234960" y="1363891"/>
            <a:ext cx="2461501" cy="187629"/>
          </a:xfrm>
          <a:prstGeom prst="rect">
            <a:avLst/>
          </a:prstGeom>
        </p:spPr>
      </p:pic>
      <p:sp>
        <p:nvSpPr>
          <p:cNvPr id="510" name="textbox 510"/>
          <p:cNvSpPr/>
          <p:nvPr/>
        </p:nvSpPr>
        <p:spPr>
          <a:xfrm>
            <a:off x="5845372" y="9041149"/>
            <a:ext cx="229234" cy="153035"/>
          </a:xfrm>
          <a:prstGeom prst="rect">
            <a:avLst/>
          </a:prstGeom>
        </p:spPr>
        <p:txBody>
          <a:bodyPr vert="horz" wrap="square" lIns="0" tIns="0" rIns="0" bIns="0"/>
          <a:lstStyle/>
          <a:p>
            <a:pPr algn="l" rtl="0" eaLnBrk="0">
              <a:lnSpc>
                <a:spcPct val="78516"/>
              </a:lnSpc>
              <a:tabLst/>
            </a:pPr>
            <a:endParaRPr lang="Arial" altLang="Arial" sz="100" dirty="0"/>
          </a:p>
          <a:p>
            <a:pPr marL="12700" algn="l" rtl="0" eaLnBrk="0">
              <a:lnSpc>
                <a:spcPct val="84000"/>
              </a:lnSpc>
              <a:tabLst/>
            </a:pPr>
            <a:r>
              <a:rPr sz="1000" b="1" spc="-30" dirty="0">
                <a:solidFill>
                  <a:srgbClr val="231F20">
                    <a:alpha val="100000"/>
                  </a:srgbClr>
                </a:solidFill>
                <a:latin typeface="Arial"/>
                <a:ea typeface="Arial"/>
                <a:cs typeface="Arial"/>
              </a:rPr>
              <a:t>15</a:t>
            </a:r>
            <a:r>
              <a:rPr sz="1000" b="1" spc="-10" dirty="0">
                <a:solidFill>
                  <a:srgbClr val="231F20">
                    <a:alpha val="100000"/>
                  </a:srgbClr>
                </a:solidFill>
                <a:latin typeface="Arial"/>
                <a:ea typeface="Arial"/>
                <a:cs typeface="Arial"/>
              </a:rPr>
              <a:t>7</a:t>
            </a:r>
            <a:endParaRPr lang="Arial" altLang="Arial" sz="1000"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1" name="textbox 511"/>
          <p:cNvSpPr/>
          <p:nvPr/>
        </p:nvSpPr>
        <p:spPr>
          <a:xfrm>
            <a:off x="1102684" y="3513864"/>
            <a:ext cx="4065270" cy="3514725"/>
          </a:xfrm>
          <a:prstGeom prst="rect">
            <a:avLst/>
          </a:prstGeom>
        </p:spPr>
        <p:txBody>
          <a:bodyPr vert="horz" wrap="square" lIns="0" tIns="0" rIns="0" bIns="0"/>
          <a:lstStyle/>
          <a:p>
            <a:pPr algn="l" rtl="0" eaLnBrk="0">
              <a:lnSpc>
                <a:spcPct val="83341"/>
              </a:lnSpc>
              <a:tabLst/>
            </a:pPr>
            <a:endParaRPr lang="Arial" altLang="Arial" sz="100" dirty="0"/>
          </a:p>
          <a:p>
            <a:pPr marL="157520" algn="l" rtl="0" eaLnBrk="0">
              <a:lnSpc>
                <a:spcPts val="1426"/>
              </a:lnSpc>
              <a:tabLst/>
            </a:pPr>
            <a:r>
              <a:rPr sz="1100" spc="80" dirty="0">
                <a:solidFill>
                  <a:srgbClr val="B00D15">
                    <a:alpha val="100000"/>
                  </a:srgbClr>
                </a:solidFill>
                <a:latin typeface="Microsoft YaHei"/>
                <a:ea typeface="Microsoft YaHei"/>
                <a:cs typeface="Microsoft YaHei"/>
              </a:rPr>
              <a:t>(一)个案工作</a:t>
            </a:r>
            <a:r>
              <a:rPr sz="1100" spc="70" dirty="0">
                <a:solidFill>
                  <a:srgbClr val="B00D15">
                    <a:alpha val="100000"/>
                  </a:srgbClr>
                </a:solidFill>
                <a:latin typeface="Microsoft YaHei"/>
                <a:ea typeface="Microsoft YaHei"/>
                <a:cs typeface="Microsoft YaHei"/>
              </a:rPr>
              <a:t>方</a:t>
            </a:r>
            <a:r>
              <a:rPr sz="1100" spc="0" dirty="0">
                <a:solidFill>
                  <a:srgbClr val="B00D15">
                    <a:alpha val="100000"/>
                  </a:srgbClr>
                </a:solidFill>
                <a:latin typeface="Microsoft YaHei"/>
                <a:ea typeface="Microsoft YaHei"/>
                <a:cs typeface="Microsoft YaHei"/>
              </a:rPr>
              <a:t>法</a:t>
            </a:r>
            <a:endParaRPr lang="Microsoft YaHei" altLang="Microsoft YaHei" sz="1100" dirty="0"/>
          </a:p>
          <a:p>
            <a:pPr marL="157480" algn="l" rtl="0" eaLnBrk="0">
              <a:lnSpc>
                <a:spcPct val="99000"/>
              </a:lnSpc>
              <a:spcBef>
                <a:spcPts val="1435"/>
              </a:spcBef>
              <a:tabLst/>
            </a:pPr>
            <a:r>
              <a:rPr sz="1000" b="1" spc="30" dirty="0">
                <a:solidFill>
                  <a:srgbClr val="231F20">
                    <a:alpha val="100000"/>
                  </a:srgbClr>
                </a:solidFill>
                <a:latin typeface="Arial"/>
                <a:ea typeface="Arial"/>
                <a:cs typeface="Arial"/>
              </a:rPr>
              <a:t>1.</a:t>
            </a:r>
            <a:r>
              <a:rPr sz="1000" spc="30" dirty="0">
                <a:solidFill>
                  <a:srgbClr val="231F20">
                    <a:alpha val="100000"/>
                  </a:srgbClr>
                </a:solidFill>
                <a:latin typeface="Arial"/>
                <a:ea typeface="Arial"/>
                <a:cs typeface="Arial"/>
              </a:rPr>
              <a:t> </a:t>
            </a:r>
            <a:r>
              <a:rPr sz="1000" spc="30" dirty="0">
                <a:solidFill>
                  <a:srgbClr val="231F20">
                    <a:alpha val="100000"/>
                  </a:srgbClr>
                </a:solidFill>
                <a:latin typeface="SimSun"/>
                <a:ea typeface="SimSun"/>
                <a:cs typeface="SimSun"/>
              </a:rPr>
              <a:t>对抑郁障碍老年人进行心理调</a:t>
            </a:r>
            <a:r>
              <a:rPr sz="1000" spc="10" dirty="0">
                <a:solidFill>
                  <a:srgbClr val="231F20">
                    <a:alpha val="100000"/>
                  </a:srgbClr>
                </a:solidFill>
                <a:latin typeface="SimSun"/>
                <a:ea typeface="SimSun"/>
                <a:cs typeface="SimSun"/>
              </a:rPr>
              <a:t>适</a:t>
            </a:r>
            <a:endParaRPr lang="SimSun" altLang="SimSun" sz="1000" dirty="0"/>
          </a:p>
          <a:p>
            <a:pPr marL="144217" algn="l" rtl="0" eaLnBrk="0">
              <a:lnSpc>
                <a:spcPct val="96000"/>
              </a:lnSpc>
              <a:spcBef>
                <a:spcPts val="1036"/>
              </a:spcBef>
              <a:tabLst/>
            </a:pPr>
            <a:r>
              <a:rPr sz="1000" b="1" spc="40" dirty="0">
                <a:solidFill>
                  <a:srgbClr val="231F20">
                    <a:alpha val="100000"/>
                  </a:srgbClr>
                </a:solidFill>
                <a:latin typeface="Arial"/>
                <a:ea typeface="Arial"/>
                <a:cs typeface="Arial"/>
              </a:rPr>
              <a:t>2.</a:t>
            </a:r>
            <a:r>
              <a:rPr sz="1000" spc="40" dirty="0">
                <a:solidFill>
                  <a:srgbClr val="231F20">
                    <a:alpha val="100000"/>
                  </a:srgbClr>
                </a:solidFill>
                <a:latin typeface="Arial"/>
                <a:ea typeface="Arial"/>
                <a:cs typeface="Arial"/>
              </a:rPr>
              <a:t> </a:t>
            </a:r>
            <a:r>
              <a:rPr sz="1000" spc="40" dirty="0">
                <a:solidFill>
                  <a:srgbClr val="231F20">
                    <a:alpha val="100000"/>
                  </a:srgbClr>
                </a:solidFill>
                <a:latin typeface="SimSun"/>
                <a:ea typeface="SimSun"/>
                <a:cs typeface="SimSun"/>
              </a:rPr>
              <a:t>对抑郁障碍老年人进行</a:t>
            </a:r>
            <a:r>
              <a:rPr sz="1000" spc="40" dirty="0">
                <a:solidFill>
                  <a:srgbClr val="231F20">
                    <a:alpha val="100000"/>
                  </a:srgbClr>
                </a:solidFill>
                <a:latin typeface="Microsoft YaHei"/>
                <a:ea typeface="Microsoft YaHei"/>
                <a:cs typeface="Microsoft YaHei"/>
              </a:rPr>
              <a:t>帮助抑郁障碍老年人激发其自我效能</a:t>
            </a:r>
            <a:r>
              <a:rPr sz="1000" spc="0" dirty="0">
                <a:solidFill>
                  <a:srgbClr val="231F20">
                    <a:alpha val="100000"/>
                  </a:srgbClr>
                </a:solidFill>
                <a:latin typeface="Microsoft YaHei"/>
                <a:ea typeface="Microsoft YaHei"/>
                <a:cs typeface="Microsoft YaHei"/>
              </a:rPr>
              <a:t>感。</a:t>
            </a:r>
            <a:endParaRPr lang="Microsoft YaHei" altLang="Microsoft YaHei" sz="1000" dirty="0"/>
          </a:p>
          <a:p>
            <a:pPr marL="144418" algn="l" rtl="0" eaLnBrk="0">
              <a:lnSpc>
                <a:spcPct val="99000"/>
              </a:lnSpc>
              <a:spcBef>
                <a:spcPts val="225"/>
              </a:spcBef>
              <a:tabLst/>
            </a:pPr>
            <a:r>
              <a:rPr sz="1000" b="1" spc="30" dirty="0">
                <a:solidFill>
                  <a:srgbClr val="231F20">
                    <a:alpha val="100000"/>
                  </a:srgbClr>
                </a:solidFill>
                <a:latin typeface="Arial"/>
                <a:ea typeface="Arial"/>
                <a:cs typeface="Arial"/>
              </a:rPr>
              <a:t>3.</a:t>
            </a:r>
            <a:r>
              <a:rPr sz="1000" spc="30" dirty="0">
                <a:solidFill>
                  <a:srgbClr val="231F20">
                    <a:alpha val="100000"/>
                  </a:srgbClr>
                </a:solidFill>
                <a:latin typeface="Arial"/>
                <a:ea typeface="Arial"/>
                <a:cs typeface="Arial"/>
              </a:rPr>
              <a:t> </a:t>
            </a:r>
            <a:r>
              <a:rPr sz="1000" spc="30" dirty="0">
                <a:solidFill>
                  <a:srgbClr val="231F20">
                    <a:alpha val="100000"/>
                  </a:srgbClr>
                </a:solidFill>
                <a:latin typeface="SimSun"/>
                <a:ea typeface="SimSun"/>
                <a:cs typeface="SimSun"/>
              </a:rPr>
              <a:t>认知行</a:t>
            </a:r>
            <a:r>
              <a:rPr sz="1000" spc="10" dirty="0">
                <a:solidFill>
                  <a:srgbClr val="231F20">
                    <a:alpha val="100000"/>
                  </a:srgbClr>
                </a:solidFill>
                <a:latin typeface="SimSun"/>
                <a:ea typeface="SimSun"/>
                <a:cs typeface="SimSun"/>
              </a:rPr>
              <a:t>为</a:t>
            </a:r>
            <a:r>
              <a:rPr sz="1000" spc="0" dirty="0">
                <a:solidFill>
                  <a:srgbClr val="231F20">
                    <a:alpha val="100000"/>
                  </a:srgbClr>
                </a:solidFill>
                <a:latin typeface="SimSun"/>
                <a:ea typeface="SimSun"/>
                <a:cs typeface="SimSun"/>
              </a:rPr>
              <a:t>疗法</a:t>
            </a:r>
            <a:endParaRPr lang="SimSun" altLang="SimSun" sz="1000" dirty="0"/>
          </a:p>
          <a:p>
            <a:pPr marL="129705" algn="l" rtl="0" eaLnBrk="0">
              <a:lnSpc>
                <a:spcPct val="98000"/>
              </a:lnSpc>
              <a:spcBef>
                <a:spcPts val="11"/>
              </a:spcBef>
              <a:tabLst/>
            </a:pPr>
            <a:r>
              <a:rPr sz="1000" b="1" spc="30" dirty="0">
                <a:solidFill>
                  <a:srgbClr val="231F20">
                    <a:alpha val="100000"/>
                  </a:srgbClr>
                </a:solidFill>
                <a:latin typeface="Arial"/>
                <a:ea typeface="Arial"/>
                <a:cs typeface="Arial"/>
              </a:rPr>
              <a:t>4.</a:t>
            </a:r>
            <a:r>
              <a:rPr sz="1000" spc="30" dirty="0">
                <a:solidFill>
                  <a:srgbClr val="231F20">
                    <a:alpha val="100000"/>
                  </a:srgbClr>
                </a:solidFill>
                <a:latin typeface="Arial"/>
                <a:ea typeface="Arial"/>
                <a:cs typeface="Arial"/>
              </a:rPr>
              <a:t> </a:t>
            </a:r>
            <a:r>
              <a:rPr sz="1000" spc="30" dirty="0">
                <a:solidFill>
                  <a:srgbClr val="231F20">
                    <a:alpha val="100000"/>
                  </a:srgbClr>
                </a:solidFill>
                <a:latin typeface="SimSun"/>
                <a:ea typeface="SimSun"/>
                <a:cs typeface="SimSun"/>
              </a:rPr>
              <a:t>系统脱</a:t>
            </a:r>
            <a:r>
              <a:rPr sz="1000" spc="20" dirty="0">
                <a:solidFill>
                  <a:srgbClr val="231F20">
                    <a:alpha val="100000"/>
                  </a:srgbClr>
                </a:solidFill>
                <a:latin typeface="SimSun"/>
                <a:ea typeface="SimSun"/>
                <a:cs typeface="SimSun"/>
              </a:rPr>
              <a:t>敏</a:t>
            </a:r>
            <a:r>
              <a:rPr sz="1000" spc="0" dirty="0">
                <a:solidFill>
                  <a:srgbClr val="231F20">
                    <a:alpha val="100000"/>
                  </a:srgbClr>
                </a:solidFill>
                <a:latin typeface="SimSun"/>
                <a:ea typeface="SimSun"/>
                <a:cs typeface="SimSun"/>
              </a:rPr>
              <a:t>疗法</a:t>
            </a:r>
            <a:endParaRPr lang="SimSun" altLang="SimSun" sz="1000" dirty="0"/>
          </a:p>
          <a:p>
            <a:pPr marL="146739" algn="l" rtl="0" eaLnBrk="0">
              <a:lnSpc>
                <a:spcPct val="99000"/>
              </a:lnSpc>
              <a:spcBef>
                <a:spcPts val="1164"/>
              </a:spcBef>
              <a:tabLst/>
            </a:pPr>
            <a:r>
              <a:rPr sz="1000" b="1" spc="20" dirty="0">
                <a:solidFill>
                  <a:srgbClr val="231F20">
                    <a:alpha val="100000"/>
                  </a:srgbClr>
                </a:solidFill>
                <a:latin typeface="Arial"/>
                <a:ea typeface="Arial"/>
                <a:cs typeface="Arial"/>
              </a:rPr>
              <a:t>5.</a:t>
            </a:r>
            <a:r>
              <a:rPr sz="1000" spc="20" dirty="0">
                <a:solidFill>
                  <a:srgbClr val="231F20">
                    <a:alpha val="100000"/>
                  </a:srgbClr>
                </a:solidFill>
                <a:latin typeface="Arial"/>
                <a:ea typeface="Arial"/>
                <a:cs typeface="Arial"/>
              </a:rPr>
              <a:t> </a:t>
            </a:r>
            <a:r>
              <a:rPr sz="1000" spc="20" dirty="0">
                <a:solidFill>
                  <a:srgbClr val="231F20">
                    <a:alpha val="100000"/>
                  </a:srgbClr>
                </a:solidFill>
                <a:latin typeface="SimSun"/>
                <a:ea typeface="SimSun"/>
                <a:cs typeface="SimSun"/>
              </a:rPr>
              <a:t>模仿学习疗</a:t>
            </a:r>
            <a:r>
              <a:rPr sz="1000" spc="10" dirty="0">
                <a:solidFill>
                  <a:srgbClr val="231F20">
                    <a:alpha val="100000"/>
                  </a:srgbClr>
                </a:solidFill>
                <a:latin typeface="SimSun"/>
                <a:ea typeface="SimSun"/>
                <a:cs typeface="SimSun"/>
              </a:rPr>
              <a:t>法</a:t>
            </a:r>
            <a:endParaRPr lang="SimSun" altLang="SimSun" sz="1000" dirty="0"/>
          </a:p>
          <a:p>
            <a:pPr marL="183713" algn="l" rtl="0" eaLnBrk="0">
              <a:lnSpc>
                <a:spcPct val="99000"/>
              </a:lnSpc>
              <a:spcBef>
                <a:spcPts val="1164"/>
              </a:spcBef>
              <a:tabLst/>
            </a:pPr>
            <a:r>
              <a:rPr sz="1000" spc="-10" dirty="0">
                <a:solidFill>
                  <a:srgbClr val="231F20">
                    <a:alpha val="100000"/>
                  </a:srgbClr>
                </a:solidFill>
                <a:latin typeface="SimSun"/>
                <a:ea typeface="SimSun"/>
                <a:cs typeface="SimSun"/>
              </a:rPr>
              <a:t>6</a:t>
            </a:r>
            <a:r>
              <a:rPr sz="1000" spc="0" dirty="0">
                <a:solidFill>
                  <a:srgbClr val="231F20">
                    <a:alpha val="100000"/>
                  </a:srgbClr>
                </a:solidFill>
                <a:latin typeface="SimSun"/>
                <a:ea typeface="SimSun"/>
                <a:cs typeface="SimSun"/>
              </a:rPr>
              <a:t> </a:t>
            </a:r>
            <a:r>
              <a:rPr sz="1000" b="1" spc="0" dirty="0">
                <a:solidFill>
                  <a:srgbClr val="231F20">
                    <a:alpha val="100000"/>
                  </a:srgbClr>
                </a:solidFill>
                <a:latin typeface="Arial"/>
                <a:ea typeface="Arial"/>
                <a:cs typeface="Arial"/>
              </a:rPr>
              <a:t>.</a:t>
            </a:r>
            <a:r>
              <a:rPr sz="1000" spc="0" dirty="0">
                <a:solidFill>
                  <a:srgbClr val="231F20">
                    <a:alpha val="100000"/>
                  </a:srgbClr>
                </a:solidFill>
                <a:latin typeface="Arial"/>
                <a:ea typeface="Arial"/>
                <a:cs typeface="Arial"/>
              </a:rPr>
              <a:t> </a:t>
            </a:r>
            <a:r>
              <a:rPr sz="1000" spc="0" dirty="0">
                <a:solidFill>
                  <a:srgbClr val="231F20">
                    <a:alpha val="100000"/>
                  </a:srgbClr>
                </a:solidFill>
                <a:latin typeface="SimSun"/>
                <a:ea typeface="SimSun"/>
                <a:cs typeface="SimSun"/>
              </a:rPr>
              <a:t>缅怀往事疗法</a:t>
            </a:r>
            <a:endParaRPr lang="SimSun" altLang="SimSun" sz="1000" dirty="0"/>
          </a:p>
          <a:p>
            <a:pPr marL="131233" algn="l" rtl="0" eaLnBrk="0">
              <a:lnSpc>
                <a:spcPct val="99000"/>
              </a:lnSpc>
              <a:spcBef>
                <a:spcPts val="352"/>
              </a:spcBef>
              <a:tabLst/>
            </a:pPr>
            <a:r>
              <a:rPr sz="1000" b="1" spc="30" dirty="0">
                <a:solidFill>
                  <a:srgbClr val="231F20">
                    <a:alpha val="100000"/>
                  </a:srgbClr>
                </a:solidFill>
                <a:latin typeface="Arial"/>
                <a:ea typeface="Arial"/>
                <a:cs typeface="Arial"/>
              </a:rPr>
              <a:t>7.</a:t>
            </a:r>
            <a:r>
              <a:rPr sz="1000" spc="30" dirty="0">
                <a:solidFill>
                  <a:srgbClr val="231F20">
                    <a:alpha val="100000"/>
                  </a:srgbClr>
                </a:solidFill>
                <a:latin typeface="Arial"/>
                <a:ea typeface="Arial"/>
                <a:cs typeface="Arial"/>
              </a:rPr>
              <a:t> </a:t>
            </a:r>
            <a:r>
              <a:rPr sz="1000" spc="30" dirty="0">
                <a:solidFill>
                  <a:srgbClr val="231F20">
                    <a:alpha val="100000"/>
                  </a:srgbClr>
                </a:solidFill>
                <a:latin typeface="SimSun"/>
                <a:ea typeface="SimSun"/>
                <a:cs typeface="SimSun"/>
              </a:rPr>
              <a:t>人生回</a:t>
            </a:r>
            <a:r>
              <a:rPr sz="1000" spc="0" dirty="0">
                <a:solidFill>
                  <a:srgbClr val="231F20">
                    <a:alpha val="100000"/>
                  </a:srgbClr>
                </a:solidFill>
                <a:latin typeface="SimSun"/>
                <a:ea typeface="SimSun"/>
                <a:cs typeface="SimSun"/>
              </a:rPr>
              <a:t>顾疗法</a:t>
            </a:r>
            <a:endParaRPr lang="SimSun" altLang="SimSun" sz="1000" dirty="0"/>
          </a:p>
          <a:p>
            <a:pPr marL="134136" algn="l" rtl="0" eaLnBrk="0">
              <a:lnSpc>
                <a:spcPct val="99000"/>
              </a:lnSpc>
              <a:spcBef>
                <a:spcPts val="316"/>
              </a:spcBef>
              <a:tabLst/>
            </a:pPr>
            <a:r>
              <a:rPr sz="1000" b="1" spc="40" dirty="0">
                <a:solidFill>
                  <a:srgbClr val="231F20">
                    <a:alpha val="100000"/>
                  </a:srgbClr>
                </a:solidFill>
                <a:latin typeface="Arial"/>
                <a:ea typeface="Arial"/>
                <a:cs typeface="Arial"/>
              </a:rPr>
              <a:t>8.</a:t>
            </a:r>
            <a:r>
              <a:rPr sz="1000" spc="40" dirty="0">
                <a:solidFill>
                  <a:srgbClr val="231F20">
                    <a:alpha val="100000"/>
                  </a:srgbClr>
                </a:solidFill>
                <a:latin typeface="Arial"/>
                <a:ea typeface="Arial"/>
                <a:cs typeface="Arial"/>
              </a:rPr>
              <a:t> </a:t>
            </a:r>
            <a:r>
              <a:rPr sz="1000" spc="40" dirty="0">
                <a:solidFill>
                  <a:srgbClr val="231F20">
                    <a:alpha val="100000"/>
                  </a:srgbClr>
                </a:solidFill>
                <a:latin typeface="SimSun"/>
                <a:ea typeface="SimSun"/>
                <a:cs typeface="SimSun"/>
              </a:rPr>
              <a:t>运用优势视角和增能理论给抑郁障碍老年人</a:t>
            </a:r>
            <a:r>
              <a:rPr sz="1000" spc="30" dirty="0">
                <a:solidFill>
                  <a:srgbClr val="231F20">
                    <a:alpha val="100000"/>
                  </a:srgbClr>
                </a:solidFill>
                <a:latin typeface="SimSun"/>
                <a:ea typeface="SimSun"/>
                <a:cs typeface="SimSun"/>
              </a:rPr>
              <a:t>增</a:t>
            </a:r>
            <a:r>
              <a:rPr sz="1000" spc="0" dirty="0">
                <a:solidFill>
                  <a:srgbClr val="231F20">
                    <a:alpha val="100000"/>
                  </a:srgbClr>
                </a:solidFill>
                <a:latin typeface="SimSun"/>
                <a:ea typeface="SimSun"/>
                <a:cs typeface="SimSun"/>
              </a:rPr>
              <a:t>能</a:t>
            </a:r>
            <a:endParaRPr lang="SimSun" altLang="SimSun" sz="1000" dirty="0"/>
          </a:p>
          <a:p>
            <a:pPr marL="14264" algn="l" rtl="0" eaLnBrk="0">
              <a:lnSpc>
                <a:spcPts val="1426"/>
              </a:lnSpc>
              <a:spcBef>
                <a:spcPts val="394"/>
              </a:spcBef>
              <a:tabLst/>
            </a:pPr>
            <a:r>
              <a:rPr sz="1100" spc="80" dirty="0">
                <a:solidFill>
                  <a:srgbClr val="B00D15">
                    <a:alpha val="100000"/>
                  </a:srgbClr>
                </a:solidFill>
                <a:latin typeface="Microsoft YaHei"/>
                <a:ea typeface="Microsoft YaHei"/>
                <a:cs typeface="Microsoft YaHei"/>
              </a:rPr>
              <a:t>(二)小组工作</a:t>
            </a:r>
            <a:r>
              <a:rPr sz="1100" spc="70" dirty="0">
                <a:solidFill>
                  <a:srgbClr val="B00D15">
                    <a:alpha val="100000"/>
                  </a:srgbClr>
                </a:solidFill>
                <a:latin typeface="Microsoft YaHei"/>
                <a:ea typeface="Microsoft YaHei"/>
                <a:cs typeface="Microsoft YaHei"/>
              </a:rPr>
              <a:t>方</a:t>
            </a:r>
            <a:r>
              <a:rPr sz="1100" spc="0" dirty="0">
                <a:solidFill>
                  <a:srgbClr val="B00D15">
                    <a:alpha val="100000"/>
                  </a:srgbClr>
                </a:solidFill>
                <a:latin typeface="Microsoft YaHei"/>
                <a:ea typeface="Microsoft YaHei"/>
                <a:cs typeface="Microsoft YaHei"/>
              </a:rPr>
              <a:t>法</a:t>
            </a:r>
            <a:endParaRPr lang="Microsoft YaHei" altLang="Microsoft YaHei" sz="1100" dirty="0"/>
          </a:p>
          <a:p>
            <a:pPr marL="12700" algn="l" rtl="0" eaLnBrk="0">
              <a:lnSpc>
                <a:spcPct val="99000"/>
              </a:lnSpc>
              <a:spcBef>
                <a:spcPts val="1431"/>
              </a:spcBef>
              <a:tabLst/>
            </a:pPr>
            <a:r>
              <a:rPr sz="1000" b="1" spc="20" dirty="0">
                <a:solidFill>
                  <a:srgbClr val="231F20">
                    <a:alpha val="100000"/>
                  </a:srgbClr>
                </a:solidFill>
                <a:latin typeface="Arial"/>
                <a:ea typeface="Arial"/>
                <a:cs typeface="Arial"/>
              </a:rPr>
              <a:t>1.</a:t>
            </a:r>
            <a:r>
              <a:rPr sz="1000" spc="20" dirty="0">
                <a:solidFill>
                  <a:srgbClr val="231F20">
                    <a:alpha val="100000"/>
                  </a:srgbClr>
                </a:solidFill>
                <a:latin typeface="Arial"/>
                <a:ea typeface="Arial"/>
                <a:cs typeface="Arial"/>
              </a:rPr>
              <a:t> </a:t>
            </a:r>
            <a:r>
              <a:rPr sz="1000" spc="20" dirty="0">
                <a:solidFill>
                  <a:srgbClr val="231F20">
                    <a:alpha val="100000"/>
                  </a:srgbClr>
                </a:solidFill>
                <a:latin typeface="SimSun"/>
                <a:ea typeface="SimSun"/>
                <a:cs typeface="SimSun"/>
              </a:rPr>
              <a:t>动机</a:t>
            </a:r>
            <a:r>
              <a:rPr sz="1000" spc="0" dirty="0">
                <a:solidFill>
                  <a:srgbClr val="231F20">
                    <a:alpha val="100000"/>
                  </a:srgbClr>
                </a:solidFill>
                <a:latin typeface="SimSun"/>
                <a:ea typeface="SimSun"/>
                <a:cs typeface="SimSun"/>
              </a:rPr>
              <a:t>激发小组</a:t>
            </a:r>
            <a:endParaRPr lang="SimSun" altLang="SimSun" sz="1000" dirty="0"/>
          </a:p>
          <a:p>
            <a:pPr algn="l" rtl="0" eaLnBrk="0">
              <a:lnSpc>
                <a:spcPct val="199000"/>
              </a:lnSpc>
              <a:tabLst/>
            </a:pPr>
            <a:endParaRPr lang="Arial" altLang="Arial" sz="1000" dirty="0"/>
          </a:p>
          <a:p>
            <a:pPr marL="46681" algn="l" rtl="0" eaLnBrk="0">
              <a:lnSpc>
                <a:spcPct val="99000"/>
              </a:lnSpc>
              <a:spcBef>
                <a:spcPts val="304"/>
              </a:spcBef>
              <a:tabLst/>
            </a:pPr>
            <a:r>
              <a:rPr sz="1000" b="1" spc="30" dirty="0">
                <a:solidFill>
                  <a:srgbClr val="231F20">
                    <a:alpha val="100000"/>
                  </a:srgbClr>
                </a:solidFill>
                <a:latin typeface="Arial"/>
                <a:ea typeface="Arial"/>
                <a:cs typeface="Arial"/>
              </a:rPr>
              <a:t>2.</a:t>
            </a:r>
            <a:r>
              <a:rPr sz="1000" spc="30" dirty="0">
                <a:solidFill>
                  <a:srgbClr val="231F20">
                    <a:alpha val="100000"/>
                  </a:srgbClr>
                </a:solidFill>
                <a:latin typeface="Arial"/>
                <a:ea typeface="Arial"/>
                <a:cs typeface="Arial"/>
              </a:rPr>
              <a:t> </a:t>
            </a:r>
            <a:r>
              <a:rPr sz="1000" spc="30" dirty="0">
                <a:solidFill>
                  <a:srgbClr val="231F20">
                    <a:alpha val="100000"/>
                  </a:srgbClr>
                </a:solidFill>
                <a:latin typeface="SimSun"/>
                <a:ea typeface="SimSun"/>
                <a:cs typeface="SimSun"/>
              </a:rPr>
              <a:t>支持</a:t>
            </a:r>
            <a:r>
              <a:rPr sz="1000" spc="10" dirty="0">
                <a:solidFill>
                  <a:srgbClr val="231F20">
                    <a:alpha val="100000"/>
                  </a:srgbClr>
                </a:solidFill>
                <a:latin typeface="SimSun"/>
                <a:ea typeface="SimSun"/>
                <a:cs typeface="SimSun"/>
              </a:rPr>
              <a:t>性</a:t>
            </a:r>
            <a:r>
              <a:rPr sz="1000" spc="0" dirty="0">
                <a:solidFill>
                  <a:srgbClr val="231F20">
                    <a:alpha val="100000"/>
                  </a:srgbClr>
                </a:solidFill>
                <a:latin typeface="SimSun"/>
                <a:ea typeface="SimSun"/>
                <a:cs typeface="SimSun"/>
              </a:rPr>
              <a:t>小组</a:t>
            </a:r>
            <a:endParaRPr lang="SimSun" altLang="SimSun" sz="1000" dirty="0"/>
          </a:p>
          <a:p>
            <a:pPr algn="l" rtl="0" eaLnBrk="0">
              <a:lnSpc>
                <a:spcPct val="104000"/>
              </a:lnSpc>
              <a:tabLst/>
            </a:pPr>
            <a:endParaRPr lang="Arial" altLang="Arial" sz="1100" dirty="0"/>
          </a:p>
          <a:p>
            <a:pPr algn="l" rtl="0" eaLnBrk="0">
              <a:lnSpc>
                <a:spcPct val="6208"/>
              </a:lnSpc>
              <a:tabLst/>
            </a:pPr>
            <a:endParaRPr lang="Arial" altLang="Arial" sz="100" dirty="0"/>
          </a:p>
          <a:p>
            <a:pPr marL="144418" algn="l" rtl="0" eaLnBrk="0">
              <a:lnSpc>
                <a:spcPct val="99000"/>
              </a:lnSpc>
              <a:tabLst/>
            </a:pPr>
            <a:r>
              <a:rPr sz="1000" b="1" spc="30" dirty="0">
                <a:solidFill>
                  <a:srgbClr val="231F20">
                    <a:alpha val="100000"/>
                  </a:srgbClr>
                </a:solidFill>
                <a:latin typeface="Arial"/>
                <a:ea typeface="Arial"/>
                <a:cs typeface="Arial"/>
              </a:rPr>
              <a:t>3.</a:t>
            </a:r>
            <a:r>
              <a:rPr sz="1000" spc="30" dirty="0">
                <a:solidFill>
                  <a:srgbClr val="231F20">
                    <a:alpha val="100000"/>
                  </a:srgbClr>
                </a:solidFill>
                <a:latin typeface="Arial"/>
                <a:ea typeface="Arial"/>
                <a:cs typeface="Arial"/>
              </a:rPr>
              <a:t> </a:t>
            </a:r>
            <a:r>
              <a:rPr sz="1000" spc="30" dirty="0">
                <a:solidFill>
                  <a:srgbClr val="231F20">
                    <a:alpha val="100000"/>
                  </a:srgbClr>
                </a:solidFill>
                <a:latin typeface="SimSun"/>
                <a:ea typeface="SimSun"/>
                <a:cs typeface="SimSun"/>
              </a:rPr>
              <a:t>现实辨</a:t>
            </a:r>
            <a:r>
              <a:rPr sz="1000" spc="10" dirty="0">
                <a:solidFill>
                  <a:srgbClr val="231F20">
                    <a:alpha val="100000"/>
                  </a:srgbClr>
                </a:solidFill>
                <a:latin typeface="SimSun"/>
                <a:ea typeface="SimSun"/>
                <a:cs typeface="SimSun"/>
              </a:rPr>
              <a:t>识</a:t>
            </a:r>
            <a:r>
              <a:rPr sz="1000" spc="0" dirty="0">
                <a:solidFill>
                  <a:srgbClr val="231F20">
                    <a:alpha val="100000"/>
                  </a:srgbClr>
                </a:solidFill>
                <a:latin typeface="SimSun"/>
                <a:ea typeface="SimSun"/>
                <a:cs typeface="SimSun"/>
              </a:rPr>
              <a:t>小组</a:t>
            </a:r>
            <a:endParaRPr lang="SimSun" altLang="SimSun" sz="1000" dirty="0"/>
          </a:p>
        </p:txBody>
      </p:sp>
      <p:sp>
        <p:nvSpPr>
          <p:cNvPr id="512" name="textbox 512"/>
          <p:cNvSpPr/>
          <p:nvPr/>
        </p:nvSpPr>
        <p:spPr>
          <a:xfrm>
            <a:off x="1104249" y="1816127"/>
            <a:ext cx="2046604" cy="950594"/>
          </a:xfrm>
          <a:prstGeom prst="rect">
            <a:avLst/>
          </a:prstGeom>
        </p:spPr>
        <p:txBody>
          <a:bodyPr vert="horz" wrap="square" lIns="0" tIns="0" rIns="0" bIns="0"/>
          <a:lstStyle/>
          <a:p>
            <a:pPr algn="l" rtl="0" eaLnBrk="0">
              <a:lnSpc>
                <a:spcPct val="83341"/>
              </a:lnSpc>
              <a:tabLst/>
            </a:pPr>
            <a:endParaRPr lang="Arial" altLang="Arial" sz="100" dirty="0"/>
          </a:p>
          <a:p>
            <a:pPr marL="12700" algn="l" rtl="0" eaLnBrk="0">
              <a:lnSpc>
                <a:spcPts val="1426"/>
              </a:lnSpc>
              <a:tabLst/>
            </a:pPr>
            <a:r>
              <a:rPr sz="1100" spc="60" dirty="0">
                <a:solidFill>
                  <a:srgbClr val="B00D15">
                    <a:alpha val="100000"/>
                  </a:srgbClr>
                </a:solidFill>
                <a:latin typeface="Microsoft YaHei"/>
                <a:ea typeface="Microsoft YaHei"/>
                <a:cs typeface="Microsoft YaHei"/>
              </a:rPr>
              <a:t>(二)保持积极乐观心</a:t>
            </a:r>
            <a:r>
              <a:rPr sz="1100" spc="20" dirty="0">
                <a:solidFill>
                  <a:srgbClr val="B00D15">
                    <a:alpha val="100000"/>
                  </a:srgbClr>
                </a:solidFill>
                <a:latin typeface="Microsoft YaHei"/>
                <a:ea typeface="Microsoft YaHei"/>
                <a:cs typeface="Microsoft YaHei"/>
              </a:rPr>
              <a:t>态</a:t>
            </a:r>
            <a:endParaRPr lang="Microsoft YaHei" altLang="Microsoft YaHei" sz="1100" dirty="0"/>
          </a:p>
          <a:p>
            <a:pPr marL="12700" algn="l" rtl="0" eaLnBrk="0">
              <a:lnSpc>
                <a:spcPts val="1426"/>
              </a:lnSpc>
              <a:spcBef>
                <a:spcPts val="517"/>
              </a:spcBef>
              <a:tabLst/>
            </a:pPr>
            <a:r>
              <a:rPr sz="1100" spc="50" dirty="0">
                <a:solidFill>
                  <a:srgbClr val="B00D15">
                    <a:alpha val="100000"/>
                  </a:srgbClr>
                </a:solidFill>
                <a:latin typeface="Microsoft YaHei"/>
                <a:ea typeface="Microsoft YaHei"/>
                <a:cs typeface="Microsoft YaHei"/>
              </a:rPr>
              <a:t>(三)学会自我疏导和自我</a:t>
            </a:r>
            <a:r>
              <a:rPr sz="1100" spc="30" dirty="0">
                <a:solidFill>
                  <a:srgbClr val="B00D15">
                    <a:alpha val="100000"/>
                  </a:srgbClr>
                </a:solidFill>
                <a:latin typeface="Microsoft YaHei"/>
                <a:ea typeface="Microsoft YaHei"/>
                <a:cs typeface="Microsoft YaHei"/>
              </a:rPr>
              <a:t>放</a:t>
            </a:r>
            <a:r>
              <a:rPr sz="1100" spc="0" dirty="0">
                <a:solidFill>
                  <a:srgbClr val="B00D15">
                    <a:alpha val="100000"/>
                  </a:srgbClr>
                </a:solidFill>
                <a:latin typeface="Microsoft YaHei"/>
                <a:ea typeface="Microsoft YaHei"/>
                <a:cs typeface="Microsoft YaHei"/>
              </a:rPr>
              <a:t>松</a:t>
            </a:r>
            <a:endParaRPr lang="Microsoft YaHei" altLang="Microsoft YaHei" sz="1100" dirty="0"/>
          </a:p>
          <a:p>
            <a:pPr marL="12700" algn="l" rtl="0" eaLnBrk="0">
              <a:lnSpc>
                <a:spcPts val="1426"/>
              </a:lnSpc>
              <a:spcBef>
                <a:spcPts val="529"/>
              </a:spcBef>
              <a:tabLst/>
            </a:pPr>
            <a:r>
              <a:rPr sz="1100" spc="80" dirty="0">
                <a:solidFill>
                  <a:srgbClr val="B00D15">
                    <a:alpha val="100000"/>
                  </a:srgbClr>
                </a:solidFill>
                <a:latin typeface="Microsoft YaHei"/>
                <a:ea typeface="Microsoft YaHei"/>
                <a:cs typeface="Microsoft YaHei"/>
              </a:rPr>
              <a:t>(四)转移注意</a:t>
            </a:r>
            <a:r>
              <a:rPr sz="1100" spc="10" dirty="0">
                <a:solidFill>
                  <a:srgbClr val="B00D15">
                    <a:alpha val="100000"/>
                  </a:srgbClr>
                </a:solidFill>
                <a:latin typeface="Microsoft YaHei"/>
                <a:ea typeface="Microsoft YaHei"/>
                <a:cs typeface="Microsoft YaHei"/>
              </a:rPr>
              <a:t>力</a:t>
            </a:r>
            <a:endParaRPr lang="Microsoft YaHei" altLang="Microsoft YaHei" sz="1100" dirty="0"/>
          </a:p>
          <a:p>
            <a:pPr algn="l" rtl="0" eaLnBrk="0">
              <a:lnSpc>
                <a:spcPct val="110000"/>
              </a:lnSpc>
              <a:tabLst/>
            </a:pPr>
            <a:endParaRPr lang="Arial" altLang="Arial" sz="400" dirty="0"/>
          </a:p>
          <a:p>
            <a:pPr marL="12700" algn="l" rtl="0" eaLnBrk="0">
              <a:lnSpc>
                <a:spcPts val="1426"/>
              </a:lnSpc>
              <a:spcBef>
                <a:spcPts val="1"/>
              </a:spcBef>
              <a:tabLst/>
            </a:pPr>
            <a:r>
              <a:rPr sz="1100" spc="20" dirty="0">
                <a:solidFill>
                  <a:srgbClr val="B00D15">
                    <a:alpha val="100000"/>
                  </a:srgbClr>
                </a:solidFill>
                <a:latin typeface="Microsoft YaHei"/>
                <a:ea typeface="Microsoft YaHei"/>
                <a:cs typeface="Microsoft YaHei"/>
              </a:rPr>
              <a:t>(五)</a:t>
            </a:r>
            <a:r>
              <a:rPr sz="1100" spc="20" dirty="0">
                <a:solidFill>
                  <a:srgbClr val="B00D15">
                    <a:alpha val="100000"/>
                  </a:srgbClr>
                </a:solidFill>
                <a:latin typeface="Microsoft YaHei"/>
                <a:ea typeface="Microsoft YaHei"/>
                <a:cs typeface="Microsoft YaHei"/>
              </a:rPr>
              <a:t>  </a:t>
            </a:r>
            <a:r>
              <a:rPr sz="1100" spc="20" dirty="0">
                <a:solidFill>
                  <a:srgbClr val="B00D15">
                    <a:alpha val="100000"/>
                  </a:srgbClr>
                </a:solidFill>
                <a:latin typeface="Microsoft YaHei"/>
                <a:ea typeface="Microsoft YaHei"/>
                <a:cs typeface="Microsoft YaHei"/>
              </a:rPr>
              <a:t>建立规律的活</a:t>
            </a:r>
            <a:r>
              <a:rPr sz="1100" spc="0" dirty="0">
                <a:solidFill>
                  <a:srgbClr val="B00D15">
                    <a:alpha val="100000"/>
                  </a:srgbClr>
                </a:solidFill>
                <a:latin typeface="Microsoft YaHei"/>
                <a:ea typeface="Microsoft YaHei"/>
                <a:cs typeface="Microsoft YaHei"/>
              </a:rPr>
              <a:t>动和睡眠习惯</a:t>
            </a:r>
            <a:endParaRPr lang="Microsoft YaHei" altLang="Microsoft YaHei" sz="1100" dirty="0"/>
          </a:p>
        </p:txBody>
      </p:sp>
      <p:pic>
        <p:nvPicPr>
          <p:cNvPr id="513" name="picture 513"/>
          <p:cNvPicPr>
            <a:picLocks noChangeAspect="1"/>
          </p:cNvPicPr>
          <p:nvPr/>
        </p:nvPicPr>
        <p:blipFill>
          <a:blip r:embed="rId2"/>
          <a:stretch>
            <a:fillRect/>
          </a:stretch>
        </p:blipFill>
        <p:spPr>
          <a:xfrm rot="21600000">
            <a:off x="1234960" y="3081565"/>
            <a:ext cx="3364991" cy="188049"/>
          </a:xfrm>
          <a:prstGeom prst="rect">
            <a:avLst/>
          </a:prstGeom>
        </p:spPr>
      </p:pic>
      <p:pic>
        <p:nvPicPr>
          <p:cNvPr id="514" name="picture 514"/>
          <p:cNvPicPr>
            <a:picLocks noChangeAspect="1"/>
          </p:cNvPicPr>
          <p:nvPr/>
        </p:nvPicPr>
        <p:blipFill>
          <a:blip r:embed="rId3"/>
          <a:stretch>
            <a:fillRect/>
          </a:stretch>
        </p:blipFill>
        <p:spPr>
          <a:xfrm rot="21600000">
            <a:off x="1234960" y="813346"/>
            <a:ext cx="2911703" cy="188048"/>
          </a:xfrm>
          <a:prstGeom prst="rect">
            <a:avLst/>
          </a:prstGeom>
        </p:spPr>
      </p:pic>
      <p:sp>
        <p:nvSpPr>
          <p:cNvPr id="515" name="textbox 515"/>
          <p:cNvSpPr/>
          <p:nvPr/>
        </p:nvSpPr>
        <p:spPr>
          <a:xfrm>
            <a:off x="2068068" y="272582"/>
            <a:ext cx="3036570" cy="220979"/>
          </a:xfrm>
          <a:prstGeom prst="rect">
            <a:avLst/>
          </a:prstGeom>
        </p:spPr>
        <p:txBody>
          <a:bodyPr vert="horz" wrap="square" lIns="0" tIns="0" rIns="0" bIns="0"/>
          <a:lstStyle/>
          <a:p>
            <a:pPr algn="l" rtl="0" eaLnBrk="0">
              <a:lnSpc>
                <a:spcPct val="76921"/>
              </a:lnSpc>
              <a:tabLst/>
            </a:pPr>
            <a:endParaRPr lang="Arial" altLang="Arial" sz="100" dirty="0"/>
          </a:p>
          <a:p>
            <a:pPr marL="12700" algn="l" rtl="0" eaLnBrk="0">
              <a:lnSpc>
                <a:spcPct val="92000"/>
              </a:lnSpc>
              <a:tabLst/>
            </a:pPr>
            <a:r>
              <a:rPr sz="1400" spc="10" dirty="0">
                <a:solidFill>
                  <a:srgbClr val="231F20">
                    <a:alpha val="100000"/>
                  </a:srgbClr>
                </a:solidFill>
                <a:latin typeface="Microsoft YaHei"/>
                <a:ea typeface="Microsoft YaHei"/>
                <a:cs typeface="Microsoft YaHei"/>
              </a:rPr>
              <a:t>子任务三</a:t>
            </a:r>
            <a:r>
              <a:rPr sz="1400" spc="10" dirty="0">
                <a:solidFill>
                  <a:srgbClr val="231F20">
                    <a:alpha val="100000"/>
                  </a:srgbClr>
                </a:solidFill>
                <a:latin typeface="Microsoft YaHei"/>
                <a:ea typeface="Microsoft YaHei"/>
                <a:cs typeface="Microsoft YaHei"/>
              </a:rPr>
              <a:t>  </a:t>
            </a:r>
            <a:r>
              <a:rPr sz="1400" spc="0" dirty="0">
                <a:solidFill>
                  <a:srgbClr val="231F20">
                    <a:alpha val="100000"/>
                  </a:srgbClr>
                </a:solidFill>
                <a:latin typeface="Microsoft YaHei"/>
                <a:ea typeface="Microsoft YaHei"/>
                <a:cs typeface="Microsoft YaHei"/>
              </a:rPr>
              <a:t> </a:t>
            </a:r>
            <a:r>
              <a:rPr sz="1400" spc="0" dirty="0">
                <a:solidFill>
                  <a:srgbClr val="231F20">
                    <a:alpha val="100000"/>
                  </a:srgbClr>
                </a:solidFill>
                <a:latin typeface="Microsoft YaHei"/>
                <a:ea typeface="Microsoft YaHei"/>
                <a:cs typeface="Microsoft YaHei"/>
              </a:rPr>
              <a:t>老年人抑郁障碍的心理护理</a:t>
            </a:r>
            <a:endParaRPr lang="Microsoft YaHei" altLang="Microsoft YaHei" sz="1400" dirty="0"/>
          </a:p>
        </p:txBody>
      </p:sp>
      <p:sp>
        <p:nvSpPr>
          <p:cNvPr id="516" name="textbox 516"/>
          <p:cNvSpPr/>
          <p:nvPr/>
        </p:nvSpPr>
        <p:spPr>
          <a:xfrm>
            <a:off x="1104249" y="1223291"/>
            <a:ext cx="1875789" cy="207009"/>
          </a:xfrm>
          <a:prstGeom prst="rect">
            <a:avLst/>
          </a:prstGeom>
        </p:spPr>
        <p:txBody>
          <a:bodyPr vert="horz" wrap="square" lIns="0" tIns="0" rIns="0" bIns="0"/>
          <a:lstStyle/>
          <a:p>
            <a:pPr algn="l" rtl="0" eaLnBrk="0">
              <a:lnSpc>
                <a:spcPct val="83341"/>
              </a:lnSpc>
              <a:tabLst/>
            </a:pPr>
            <a:endParaRPr lang="Arial" altLang="Arial" sz="100" dirty="0"/>
          </a:p>
          <a:p>
            <a:pPr marL="12700" algn="l" rtl="0" eaLnBrk="0">
              <a:lnSpc>
                <a:spcPts val="1426"/>
              </a:lnSpc>
              <a:tabLst/>
            </a:pPr>
            <a:r>
              <a:rPr sz="1100" spc="50" dirty="0">
                <a:solidFill>
                  <a:srgbClr val="B00D15">
                    <a:alpha val="100000"/>
                  </a:srgbClr>
                </a:solidFill>
                <a:latin typeface="Microsoft YaHei"/>
                <a:ea typeface="Microsoft YaHei"/>
                <a:cs typeface="Microsoft YaHei"/>
              </a:rPr>
              <a:t>(一)深呼吸、活动下颚和</a:t>
            </a:r>
            <a:r>
              <a:rPr sz="1100" spc="30" dirty="0">
                <a:solidFill>
                  <a:srgbClr val="B00D15">
                    <a:alpha val="100000"/>
                  </a:srgbClr>
                </a:solidFill>
                <a:latin typeface="Microsoft YaHei"/>
                <a:ea typeface="Microsoft YaHei"/>
                <a:cs typeface="Microsoft YaHei"/>
              </a:rPr>
              <a:t>四</a:t>
            </a:r>
            <a:r>
              <a:rPr sz="1100" spc="0" dirty="0">
                <a:solidFill>
                  <a:srgbClr val="B00D15">
                    <a:alpha val="100000"/>
                  </a:srgbClr>
                </a:solidFill>
                <a:latin typeface="Microsoft YaHei"/>
                <a:ea typeface="Microsoft YaHei"/>
                <a:cs typeface="Microsoft YaHei"/>
              </a:rPr>
              <a:t>肢</a:t>
            </a:r>
            <a:endParaRPr lang="Microsoft YaHei" altLang="Microsoft YaHei" sz="1100" dirty="0"/>
          </a:p>
        </p:txBody>
      </p:sp>
      <p:pic>
        <p:nvPicPr>
          <p:cNvPr id="517" name="picture 517"/>
          <p:cNvPicPr>
            <a:picLocks noChangeAspect="1"/>
          </p:cNvPicPr>
          <p:nvPr/>
        </p:nvPicPr>
        <p:blipFill>
          <a:blip r:embed="rId4"/>
          <a:stretch>
            <a:fillRect/>
          </a:stretch>
        </p:blipFill>
        <p:spPr>
          <a:xfrm rot="21600000">
            <a:off x="976883" y="7307580"/>
            <a:ext cx="1054607" cy="309372"/>
          </a:xfrm>
          <a:prstGeom prst="rect">
            <a:avLst/>
          </a:prstGeom>
        </p:spPr>
      </p:pic>
      <p:sp>
        <p:nvSpPr>
          <p:cNvPr id="518" name="textbox 518"/>
          <p:cNvSpPr/>
          <p:nvPr/>
        </p:nvSpPr>
        <p:spPr>
          <a:xfrm>
            <a:off x="5845372" y="9041149"/>
            <a:ext cx="229234" cy="153035"/>
          </a:xfrm>
          <a:prstGeom prst="rect">
            <a:avLst/>
          </a:prstGeom>
        </p:spPr>
        <p:txBody>
          <a:bodyPr vert="horz" wrap="square" lIns="0" tIns="0" rIns="0" bIns="0"/>
          <a:lstStyle/>
          <a:p>
            <a:pPr algn="l" rtl="0" eaLnBrk="0">
              <a:lnSpc>
                <a:spcPct val="78516"/>
              </a:lnSpc>
              <a:tabLst/>
            </a:pPr>
            <a:endParaRPr lang="Arial" altLang="Arial" sz="100" dirty="0"/>
          </a:p>
          <a:p>
            <a:pPr marL="12700" algn="l" rtl="0" eaLnBrk="0">
              <a:lnSpc>
                <a:spcPct val="84000"/>
              </a:lnSpc>
              <a:tabLst/>
            </a:pPr>
            <a:r>
              <a:rPr sz="1000" b="1" spc="-30" dirty="0">
                <a:solidFill>
                  <a:srgbClr val="231F20">
                    <a:alpha val="100000"/>
                  </a:srgbClr>
                </a:solidFill>
                <a:latin typeface="Arial"/>
                <a:ea typeface="Arial"/>
                <a:cs typeface="Arial"/>
              </a:rPr>
              <a:t>15</a:t>
            </a:r>
            <a:r>
              <a:rPr sz="1000" b="1" spc="-10" dirty="0">
                <a:solidFill>
                  <a:srgbClr val="231F20">
                    <a:alpha val="100000"/>
                  </a:srgbClr>
                </a:solidFill>
                <a:latin typeface="Arial"/>
                <a:ea typeface="Arial"/>
                <a:cs typeface="Arial"/>
              </a:rPr>
              <a:t>7</a:t>
            </a:r>
            <a:endParaRPr lang="Arial" altLang="Arial" sz="1000"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9" name="textbox 519"/>
          <p:cNvSpPr/>
          <p:nvPr/>
        </p:nvSpPr>
        <p:spPr>
          <a:xfrm>
            <a:off x="825654" y="1479323"/>
            <a:ext cx="5342254" cy="3248660"/>
          </a:xfrm>
          <a:prstGeom prst="rect">
            <a:avLst/>
          </a:prstGeom>
        </p:spPr>
        <p:txBody>
          <a:bodyPr vert="horz" wrap="square" lIns="0" tIns="0" rIns="0" bIns="0"/>
          <a:lstStyle/>
          <a:p>
            <a:pPr algn="l" rtl="0" eaLnBrk="0">
              <a:lnSpc>
                <a:spcPct val="83341"/>
              </a:lnSpc>
              <a:tabLst/>
            </a:pPr>
            <a:endParaRPr lang="Arial" altLang="Arial" sz="100" dirty="0"/>
          </a:p>
          <a:p>
            <a:pPr marL="152654" algn="l" rtl="0" eaLnBrk="0">
              <a:lnSpc>
                <a:spcPts val="1426"/>
              </a:lnSpc>
              <a:tabLst/>
            </a:pPr>
            <a:r>
              <a:rPr sz="1000" spc="-10" dirty="0">
                <a:solidFill>
                  <a:srgbClr val="B00D15">
                    <a:alpha val="100000"/>
                  </a:srgbClr>
                </a:solidFill>
                <a:latin typeface="Microsoft YaHei"/>
                <a:ea typeface="Microsoft YaHei"/>
                <a:cs typeface="Microsoft YaHei"/>
              </a:rPr>
              <a:t>【知</a:t>
            </a:r>
            <a:r>
              <a:rPr sz="1000" spc="0" dirty="0">
                <a:solidFill>
                  <a:srgbClr val="B00D15">
                    <a:alpha val="100000"/>
                  </a:srgbClr>
                </a:solidFill>
                <a:latin typeface="Microsoft YaHei"/>
                <a:ea typeface="Microsoft YaHei"/>
                <a:cs typeface="Microsoft YaHei"/>
              </a:rPr>
              <a:t>识目标】</a:t>
            </a:r>
            <a:endParaRPr lang="Microsoft YaHei" altLang="Microsoft YaHei" sz="1000" dirty="0"/>
          </a:p>
          <a:p>
            <a:pPr marL="332178" indent="-164172" algn="l" rtl="0" eaLnBrk="0">
              <a:lnSpc>
                <a:spcPct val="121000"/>
              </a:lnSpc>
              <a:spcBef>
                <a:spcPts val="1103"/>
              </a:spcBef>
              <a:tabLst/>
            </a:pPr>
            <a:r>
              <a:rPr sz="1000" spc="70" dirty="0">
                <a:solidFill>
                  <a:srgbClr val="231F20">
                    <a:alpha val="100000"/>
                  </a:srgbClr>
                </a:solidFill>
                <a:latin typeface="Microsoft YaHei"/>
                <a:ea typeface="Microsoft YaHei"/>
                <a:cs typeface="Microsoft YaHei"/>
              </a:rPr>
              <a:t>◇</a:t>
            </a:r>
            <a:r>
              <a:rPr sz="1000" spc="70" dirty="0">
                <a:solidFill>
                  <a:srgbClr val="231F20">
                    <a:alpha val="100000"/>
                  </a:srgbClr>
                </a:solidFill>
                <a:latin typeface="Microsoft YaHei"/>
                <a:ea typeface="Microsoft YaHei"/>
                <a:cs typeface="Microsoft YaHei"/>
              </a:rPr>
              <a:t> </a:t>
            </a:r>
            <a:r>
              <a:rPr sz="1000" spc="70" dirty="0">
                <a:solidFill>
                  <a:srgbClr val="231F20">
                    <a:alpha val="100000"/>
                  </a:srgbClr>
                </a:solidFill>
                <a:latin typeface="Microsoft YaHei"/>
                <a:ea typeface="Microsoft YaHei"/>
                <a:cs typeface="Microsoft YaHei"/>
              </a:rPr>
              <a:t>掌握阿尔茨海默病的概念、发病特点、认知特点、情绪特点、身体特点</a:t>
            </a:r>
            <a:r>
              <a:rPr sz="1000" spc="70" dirty="0">
                <a:solidFill>
                  <a:srgbClr val="231F20">
                    <a:alpha val="100000"/>
                  </a:srgbClr>
                </a:solidFill>
                <a:latin typeface="Microsoft YaHei"/>
                <a:ea typeface="Microsoft YaHei"/>
                <a:cs typeface="Microsoft YaHei"/>
              </a:rPr>
              <a:t> </a:t>
            </a:r>
            <a:r>
              <a:rPr sz="1000" spc="70" dirty="0">
                <a:solidFill>
                  <a:srgbClr val="231F20">
                    <a:alpha val="100000"/>
                  </a:srgbClr>
                </a:solidFill>
                <a:latin typeface="Microsoft YaHei"/>
                <a:ea typeface="Microsoft YaHei"/>
                <a:cs typeface="Microsoft YaHei"/>
              </a:rPr>
              <a:t>，进</a:t>
            </a:r>
            <a:r>
              <a:rPr sz="1000" spc="50" dirty="0">
                <a:solidFill>
                  <a:srgbClr val="231F20">
                    <a:alpha val="100000"/>
                  </a:srgbClr>
                </a:solidFill>
                <a:latin typeface="Microsoft YaHei"/>
                <a:ea typeface="Microsoft YaHei"/>
                <a:cs typeface="Microsoft YaHei"/>
              </a:rPr>
              <a:t>行</a:t>
            </a:r>
            <a:r>
              <a:rPr sz="1000" spc="0" dirty="0">
                <a:solidFill>
                  <a:srgbClr val="231F20">
                    <a:alpha val="100000"/>
                  </a:srgbClr>
                </a:solidFill>
                <a:latin typeface="Microsoft YaHei"/>
                <a:ea typeface="Microsoft YaHei"/>
                <a:cs typeface="Microsoft YaHei"/>
              </a:rPr>
              <a:t>诊断</a:t>
            </a:r>
            <a:r>
              <a:rPr sz="1000" spc="0" dirty="0">
                <a:solidFill>
                  <a:srgbClr val="231F20">
                    <a:alpha val="100000"/>
                  </a:srgbClr>
                </a:solidFill>
                <a:latin typeface="Microsoft YaHei"/>
                <a:ea typeface="Microsoft YaHei"/>
                <a:cs typeface="Microsoft YaHei"/>
              </a:rPr>
              <a:t>   </a:t>
            </a:r>
            <a:r>
              <a:rPr sz="1000" spc="30" dirty="0">
                <a:solidFill>
                  <a:srgbClr val="231F20">
                    <a:alpha val="100000"/>
                  </a:srgbClr>
                </a:solidFill>
                <a:latin typeface="Microsoft YaHei"/>
                <a:ea typeface="Microsoft YaHei"/>
                <a:cs typeface="Microsoft YaHei"/>
              </a:rPr>
              <a:t>并</a:t>
            </a:r>
            <a:r>
              <a:rPr sz="1000" spc="30" dirty="0">
                <a:solidFill>
                  <a:srgbClr val="231F20">
                    <a:alpha val="100000"/>
                  </a:srgbClr>
                </a:solidFill>
                <a:latin typeface="Microsoft YaHei"/>
                <a:ea typeface="Microsoft YaHei"/>
                <a:cs typeface="Microsoft YaHei"/>
              </a:rPr>
              <a:t> </a:t>
            </a:r>
            <a:r>
              <a:rPr sz="1000" spc="30" dirty="0">
                <a:solidFill>
                  <a:srgbClr val="231F20">
                    <a:alpha val="100000"/>
                  </a:srgbClr>
                </a:solidFill>
                <a:latin typeface="Microsoft YaHei"/>
                <a:ea typeface="Microsoft YaHei"/>
                <a:cs typeface="Microsoft YaHei"/>
              </a:rPr>
              <a:t>给予相应</a:t>
            </a:r>
            <a:r>
              <a:rPr sz="1000" spc="20" dirty="0">
                <a:solidFill>
                  <a:srgbClr val="231F20">
                    <a:alpha val="100000"/>
                  </a:srgbClr>
                </a:solidFill>
                <a:latin typeface="Microsoft YaHei"/>
                <a:ea typeface="Microsoft YaHei"/>
                <a:cs typeface="Microsoft YaHei"/>
              </a:rPr>
              <a:t>护</a:t>
            </a:r>
            <a:r>
              <a:rPr sz="1000" spc="0" dirty="0">
                <a:solidFill>
                  <a:srgbClr val="231F20">
                    <a:alpha val="100000"/>
                  </a:srgbClr>
                </a:solidFill>
                <a:latin typeface="Microsoft YaHei"/>
                <a:ea typeface="Microsoft YaHei"/>
                <a:cs typeface="Microsoft YaHei"/>
              </a:rPr>
              <a:t>理。</a:t>
            </a:r>
            <a:endParaRPr lang="Microsoft YaHei" altLang="Microsoft YaHei" sz="1000" dirty="0"/>
          </a:p>
          <a:p>
            <a:pPr marL="168006" algn="l" rtl="0" eaLnBrk="0">
              <a:lnSpc>
                <a:spcPts val="1349"/>
              </a:lnSpc>
              <a:spcBef>
                <a:spcPts val="293"/>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熟悉阿尔茨海默病的早期征兆和与患者进行有效沟通的方</a:t>
            </a:r>
            <a:r>
              <a:rPr sz="1000" spc="40" dirty="0">
                <a:solidFill>
                  <a:srgbClr val="231F20">
                    <a:alpha val="100000"/>
                  </a:srgbClr>
                </a:solidFill>
                <a:latin typeface="Microsoft YaHei"/>
                <a:ea typeface="Microsoft YaHei"/>
                <a:cs typeface="Microsoft YaHei"/>
              </a:rPr>
              <a:t>法</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168006" algn="l" rtl="0" eaLnBrk="0">
              <a:lnSpc>
                <a:spcPts val="1349"/>
              </a:lnSpc>
              <a:spcBef>
                <a:spcPts val="283"/>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了解老年心理障碍的相关学科领域、心理障碍的发展历史及其相关知识</a:t>
            </a:r>
            <a:r>
              <a:rPr sz="1000" spc="10" dirty="0">
                <a:solidFill>
                  <a:srgbClr val="231F20">
                    <a:alpha val="100000"/>
                  </a:srgbClr>
                </a:solidFill>
                <a:latin typeface="Microsoft YaHei"/>
                <a:ea typeface="Microsoft YaHei"/>
                <a:cs typeface="Microsoft YaHei"/>
              </a:rPr>
              <a:t>。</a:t>
            </a:r>
            <a:endParaRPr lang="Microsoft YaHei" altLang="Microsoft YaHei" sz="1000" dirty="0"/>
          </a:p>
          <a:p>
            <a:pPr marL="82550" algn="l" rtl="0" eaLnBrk="0">
              <a:lnSpc>
                <a:spcPts val="1426"/>
              </a:lnSpc>
              <a:spcBef>
                <a:spcPts val="389"/>
              </a:spcBef>
              <a:tabLst/>
            </a:pPr>
            <a:r>
              <a:rPr sz="1000" spc="-10" dirty="0">
                <a:solidFill>
                  <a:srgbClr val="B00D15">
                    <a:alpha val="100000"/>
                  </a:srgbClr>
                </a:solidFill>
                <a:latin typeface="Microsoft YaHei"/>
                <a:ea typeface="Microsoft YaHei"/>
                <a:cs typeface="Microsoft YaHei"/>
              </a:rPr>
              <a:t>【能</a:t>
            </a:r>
            <a:r>
              <a:rPr sz="1000" spc="0" dirty="0">
                <a:solidFill>
                  <a:srgbClr val="B00D15">
                    <a:alpha val="100000"/>
                  </a:srgbClr>
                </a:solidFill>
                <a:latin typeface="Microsoft YaHei"/>
                <a:ea typeface="Microsoft YaHei"/>
                <a:cs typeface="Microsoft YaHei"/>
              </a:rPr>
              <a:t>力目标】</a:t>
            </a:r>
            <a:endParaRPr lang="Microsoft YaHei" altLang="Microsoft YaHei" sz="1000" dirty="0"/>
          </a:p>
          <a:p>
            <a:pPr marL="261954" indent="-165576" algn="l" rtl="0" eaLnBrk="0">
              <a:lnSpc>
                <a:spcPct val="151000"/>
              </a:lnSpc>
              <a:spcBef>
                <a:spcPts val="936"/>
              </a:spcBef>
              <a:tabLst/>
            </a:pPr>
            <a:r>
              <a:rPr sz="1000" spc="90" dirty="0">
                <a:solidFill>
                  <a:srgbClr val="231F20">
                    <a:alpha val="100000"/>
                  </a:srgbClr>
                </a:solidFill>
                <a:latin typeface="Microsoft YaHei"/>
                <a:ea typeface="Microsoft YaHei"/>
                <a:cs typeface="Microsoft YaHei"/>
              </a:rPr>
              <a:t>◇</a:t>
            </a:r>
            <a:r>
              <a:rPr sz="1000" spc="90" dirty="0">
                <a:solidFill>
                  <a:srgbClr val="231F20">
                    <a:alpha val="100000"/>
                  </a:srgbClr>
                </a:solidFill>
                <a:latin typeface="Microsoft YaHei"/>
                <a:ea typeface="Microsoft YaHei"/>
                <a:cs typeface="Microsoft YaHei"/>
              </a:rPr>
              <a:t> </a:t>
            </a:r>
            <a:r>
              <a:rPr sz="1000" spc="90" dirty="0">
                <a:solidFill>
                  <a:srgbClr val="231F20">
                    <a:alpha val="100000"/>
                  </a:srgbClr>
                </a:solidFill>
                <a:latin typeface="Microsoft YaHei"/>
                <a:ea typeface="Microsoft YaHei"/>
                <a:cs typeface="Microsoft YaHei"/>
              </a:rPr>
              <a:t>通过学习阿尔茨海默病的概念、发病特点、认知特点、情绪特点、身体特点等</a:t>
            </a:r>
            <a:r>
              <a:rPr sz="1000" spc="10" dirty="0">
                <a:solidFill>
                  <a:srgbClr val="231F20">
                    <a:alpha val="100000"/>
                  </a:srgbClr>
                </a:solidFill>
                <a:latin typeface="Microsoft YaHei"/>
                <a:ea typeface="Microsoft YaHei"/>
                <a:cs typeface="Microsoft YaHei"/>
              </a:rPr>
              <a:t>知</a:t>
            </a:r>
            <a:r>
              <a:rPr sz="1000" spc="0" dirty="0">
                <a:solidFill>
                  <a:srgbClr val="231F20">
                    <a:alpha val="100000"/>
                  </a:srgbClr>
                </a:solidFill>
                <a:latin typeface="Microsoft YaHei"/>
                <a:ea typeface="Microsoft YaHei"/>
                <a:cs typeface="Microsoft YaHei"/>
              </a:rPr>
              <a:t>识，</a:t>
            </a:r>
            <a:r>
              <a:rPr sz="1000" spc="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可以和阿尔茨海默病患者进行有效沟通，并进</a:t>
            </a:r>
            <a:r>
              <a:rPr sz="1000" spc="40" dirty="0">
                <a:solidFill>
                  <a:srgbClr val="231F20">
                    <a:alpha val="100000"/>
                  </a:srgbClr>
                </a:solidFill>
                <a:latin typeface="Microsoft YaHei"/>
                <a:ea typeface="Microsoft YaHei"/>
                <a:cs typeface="Microsoft YaHei"/>
              </a:rPr>
              <a:t>行</a:t>
            </a:r>
            <a:r>
              <a:rPr sz="1000" spc="0" dirty="0">
                <a:solidFill>
                  <a:srgbClr val="231F20">
                    <a:alpha val="100000"/>
                  </a:srgbClr>
                </a:solidFill>
                <a:latin typeface="Microsoft YaHei"/>
                <a:ea typeface="Microsoft YaHei"/>
                <a:cs typeface="Microsoft YaHei"/>
              </a:rPr>
              <a:t>有效护理。</a:t>
            </a:r>
            <a:endParaRPr lang="Microsoft YaHei" altLang="Microsoft YaHei" sz="1000" dirty="0"/>
          </a:p>
          <a:p>
            <a:pPr marL="82550" algn="l" rtl="0" eaLnBrk="0">
              <a:lnSpc>
                <a:spcPts val="1426"/>
              </a:lnSpc>
              <a:spcBef>
                <a:spcPts val="746"/>
              </a:spcBef>
              <a:tabLst/>
            </a:pPr>
            <a:r>
              <a:rPr sz="1000" spc="-10" dirty="0">
                <a:solidFill>
                  <a:srgbClr val="B00D15">
                    <a:alpha val="100000"/>
                  </a:srgbClr>
                </a:solidFill>
                <a:latin typeface="Microsoft YaHei"/>
                <a:ea typeface="Microsoft YaHei"/>
                <a:cs typeface="Microsoft YaHei"/>
              </a:rPr>
              <a:t>【素</a:t>
            </a:r>
            <a:r>
              <a:rPr sz="1000" spc="0" dirty="0">
                <a:solidFill>
                  <a:srgbClr val="B00D15">
                    <a:alpha val="100000"/>
                  </a:srgbClr>
                </a:solidFill>
                <a:latin typeface="Microsoft YaHei"/>
                <a:ea typeface="Microsoft YaHei"/>
                <a:cs typeface="Microsoft YaHei"/>
              </a:rPr>
              <a:t>质目标】</a:t>
            </a:r>
            <a:endParaRPr lang="Microsoft YaHei" altLang="Microsoft YaHei" sz="1000" dirty="0"/>
          </a:p>
          <a:p>
            <a:pPr marL="96378" algn="l" rtl="0" eaLnBrk="0">
              <a:lnSpc>
                <a:spcPts val="1349"/>
              </a:lnSpc>
              <a:spcBef>
                <a:spcPts val="1072"/>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积极关注阿尔茨海默病，正确看待阿尔茨海默病</a:t>
            </a:r>
            <a:r>
              <a:rPr sz="1000" spc="10" dirty="0">
                <a:solidFill>
                  <a:srgbClr val="231F20">
                    <a:alpha val="100000"/>
                  </a:srgbClr>
                </a:solidFill>
                <a:latin typeface="Microsoft YaHei"/>
                <a:ea typeface="Microsoft YaHei"/>
                <a:cs typeface="Microsoft YaHei"/>
              </a:rPr>
              <a:t>。</a:t>
            </a:r>
            <a:endParaRPr lang="Microsoft YaHei" altLang="Microsoft YaHei" sz="1000" dirty="0"/>
          </a:p>
          <a:p>
            <a:pPr marL="96378" algn="l" rtl="0" eaLnBrk="0">
              <a:lnSpc>
                <a:spcPts val="1349"/>
              </a:lnSpc>
              <a:spcBef>
                <a:spcPts val="247"/>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自觉尊重、关爱阿尔茨海默病患者，让他们获得心理支持</a:t>
            </a:r>
            <a:r>
              <a:rPr sz="1000" spc="10" dirty="0">
                <a:solidFill>
                  <a:srgbClr val="231F20">
                    <a:alpha val="100000"/>
                  </a:srgbClr>
                </a:solidFill>
                <a:latin typeface="Microsoft YaHei"/>
                <a:ea typeface="Microsoft YaHei"/>
                <a:cs typeface="Microsoft YaHei"/>
              </a:rPr>
              <a:t>。</a:t>
            </a:r>
            <a:endParaRPr lang="Microsoft YaHei" altLang="Microsoft YaHei" sz="1000" dirty="0"/>
          </a:p>
          <a:p>
            <a:pPr marL="96378" algn="l" rtl="0" eaLnBrk="0">
              <a:lnSpc>
                <a:spcPts val="1349"/>
              </a:lnSpc>
              <a:spcBef>
                <a:spcPts val="247"/>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形成注重老年人智力训练和阿尔茨海默病康复训练的意识</a:t>
            </a:r>
            <a:r>
              <a:rPr sz="1000" spc="10" dirty="0">
                <a:solidFill>
                  <a:srgbClr val="231F20">
                    <a:alpha val="100000"/>
                  </a:srgbClr>
                </a:solidFill>
                <a:latin typeface="Microsoft YaHei"/>
                <a:ea typeface="Microsoft YaHei"/>
                <a:cs typeface="Microsoft YaHei"/>
              </a:rPr>
              <a:t>。</a:t>
            </a:r>
            <a:endParaRPr lang="Microsoft YaHei" altLang="Microsoft YaHei" sz="1000" dirty="0"/>
          </a:p>
          <a:p>
            <a:pPr algn="l" rtl="0" eaLnBrk="0">
              <a:lnSpc>
                <a:spcPct val="100000"/>
              </a:lnSpc>
              <a:tabLst/>
            </a:pPr>
            <a:endParaRPr lang="Arial" altLang="Arial" sz="900" dirty="0"/>
          </a:p>
          <a:p>
            <a:pPr marL="82550" algn="l" rtl="0" eaLnBrk="0">
              <a:lnSpc>
                <a:spcPts val="1426"/>
              </a:lnSpc>
              <a:spcBef>
                <a:spcPts val="5"/>
              </a:spcBef>
              <a:tabLst/>
            </a:pPr>
            <a:r>
              <a:rPr sz="1000" spc="-10" dirty="0">
                <a:solidFill>
                  <a:srgbClr val="B00D15">
                    <a:alpha val="100000"/>
                  </a:srgbClr>
                </a:solidFill>
                <a:latin typeface="Microsoft YaHei"/>
                <a:ea typeface="Microsoft YaHei"/>
                <a:cs typeface="Microsoft YaHei"/>
              </a:rPr>
              <a:t>【思</a:t>
            </a:r>
            <a:r>
              <a:rPr sz="1000" spc="0" dirty="0">
                <a:solidFill>
                  <a:srgbClr val="B00D15">
                    <a:alpha val="100000"/>
                  </a:srgbClr>
                </a:solidFill>
                <a:latin typeface="Microsoft YaHei"/>
                <a:ea typeface="Microsoft YaHei"/>
                <a:cs typeface="Microsoft YaHei"/>
              </a:rPr>
              <a:t>维导图】</a:t>
            </a:r>
            <a:endParaRPr lang="Microsoft YaHei" altLang="Microsoft YaHei" sz="1000" dirty="0"/>
          </a:p>
        </p:txBody>
      </p:sp>
      <p:pic>
        <p:nvPicPr>
          <p:cNvPr id="520" name="picture 520"/>
          <p:cNvPicPr>
            <a:picLocks noChangeAspect="1"/>
          </p:cNvPicPr>
          <p:nvPr/>
        </p:nvPicPr>
        <p:blipFill>
          <a:blip r:embed="rId2"/>
          <a:stretch>
            <a:fillRect/>
          </a:stretch>
        </p:blipFill>
        <p:spPr>
          <a:xfrm rot="21600000">
            <a:off x="1368551" y="5052059"/>
            <a:ext cx="4267200" cy="1274064"/>
          </a:xfrm>
          <a:prstGeom prst="rect">
            <a:avLst/>
          </a:prstGeom>
        </p:spPr>
      </p:pic>
      <p:sp>
        <p:nvSpPr>
          <p:cNvPr id="521" name="textbox 521"/>
          <p:cNvSpPr/>
          <p:nvPr/>
        </p:nvSpPr>
        <p:spPr>
          <a:xfrm>
            <a:off x="1186286" y="6817263"/>
            <a:ext cx="4607559" cy="1126489"/>
          </a:xfrm>
          <a:prstGeom prst="rect">
            <a:avLst/>
          </a:prstGeom>
        </p:spPr>
        <p:txBody>
          <a:bodyPr vert="horz" wrap="square" lIns="0" tIns="0" rIns="0" bIns="0"/>
          <a:lstStyle/>
          <a:p>
            <a:pPr algn="l" rtl="0" eaLnBrk="0">
              <a:lnSpc>
                <a:spcPct val="66037"/>
              </a:lnSpc>
              <a:tabLst/>
            </a:pPr>
            <a:endParaRPr lang="Arial" altLang="Arial" sz="100" dirty="0"/>
          </a:p>
          <a:p>
            <a:pPr marL="12700" indent="273339" algn="l" rtl="0" eaLnBrk="0">
              <a:lnSpc>
                <a:spcPct val="120000"/>
              </a:lnSpc>
              <a:tabLst/>
            </a:pPr>
            <a:r>
              <a:rPr sz="1000" spc="80" dirty="0">
                <a:solidFill>
                  <a:srgbClr val="231F20">
                    <a:alpha val="100000"/>
                  </a:srgbClr>
                </a:solidFill>
                <a:latin typeface="SimSun"/>
                <a:ea typeface="SimSun"/>
                <a:cs typeface="SimSun"/>
              </a:rPr>
              <a:t>李奶奶，</a:t>
            </a:r>
            <a:r>
              <a:rPr sz="1000" spc="80" dirty="0">
                <a:solidFill>
                  <a:srgbClr val="231F20">
                    <a:alpha val="100000"/>
                  </a:srgbClr>
                </a:solidFill>
                <a:latin typeface="Times New Roman"/>
                <a:ea typeface="Times New Roman"/>
                <a:cs typeface="Times New Roman"/>
              </a:rPr>
              <a:t>71</a:t>
            </a:r>
            <a:r>
              <a:rPr sz="1000" spc="80" dirty="0">
                <a:solidFill>
                  <a:srgbClr val="231F20">
                    <a:alpha val="100000"/>
                  </a:srgbClr>
                </a:solidFill>
                <a:latin typeface="Times New Roman"/>
                <a:ea typeface="Times New Roman"/>
                <a:cs typeface="Times New Roman"/>
              </a:rPr>
              <a:t> </a:t>
            </a:r>
            <a:r>
              <a:rPr sz="1000" spc="80" dirty="0">
                <a:solidFill>
                  <a:srgbClr val="231F20">
                    <a:alpha val="100000"/>
                  </a:srgbClr>
                </a:solidFill>
                <a:latin typeface="SimSun"/>
                <a:ea typeface="SimSun"/>
                <a:cs typeface="SimSun"/>
              </a:rPr>
              <a:t>岁，小学教师，退休后住在某养老院，虽然不太合群，</a:t>
            </a:r>
            <a:r>
              <a:rPr sz="1000" spc="20" dirty="0">
                <a:solidFill>
                  <a:srgbClr val="231F20">
                    <a:alpha val="100000"/>
                  </a:srgbClr>
                </a:solidFill>
                <a:latin typeface="SimSun"/>
                <a:ea typeface="SimSun"/>
                <a:cs typeface="SimSun"/>
              </a:rPr>
              <a:t>但</a:t>
            </a:r>
            <a:r>
              <a:rPr sz="1000" spc="0" dirty="0">
                <a:solidFill>
                  <a:srgbClr val="231F20">
                    <a:alpha val="100000"/>
                  </a:srgbClr>
                </a:solidFill>
                <a:latin typeface="SimSun"/>
                <a:ea typeface="SimSun"/>
                <a:cs typeface="SimSun"/>
              </a:rPr>
              <a:t>与</a:t>
            </a:r>
            <a:r>
              <a:rPr sz="1000" spc="0" dirty="0">
                <a:solidFill>
                  <a:srgbClr val="231F20">
                    <a:alpha val="100000"/>
                  </a:srgbClr>
                </a:solidFill>
                <a:latin typeface="SimSun"/>
                <a:ea typeface="SimSun"/>
                <a:cs typeface="SimSun"/>
              </a:rPr>
              <a:t> </a:t>
            </a:r>
            <a:r>
              <a:rPr sz="1000" spc="80" dirty="0">
                <a:solidFill>
                  <a:srgbClr val="231F20">
                    <a:alpha val="100000"/>
                  </a:srgbClr>
                </a:solidFill>
                <a:latin typeface="SimSun"/>
                <a:ea typeface="SimSun"/>
                <a:cs typeface="SimSun"/>
              </a:rPr>
              <a:t>其他老年人相处得也不错，</a:t>
            </a:r>
            <a:r>
              <a:rPr sz="1000" spc="80" dirty="0">
                <a:solidFill>
                  <a:srgbClr val="231F20">
                    <a:alpha val="100000"/>
                  </a:srgbClr>
                </a:solidFill>
                <a:latin typeface="SimSun"/>
                <a:ea typeface="SimSun"/>
                <a:cs typeface="SimSun"/>
              </a:rPr>
              <a:t> </a:t>
            </a:r>
            <a:r>
              <a:rPr sz="1000" spc="80" dirty="0">
                <a:solidFill>
                  <a:srgbClr val="231F20">
                    <a:alpha val="100000"/>
                  </a:srgbClr>
                </a:solidFill>
                <a:latin typeface="SimSun"/>
                <a:ea typeface="SimSun"/>
                <a:cs typeface="SimSun"/>
              </a:rPr>
              <a:t>自己的事情可以自己做，基本上不用帮忙</a:t>
            </a:r>
            <a:r>
              <a:rPr sz="1000" spc="10" dirty="0">
                <a:solidFill>
                  <a:srgbClr val="231F20">
                    <a:alpha val="100000"/>
                  </a:srgbClr>
                </a:solidFill>
                <a:latin typeface="SimSun"/>
                <a:ea typeface="SimSun"/>
                <a:cs typeface="SimSun"/>
              </a:rPr>
              <a:t>。</a:t>
            </a:r>
            <a:r>
              <a:rPr sz="1000" spc="0" dirty="0">
                <a:solidFill>
                  <a:srgbClr val="231F20">
                    <a:alpha val="100000"/>
                  </a:srgbClr>
                </a:solidFill>
                <a:latin typeface="SimSun"/>
                <a:ea typeface="SimSun"/>
                <a:cs typeface="SimSun"/>
              </a:rPr>
              <a:t>但后</a:t>
            </a:r>
            <a:r>
              <a:rPr sz="1000" spc="0" dirty="0">
                <a:solidFill>
                  <a:srgbClr val="231F20">
                    <a:alpha val="100000"/>
                  </a:srgbClr>
                </a:solidFill>
                <a:latin typeface="SimSun"/>
                <a:ea typeface="SimSun"/>
                <a:cs typeface="SimSun"/>
              </a:rPr>
              <a:t> </a:t>
            </a:r>
            <a:r>
              <a:rPr sz="1000" spc="100" dirty="0">
                <a:solidFill>
                  <a:srgbClr val="231F20">
                    <a:alpha val="100000"/>
                  </a:srgbClr>
                </a:solidFill>
                <a:latin typeface="SimSun"/>
                <a:ea typeface="SimSun"/>
                <a:cs typeface="SimSun"/>
              </a:rPr>
              <a:t>来她突然变得丢三落四、老忘事，有时出门忘记回来的路，找不到房</a:t>
            </a:r>
            <a:r>
              <a:rPr sz="1000" spc="50" dirty="0">
                <a:solidFill>
                  <a:srgbClr val="231F20">
                    <a:alpha val="100000"/>
                  </a:srgbClr>
                </a:solidFill>
                <a:latin typeface="SimSun"/>
                <a:ea typeface="SimSun"/>
                <a:cs typeface="SimSun"/>
              </a:rPr>
              <a:t>门</a:t>
            </a:r>
            <a:r>
              <a:rPr sz="1000" spc="0" dirty="0">
                <a:solidFill>
                  <a:srgbClr val="231F20">
                    <a:alpha val="100000"/>
                  </a:srgbClr>
                </a:solidFill>
                <a:latin typeface="SimSun"/>
                <a:ea typeface="SimSun"/>
                <a:cs typeface="SimSun"/>
              </a:rPr>
              <a:t>；有</a:t>
            </a:r>
            <a:r>
              <a:rPr sz="1000" spc="0" dirty="0">
                <a:solidFill>
                  <a:srgbClr val="231F20">
                    <a:alpha val="100000"/>
                  </a:srgbClr>
                </a:solidFill>
                <a:latin typeface="SimSun"/>
                <a:ea typeface="SimSun"/>
                <a:cs typeface="SimSun"/>
              </a:rPr>
              <a:t> </a:t>
            </a:r>
            <a:r>
              <a:rPr sz="1000" spc="100" dirty="0">
                <a:solidFill>
                  <a:srgbClr val="231F20">
                    <a:alpha val="100000"/>
                  </a:srgbClr>
                </a:solidFill>
                <a:latin typeface="SimSun"/>
                <a:ea typeface="SimSun"/>
                <a:cs typeface="SimSun"/>
              </a:rPr>
              <a:t>时情绪低落，谁也不理会；有时感觉有人在叫她的名字并回应人家，</a:t>
            </a:r>
            <a:r>
              <a:rPr sz="1000" spc="70" dirty="0">
                <a:solidFill>
                  <a:srgbClr val="231F20">
                    <a:alpha val="100000"/>
                  </a:srgbClr>
                </a:solidFill>
                <a:latin typeface="SimSun"/>
                <a:ea typeface="SimSun"/>
                <a:cs typeface="SimSun"/>
              </a:rPr>
              <a:t>常</a:t>
            </a:r>
            <a:r>
              <a:rPr sz="1000" spc="0" dirty="0">
                <a:solidFill>
                  <a:srgbClr val="231F20">
                    <a:alpha val="100000"/>
                  </a:srgbClr>
                </a:solidFill>
                <a:latin typeface="SimSun"/>
                <a:ea typeface="SimSun"/>
                <a:cs typeface="SimSun"/>
              </a:rPr>
              <a:t>常答</a:t>
            </a:r>
            <a:r>
              <a:rPr sz="1000" spc="0" dirty="0">
                <a:solidFill>
                  <a:srgbClr val="231F20">
                    <a:alpha val="100000"/>
                  </a:srgbClr>
                </a:solidFill>
                <a:latin typeface="SimSun"/>
                <a:ea typeface="SimSun"/>
                <a:cs typeface="SimSun"/>
              </a:rPr>
              <a:t> </a:t>
            </a:r>
            <a:r>
              <a:rPr sz="1000" spc="70" dirty="0">
                <a:solidFill>
                  <a:srgbClr val="231F20">
                    <a:alpha val="100000"/>
                  </a:srgbClr>
                </a:solidFill>
                <a:latin typeface="SimSun"/>
                <a:ea typeface="SimSun"/>
                <a:cs typeface="SimSun"/>
              </a:rPr>
              <a:t>非所问，语无伦次；有时候醒得特别早；有时候一晚上</a:t>
            </a:r>
            <a:r>
              <a:rPr sz="1000" spc="0" dirty="0">
                <a:solidFill>
                  <a:srgbClr val="231F20">
                    <a:alpha val="100000"/>
                  </a:srgbClr>
                </a:solidFill>
                <a:latin typeface="SimSun"/>
                <a:ea typeface="SimSun"/>
                <a:cs typeface="SimSun"/>
              </a:rPr>
              <a:t>不睡觉。</a:t>
            </a:r>
            <a:endParaRPr lang="SimSun" altLang="SimSun" sz="1000" dirty="0"/>
          </a:p>
          <a:p>
            <a:pPr algn="l" rtl="0" eaLnBrk="0">
              <a:lnSpc>
                <a:spcPct val="125000"/>
              </a:lnSpc>
              <a:tabLst/>
            </a:pPr>
            <a:endParaRPr lang="Arial" altLang="Arial" sz="200" dirty="0"/>
          </a:p>
          <a:p>
            <a:pPr marL="276296" algn="l" rtl="0" eaLnBrk="0">
              <a:lnSpc>
                <a:spcPct val="99000"/>
              </a:lnSpc>
              <a:tabLst/>
            </a:pPr>
            <a:r>
              <a:rPr sz="1000" spc="10" dirty="0">
                <a:solidFill>
                  <a:srgbClr val="231F20">
                    <a:alpha val="100000"/>
                  </a:srgbClr>
                </a:solidFill>
                <a:latin typeface="SimSun"/>
                <a:ea typeface="SimSun"/>
                <a:cs typeface="SimSun"/>
              </a:rPr>
              <a:t>请问</a:t>
            </a:r>
            <a:r>
              <a:rPr sz="1000" spc="0" dirty="0">
                <a:solidFill>
                  <a:srgbClr val="231F20">
                    <a:alpha val="100000"/>
                  </a:srgbClr>
                </a:solidFill>
                <a:latin typeface="SimSun"/>
                <a:ea typeface="SimSun"/>
                <a:cs typeface="SimSun"/>
              </a:rPr>
              <a:t>：李奶奶怎么了？</a:t>
            </a:r>
            <a:endParaRPr lang="SimSun" altLang="SimSun" sz="1000" dirty="0"/>
          </a:p>
        </p:txBody>
      </p:sp>
      <p:sp>
        <p:nvSpPr>
          <p:cNvPr id="522" name="textbox 522"/>
          <p:cNvSpPr/>
          <p:nvPr/>
        </p:nvSpPr>
        <p:spPr>
          <a:xfrm>
            <a:off x="888583" y="8102938"/>
            <a:ext cx="5238750" cy="575309"/>
          </a:xfrm>
          <a:prstGeom prst="rect">
            <a:avLst/>
          </a:prstGeom>
        </p:spPr>
        <p:txBody>
          <a:bodyPr vert="horz" wrap="square" lIns="0" tIns="0" rIns="0" bIns="0"/>
          <a:lstStyle/>
          <a:p>
            <a:pPr algn="l" rtl="0" eaLnBrk="0">
              <a:lnSpc>
                <a:spcPct val="89987"/>
              </a:lnSpc>
              <a:tabLst/>
            </a:pPr>
            <a:endParaRPr lang="Arial" altLang="Arial" sz="100" dirty="0"/>
          </a:p>
          <a:p>
            <a:pPr marL="12700" indent="286388" algn="l" rtl="0" eaLnBrk="0">
              <a:lnSpc>
                <a:spcPct val="120000"/>
              </a:lnSpc>
              <a:tabLst/>
            </a:pPr>
            <a:r>
              <a:rPr sz="1000" spc="60" dirty="0">
                <a:solidFill>
                  <a:srgbClr val="231F20">
                    <a:alpha val="100000"/>
                  </a:srgbClr>
                </a:solidFill>
                <a:latin typeface="Microsoft YaHei"/>
                <a:ea typeface="Microsoft YaHei"/>
                <a:cs typeface="Microsoft YaHei"/>
              </a:rPr>
              <a:t>随着年龄的增长</a:t>
            </a:r>
            <a:r>
              <a:rPr sz="1000" spc="6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Microsoft YaHei"/>
                <a:ea typeface="Microsoft YaHei"/>
                <a:cs typeface="Microsoft YaHei"/>
              </a:rPr>
              <a:t>，人们的生理器官逐渐老化变异</a:t>
            </a:r>
            <a:r>
              <a:rPr sz="1000" spc="6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Microsoft YaHei"/>
                <a:ea typeface="Microsoft YaHei"/>
                <a:cs typeface="Microsoft YaHei"/>
              </a:rPr>
              <a:t>，在老年期面临着经济、养老</a:t>
            </a:r>
            <a:r>
              <a:rPr sz="1000" spc="20" dirty="0">
                <a:solidFill>
                  <a:srgbClr val="231F20">
                    <a:alpha val="100000"/>
                  </a:srgbClr>
                </a:solidFill>
                <a:latin typeface="Microsoft YaHei"/>
                <a:ea typeface="Microsoft YaHei"/>
                <a:cs typeface="Microsoft YaHei"/>
              </a:rPr>
              <a:t>、</a:t>
            </a:r>
            <a:r>
              <a:rPr sz="1000" spc="0" dirty="0">
                <a:solidFill>
                  <a:srgbClr val="231F20">
                    <a:alpha val="100000"/>
                  </a:srgbClr>
                </a:solidFill>
                <a:latin typeface="Microsoft YaHei"/>
                <a:ea typeface="Microsoft YaHei"/>
                <a:cs typeface="Microsoft YaHei"/>
              </a:rPr>
              <a:t>孤</a:t>
            </a:r>
            <a:r>
              <a:rPr sz="1000" spc="0" dirty="0">
                <a:solidFill>
                  <a:srgbClr val="231F20">
                    <a:alpha val="100000"/>
                  </a:srgbClr>
                </a:solidFill>
                <a:latin typeface="Microsoft YaHei"/>
                <a:ea typeface="Microsoft YaHei"/>
                <a:cs typeface="Microsoft YaHei"/>
              </a:rPr>
              <a:t> </a:t>
            </a:r>
            <a:r>
              <a:rPr sz="1000" spc="40" dirty="0">
                <a:solidFill>
                  <a:srgbClr val="231F20">
                    <a:alpha val="100000"/>
                  </a:srgbClr>
                </a:solidFill>
                <a:latin typeface="Microsoft YaHei"/>
                <a:ea typeface="Microsoft YaHei"/>
                <a:cs typeface="Microsoft YaHei"/>
              </a:rPr>
              <a:t>独、疾病、死亡等方面的困扰，有老年性认知和情绪问题的老年人呈逐年上升</a:t>
            </a:r>
            <a:r>
              <a:rPr sz="1000" spc="30" dirty="0">
                <a:solidFill>
                  <a:srgbClr val="231F20">
                    <a:alpha val="100000"/>
                  </a:srgbClr>
                </a:solidFill>
                <a:latin typeface="Microsoft YaHei"/>
                <a:ea typeface="Microsoft YaHei"/>
                <a:cs typeface="Microsoft YaHei"/>
              </a:rPr>
              <a:t>趋</a:t>
            </a:r>
            <a:r>
              <a:rPr sz="1000" spc="0" dirty="0">
                <a:solidFill>
                  <a:srgbClr val="231F20">
                    <a:alpha val="100000"/>
                  </a:srgbClr>
                </a:solidFill>
                <a:latin typeface="Microsoft YaHei"/>
                <a:ea typeface="Microsoft YaHei"/>
                <a:cs typeface="Microsoft YaHei"/>
              </a:rPr>
              <a:t>势。</a:t>
            </a:r>
            <a:r>
              <a:rPr sz="1000" spc="0" dirty="0">
                <a:solidFill>
                  <a:srgbClr val="231F20">
                    <a:alpha val="100000"/>
                  </a:srgbClr>
                </a:solidFill>
                <a:latin typeface="Microsoft YaHei"/>
                <a:ea typeface="Microsoft YaHei"/>
                <a:cs typeface="Microsoft YaHei"/>
              </a:rPr>
              <a:t>  </a:t>
            </a:r>
            <a:r>
              <a:rPr sz="1000" spc="0" dirty="0">
                <a:solidFill>
                  <a:srgbClr val="231F20">
                    <a:alpha val="100000"/>
                  </a:srgbClr>
                </a:solidFill>
                <a:latin typeface="Microsoft YaHei"/>
                <a:ea typeface="Microsoft YaHei"/>
                <a:cs typeface="Microsoft YaHei"/>
              </a:rPr>
              <a:t>阿尔</a:t>
            </a:r>
            <a:r>
              <a:rPr sz="1000" spc="0" dirty="0">
                <a:solidFill>
                  <a:srgbClr val="231F20">
                    <a:alpha val="100000"/>
                  </a:srgbClr>
                </a:solidFill>
                <a:latin typeface="Microsoft YaHei"/>
                <a:ea typeface="Microsoft YaHei"/>
                <a:cs typeface="Microsoft YaHei"/>
              </a:rPr>
              <a:t> </a:t>
            </a:r>
            <a:r>
              <a:rPr sz="1000" spc="40" dirty="0">
                <a:solidFill>
                  <a:srgbClr val="231F20">
                    <a:alpha val="100000"/>
                  </a:srgbClr>
                </a:solidFill>
                <a:latin typeface="Microsoft YaHei"/>
                <a:ea typeface="Microsoft YaHei"/>
                <a:cs typeface="Microsoft YaHei"/>
              </a:rPr>
              <a:t>茨海默病已成为当今亟待解决的社会问题。</a:t>
            </a:r>
            <a:r>
              <a:rPr sz="1000" spc="40" dirty="0">
                <a:solidFill>
                  <a:srgbClr val="231F20">
                    <a:alpha val="100000"/>
                  </a:srgbClr>
                </a:solidFill>
                <a:latin typeface="Microsoft YaHei"/>
                <a:ea typeface="Microsoft YaHei"/>
                <a:cs typeface="Microsoft YaHei"/>
              </a:rPr>
              <a:t>  </a:t>
            </a:r>
            <a:r>
              <a:rPr sz="1000" spc="40" dirty="0">
                <a:solidFill>
                  <a:srgbClr val="231F20">
                    <a:alpha val="100000"/>
                  </a:srgbClr>
                </a:solidFill>
                <a:latin typeface="Microsoft YaHei"/>
                <a:ea typeface="Microsoft YaHei"/>
                <a:cs typeface="Microsoft YaHei"/>
              </a:rPr>
              <a:t>阿尔茨海默病主要表现为记忆力快</a:t>
            </a:r>
            <a:r>
              <a:rPr sz="1000" spc="10" dirty="0">
                <a:solidFill>
                  <a:srgbClr val="231F20">
                    <a:alpha val="100000"/>
                  </a:srgbClr>
                </a:solidFill>
                <a:latin typeface="Microsoft YaHei"/>
                <a:ea typeface="Microsoft YaHei"/>
                <a:cs typeface="Microsoft YaHei"/>
              </a:rPr>
              <a:t>速</a:t>
            </a:r>
            <a:r>
              <a:rPr sz="1000" spc="0" dirty="0">
                <a:solidFill>
                  <a:srgbClr val="231F20">
                    <a:alpha val="100000"/>
                  </a:srgbClr>
                </a:solidFill>
                <a:latin typeface="Microsoft YaHei"/>
                <a:ea typeface="Microsoft YaHei"/>
                <a:cs typeface="Microsoft YaHei"/>
              </a:rPr>
              <a:t>下降、认</a:t>
            </a:r>
            <a:endParaRPr lang="Microsoft YaHei" altLang="Microsoft YaHei" sz="1000" dirty="0"/>
          </a:p>
        </p:txBody>
      </p:sp>
      <p:pic>
        <p:nvPicPr>
          <p:cNvPr id="523" name="picture 523"/>
          <p:cNvPicPr>
            <a:picLocks noChangeAspect="1"/>
          </p:cNvPicPr>
          <p:nvPr/>
        </p:nvPicPr>
        <p:blipFill>
          <a:blip r:embed="rId3"/>
          <a:stretch>
            <a:fillRect/>
          </a:stretch>
        </p:blipFill>
        <p:spPr>
          <a:xfrm rot="21600000">
            <a:off x="2919577" y="598449"/>
            <a:ext cx="2037981" cy="235534"/>
          </a:xfrm>
          <a:prstGeom prst="rect">
            <a:avLst/>
          </a:prstGeom>
        </p:spPr>
      </p:pic>
      <p:pic>
        <p:nvPicPr>
          <p:cNvPr id="524" name="picture 524"/>
          <p:cNvPicPr>
            <a:picLocks noChangeAspect="1"/>
          </p:cNvPicPr>
          <p:nvPr/>
        </p:nvPicPr>
        <p:blipFill>
          <a:blip r:embed="rId4"/>
          <a:stretch>
            <a:fillRect/>
          </a:stretch>
        </p:blipFill>
        <p:spPr>
          <a:xfrm rot="21600000">
            <a:off x="1513331" y="6496812"/>
            <a:ext cx="826008" cy="194816"/>
          </a:xfrm>
          <a:prstGeom prst="rect">
            <a:avLst/>
          </a:prstGeom>
        </p:spPr>
      </p:pic>
      <p:pic>
        <p:nvPicPr>
          <p:cNvPr id="525" name="picture 525"/>
          <p:cNvPicPr>
            <a:picLocks noChangeAspect="1"/>
          </p:cNvPicPr>
          <p:nvPr/>
        </p:nvPicPr>
        <p:blipFill>
          <a:blip r:embed="rId5"/>
          <a:stretch>
            <a:fillRect/>
          </a:stretch>
        </p:blipFill>
        <p:spPr>
          <a:xfrm rot="21600000">
            <a:off x="2105634" y="599249"/>
            <a:ext cx="631532" cy="235801"/>
          </a:xfrm>
          <a:prstGeom prst="rect">
            <a:avLst/>
          </a:prstGeom>
        </p:spPr>
      </p:pic>
      <p:pic>
        <p:nvPicPr>
          <p:cNvPr id="526" name="picture 526"/>
          <p:cNvPicPr>
            <a:picLocks noChangeAspect="1"/>
          </p:cNvPicPr>
          <p:nvPr/>
        </p:nvPicPr>
        <p:blipFill>
          <a:blip r:embed="rId6"/>
          <a:stretch>
            <a:fillRect/>
          </a:stretch>
        </p:blipFill>
        <p:spPr>
          <a:xfrm rot="21600000">
            <a:off x="1169669" y="5006975"/>
            <a:ext cx="4680584" cy="26670"/>
          </a:xfrm>
          <a:prstGeom prst="rect">
            <a:avLst/>
          </a:prstGeom>
        </p:spPr>
      </p:pic>
      <p:pic>
        <p:nvPicPr>
          <p:cNvPr id="527" name="picture 527"/>
          <p:cNvPicPr>
            <a:picLocks noChangeAspect="1"/>
          </p:cNvPicPr>
          <p:nvPr/>
        </p:nvPicPr>
        <p:blipFill>
          <a:blip r:embed="rId7"/>
          <a:stretch>
            <a:fillRect/>
          </a:stretch>
        </p:blipFill>
        <p:spPr>
          <a:xfrm rot="21600000">
            <a:off x="1175385" y="7936230"/>
            <a:ext cx="4680584" cy="26669"/>
          </a:xfrm>
          <a:prstGeom prst="rect">
            <a:avLst/>
          </a:prstGeom>
        </p:spPr>
      </p:pic>
      <p:pic>
        <p:nvPicPr>
          <p:cNvPr id="528" name="picture 528"/>
          <p:cNvPicPr>
            <a:picLocks noChangeAspect="1"/>
          </p:cNvPicPr>
          <p:nvPr/>
        </p:nvPicPr>
        <p:blipFill>
          <a:blip r:embed="rId8"/>
          <a:stretch>
            <a:fillRect/>
          </a:stretch>
        </p:blipFill>
        <p:spPr>
          <a:xfrm rot="21600000">
            <a:off x="3593591" y="4945379"/>
            <a:ext cx="719327" cy="76835"/>
          </a:xfrm>
          <a:prstGeom prst="rect">
            <a:avLst/>
          </a:prstGeom>
        </p:spPr>
      </p:pic>
      <p:sp>
        <p:nvSpPr>
          <p:cNvPr id="529" name="textbox 529"/>
          <p:cNvSpPr/>
          <p:nvPr/>
        </p:nvSpPr>
        <p:spPr>
          <a:xfrm>
            <a:off x="5845372" y="9041149"/>
            <a:ext cx="229234" cy="153035"/>
          </a:xfrm>
          <a:prstGeom prst="rect">
            <a:avLst/>
          </a:prstGeom>
        </p:spPr>
        <p:txBody>
          <a:bodyPr vert="horz" wrap="square" lIns="0" tIns="0" rIns="0" bIns="0"/>
          <a:lstStyle/>
          <a:p>
            <a:pPr algn="l" rtl="0" eaLnBrk="0">
              <a:lnSpc>
                <a:spcPct val="78516"/>
              </a:lnSpc>
              <a:tabLst/>
            </a:pPr>
            <a:endParaRPr lang="Arial" altLang="Arial" sz="100" dirty="0"/>
          </a:p>
          <a:p>
            <a:pPr marL="12700" algn="l" rtl="0" eaLnBrk="0">
              <a:lnSpc>
                <a:spcPct val="84000"/>
              </a:lnSpc>
              <a:tabLst/>
            </a:pPr>
            <a:r>
              <a:rPr sz="1000" b="1" spc="-30" dirty="0">
                <a:solidFill>
                  <a:srgbClr val="231F20">
                    <a:alpha val="100000"/>
                  </a:srgbClr>
                </a:solidFill>
                <a:latin typeface="Arial"/>
                <a:ea typeface="Arial"/>
                <a:cs typeface="Arial"/>
              </a:rPr>
              <a:t>15</a:t>
            </a:r>
            <a:r>
              <a:rPr sz="1000" b="1" spc="-10" dirty="0">
                <a:solidFill>
                  <a:srgbClr val="231F20">
                    <a:alpha val="100000"/>
                  </a:srgbClr>
                </a:solidFill>
                <a:latin typeface="Arial"/>
                <a:ea typeface="Arial"/>
                <a:cs typeface="Arial"/>
              </a:rPr>
              <a:t>7</a:t>
            </a:r>
            <a:endParaRPr lang="Arial" altLang="Arial" sz="1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0" name="textbox 530"/>
          <p:cNvSpPr/>
          <p:nvPr/>
        </p:nvSpPr>
        <p:spPr>
          <a:xfrm>
            <a:off x="887123" y="275130"/>
            <a:ext cx="5247640" cy="1773554"/>
          </a:xfrm>
          <a:prstGeom prst="rect">
            <a:avLst/>
          </a:prstGeom>
        </p:spPr>
        <p:txBody>
          <a:bodyPr vert="horz" wrap="square" lIns="0" tIns="0" rIns="0" bIns="0"/>
          <a:lstStyle/>
          <a:p>
            <a:pPr algn="l" rtl="0" eaLnBrk="0">
              <a:lnSpc>
                <a:spcPct val="84888"/>
              </a:lnSpc>
              <a:tabLst/>
            </a:pPr>
            <a:endParaRPr lang="Arial" altLang="Arial" sz="100" dirty="0"/>
          </a:p>
          <a:p>
            <a:pPr marL="13230" indent="-530" algn="l" rtl="0" eaLnBrk="0">
              <a:lnSpc>
                <a:spcPct val="114000"/>
              </a:lnSpc>
              <a:tabLst/>
            </a:pPr>
            <a:r>
              <a:rPr sz="1000" spc="60" dirty="0">
                <a:solidFill>
                  <a:srgbClr val="231F20">
                    <a:alpha val="100000"/>
                  </a:srgbClr>
                </a:solidFill>
                <a:latin typeface="Microsoft YaHei"/>
                <a:ea typeface="Microsoft YaHei"/>
                <a:cs typeface="Microsoft YaHei"/>
              </a:rPr>
              <a:t>知功能障碍。</a:t>
            </a:r>
            <a:r>
              <a:rPr sz="1000" spc="60" dirty="0">
                <a:solidFill>
                  <a:srgbClr val="231F20">
                    <a:alpha val="100000"/>
                  </a:srgbClr>
                </a:solidFill>
                <a:latin typeface="Times New Roman"/>
                <a:ea typeface="Times New Roman"/>
                <a:cs typeface="Times New Roman"/>
              </a:rPr>
              <a:t>2010</a:t>
            </a:r>
            <a:r>
              <a:rPr sz="1000" spc="60" dirty="0">
                <a:solidFill>
                  <a:srgbClr val="231F20">
                    <a:alpha val="100000"/>
                  </a:srgbClr>
                </a:solidFill>
                <a:latin typeface="Times New Roman"/>
                <a:ea typeface="Times New Roman"/>
                <a:cs typeface="Times New Roman"/>
              </a:rPr>
              <a:t> </a:t>
            </a:r>
            <a:r>
              <a:rPr sz="1000" spc="60" dirty="0">
                <a:solidFill>
                  <a:srgbClr val="231F20">
                    <a:alpha val="100000"/>
                  </a:srgbClr>
                </a:solidFill>
                <a:latin typeface="Microsoft YaHei"/>
                <a:ea typeface="Microsoft YaHei"/>
                <a:cs typeface="Microsoft YaHei"/>
              </a:rPr>
              <a:t>年全球阿尔茨海默病患者达</a:t>
            </a:r>
            <a:r>
              <a:rPr sz="1000" spc="6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Times New Roman"/>
                <a:ea typeface="Times New Roman"/>
                <a:cs typeface="Times New Roman"/>
              </a:rPr>
              <a:t>3</a:t>
            </a:r>
            <a:r>
              <a:rPr sz="1000" spc="60" dirty="0">
                <a:solidFill>
                  <a:srgbClr val="231F20">
                    <a:alpha val="100000"/>
                  </a:srgbClr>
                </a:solidFill>
                <a:latin typeface="Times New Roman"/>
                <a:ea typeface="Times New Roman"/>
                <a:cs typeface="Times New Roman"/>
              </a:rPr>
              <a:t> </a:t>
            </a:r>
            <a:r>
              <a:rPr sz="1000" spc="60" dirty="0">
                <a:solidFill>
                  <a:srgbClr val="231F20">
                    <a:alpha val="100000"/>
                  </a:srgbClr>
                </a:solidFill>
                <a:latin typeface="Times New Roman"/>
                <a:ea typeface="Times New Roman"/>
                <a:cs typeface="Times New Roman"/>
              </a:rPr>
              <a:t>560</a:t>
            </a:r>
            <a:r>
              <a:rPr sz="1000" spc="60" dirty="0">
                <a:solidFill>
                  <a:srgbClr val="231F20">
                    <a:alpha val="100000"/>
                  </a:srgbClr>
                </a:solidFill>
                <a:latin typeface="Times New Roman"/>
                <a:ea typeface="Times New Roman"/>
                <a:cs typeface="Times New Roman"/>
              </a:rPr>
              <a:t> </a:t>
            </a:r>
            <a:r>
              <a:rPr sz="1000" spc="60" dirty="0">
                <a:solidFill>
                  <a:srgbClr val="231F20">
                    <a:alpha val="100000"/>
                  </a:srgbClr>
                </a:solidFill>
                <a:latin typeface="Microsoft YaHei"/>
                <a:ea typeface="Microsoft YaHei"/>
                <a:cs typeface="Microsoft YaHei"/>
              </a:rPr>
              <a:t>万。预计每</a:t>
            </a:r>
            <a:r>
              <a:rPr sz="1000" spc="6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Times New Roman"/>
                <a:ea typeface="Times New Roman"/>
                <a:cs typeface="Times New Roman"/>
              </a:rPr>
              <a:t>20</a:t>
            </a:r>
            <a:r>
              <a:rPr sz="1000" spc="60" dirty="0">
                <a:solidFill>
                  <a:srgbClr val="231F20">
                    <a:alpha val="100000"/>
                  </a:srgbClr>
                </a:solidFill>
                <a:latin typeface="Times New Roman"/>
                <a:ea typeface="Times New Roman"/>
                <a:cs typeface="Times New Roman"/>
              </a:rPr>
              <a:t> </a:t>
            </a:r>
            <a:r>
              <a:rPr sz="1000" spc="60" dirty="0">
                <a:solidFill>
                  <a:srgbClr val="231F20">
                    <a:alpha val="100000"/>
                  </a:srgbClr>
                </a:solidFill>
                <a:latin typeface="Microsoft YaHei"/>
                <a:ea typeface="Microsoft YaHei"/>
                <a:cs typeface="Microsoft YaHei"/>
              </a:rPr>
              <a:t>年全</a:t>
            </a:r>
            <a:r>
              <a:rPr sz="1000" spc="30" dirty="0">
                <a:solidFill>
                  <a:srgbClr val="231F20">
                    <a:alpha val="100000"/>
                  </a:srgbClr>
                </a:solidFill>
                <a:latin typeface="Microsoft YaHei"/>
                <a:ea typeface="Microsoft YaHei"/>
                <a:cs typeface="Microsoft YaHei"/>
              </a:rPr>
              <a:t>球</a:t>
            </a:r>
            <a:r>
              <a:rPr sz="1000" spc="0" dirty="0">
                <a:solidFill>
                  <a:srgbClr val="231F20">
                    <a:alpha val="100000"/>
                  </a:srgbClr>
                </a:solidFill>
                <a:latin typeface="Microsoft YaHei"/>
                <a:ea typeface="Microsoft YaHei"/>
                <a:cs typeface="Microsoft YaHei"/>
              </a:rPr>
              <a:t>患病人数将翻</a:t>
            </a:r>
            <a:r>
              <a:rPr sz="1000" spc="0" dirty="0">
                <a:solidFill>
                  <a:srgbClr val="231F20">
                    <a:alpha val="100000"/>
                  </a:srgbClr>
                </a:solidFill>
                <a:latin typeface="Microsoft YaHei"/>
                <a:ea typeface="Microsoft YaHei"/>
                <a:cs typeface="Microsoft YaHei"/>
              </a:rPr>
              <a:t> </a:t>
            </a:r>
            <a:r>
              <a:rPr sz="1000" spc="-20" dirty="0">
                <a:solidFill>
                  <a:srgbClr val="231F20">
                    <a:alpha val="100000"/>
                  </a:srgbClr>
                </a:solidFill>
                <a:latin typeface="Microsoft YaHei"/>
                <a:ea typeface="Microsoft YaHei"/>
                <a:cs typeface="Microsoft YaHei"/>
              </a:rPr>
              <a:t>倍，</a:t>
            </a:r>
            <a:r>
              <a:rPr sz="1000" spc="-20" dirty="0">
                <a:solidFill>
                  <a:srgbClr val="231F20">
                    <a:alpha val="100000"/>
                  </a:srgbClr>
                </a:solidFill>
                <a:latin typeface="Microsoft YaHei"/>
                <a:ea typeface="Microsoft YaHei"/>
                <a:cs typeface="Microsoft YaHei"/>
              </a:rPr>
              <a:t>   </a:t>
            </a:r>
            <a:r>
              <a:rPr sz="1000" spc="-20" dirty="0">
                <a:solidFill>
                  <a:srgbClr val="231F20">
                    <a:alpha val="100000"/>
                  </a:srgbClr>
                </a:solidFill>
                <a:latin typeface="Times New Roman"/>
                <a:ea typeface="Times New Roman"/>
                <a:cs typeface="Times New Roman"/>
              </a:rPr>
              <a:t>2030</a:t>
            </a:r>
            <a:r>
              <a:rPr sz="1000" spc="-20" dirty="0">
                <a:solidFill>
                  <a:srgbClr val="231F20">
                    <a:alpha val="100000"/>
                  </a:srgbClr>
                </a:solidFill>
                <a:latin typeface="Times New Roman"/>
                <a:ea typeface="Times New Roman"/>
                <a:cs typeface="Times New Roman"/>
              </a:rPr>
              <a:t> </a:t>
            </a:r>
            <a:r>
              <a:rPr sz="1000" spc="-20" dirty="0">
                <a:solidFill>
                  <a:srgbClr val="231F20">
                    <a:alpha val="100000"/>
                  </a:srgbClr>
                </a:solidFill>
                <a:latin typeface="Microsoft YaHei"/>
                <a:ea typeface="Microsoft YaHei"/>
                <a:cs typeface="Microsoft YaHei"/>
              </a:rPr>
              <a:t>年将达到</a:t>
            </a:r>
            <a:r>
              <a:rPr sz="1000" spc="-20" dirty="0">
                <a:solidFill>
                  <a:srgbClr val="231F20">
                    <a:alpha val="100000"/>
                  </a:srgbClr>
                </a:solidFill>
                <a:latin typeface="Microsoft YaHei"/>
                <a:ea typeface="Microsoft YaHei"/>
                <a:cs typeface="Microsoft YaHei"/>
              </a:rPr>
              <a:t> </a:t>
            </a:r>
            <a:r>
              <a:rPr sz="1000" spc="-20" dirty="0">
                <a:solidFill>
                  <a:srgbClr val="231F20">
                    <a:alpha val="100000"/>
                  </a:srgbClr>
                </a:solidFill>
                <a:latin typeface="Times New Roman"/>
                <a:ea typeface="Times New Roman"/>
                <a:cs typeface="Times New Roman"/>
              </a:rPr>
              <a:t>6</a:t>
            </a:r>
            <a:r>
              <a:rPr sz="1000" spc="-20" dirty="0">
                <a:solidFill>
                  <a:srgbClr val="231F20">
                    <a:alpha val="100000"/>
                  </a:srgbClr>
                </a:solidFill>
                <a:latin typeface="Times New Roman"/>
                <a:ea typeface="Times New Roman"/>
                <a:cs typeface="Times New Roman"/>
              </a:rPr>
              <a:t> </a:t>
            </a:r>
            <a:r>
              <a:rPr sz="1000" spc="-20" dirty="0">
                <a:solidFill>
                  <a:srgbClr val="231F20">
                    <a:alpha val="100000"/>
                  </a:srgbClr>
                </a:solidFill>
                <a:latin typeface="Times New Roman"/>
                <a:ea typeface="Times New Roman"/>
                <a:cs typeface="Times New Roman"/>
              </a:rPr>
              <a:t>570</a:t>
            </a:r>
            <a:r>
              <a:rPr sz="1000" spc="-20" dirty="0">
                <a:solidFill>
                  <a:srgbClr val="231F20">
                    <a:alpha val="100000"/>
                  </a:srgbClr>
                </a:solidFill>
                <a:latin typeface="Times New Roman"/>
                <a:ea typeface="Times New Roman"/>
                <a:cs typeface="Times New Roman"/>
              </a:rPr>
              <a:t> </a:t>
            </a:r>
            <a:r>
              <a:rPr sz="1000" spc="-20" dirty="0">
                <a:solidFill>
                  <a:srgbClr val="231F20">
                    <a:alpha val="100000"/>
                  </a:srgbClr>
                </a:solidFill>
                <a:latin typeface="Microsoft YaHei"/>
                <a:ea typeface="Microsoft YaHei"/>
                <a:cs typeface="Microsoft YaHei"/>
              </a:rPr>
              <a:t>万，</a:t>
            </a:r>
            <a:r>
              <a:rPr sz="1000" spc="-20" dirty="0">
                <a:solidFill>
                  <a:srgbClr val="231F20">
                    <a:alpha val="100000"/>
                  </a:srgbClr>
                </a:solidFill>
                <a:latin typeface="Microsoft YaHei"/>
                <a:ea typeface="Microsoft YaHei"/>
                <a:cs typeface="Microsoft YaHei"/>
              </a:rPr>
              <a:t>   </a:t>
            </a:r>
            <a:r>
              <a:rPr sz="1000" spc="-20" dirty="0">
                <a:solidFill>
                  <a:srgbClr val="231F20">
                    <a:alpha val="100000"/>
                  </a:srgbClr>
                </a:solidFill>
                <a:latin typeface="Times New Roman"/>
                <a:ea typeface="Times New Roman"/>
                <a:cs typeface="Times New Roman"/>
              </a:rPr>
              <a:t>2050</a:t>
            </a:r>
            <a:r>
              <a:rPr sz="1000" spc="-20" dirty="0">
                <a:solidFill>
                  <a:srgbClr val="231F20">
                    <a:alpha val="100000"/>
                  </a:srgbClr>
                </a:solidFill>
                <a:latin typeface="Times New Roman"/>
                <a:ea typeface="Times New Roman"/>
                <a:cs typeface="Times New Roman"/>
              </a:rPr>
              <a:t> </a:t>
            </a:r>
            <a:r>
              <a:rPr sz="1000" spc="-20" dirty="0">
                <a:solidFill>
                  <a:srgbClr val="231F20">
                    <a:alpha val="100000"/>
                  </a:srgbClr>
                </a:solidFill>
                <a:latin typeface="Microsoft YaHei"/>
                <a:ea typeface="Microsoft YaHei"/>
                <a:cs typeface="Microsoft YaHei"/>
              </a:rPr>
              <a:t>年将达到</a:t>
            </a:r>
            <a:r>
              <a:rPr sz="1000" spc="-20" dirty="0">
                <a:solidFill>
                  <a:srgbClr val="231F20">
                    <a:alpha val="100000"/>
                  </a:srgbClr>
                </a:solidFill>
                <a:latin typeface="Microsoft YaHei"/>
                <a:ea typeface="Microsoft YaHei"/>
                <a:cs typeface="Microsoft YaHei"/>
              </a:rPr>
              <a:t> </a:t>
            </a:r>
            <a:r>
              <a:rPr sz="1000" spc="-20" dirty="0">
                <a:solidFill>
                  <a:srgbClr val="231F20">
                    <a:alpha val="100000"/>
                  </a:srgbClr>
                </a:solidFill>
                <a:latin typeface="Times New Roman"/>
                <a:ea typeface="Times New Roman"/>
                <a:cs typeface="Times New Roman"/>
              </a:rPr>
              <a:t>1</a:t>
            </a:r>
            <a:r>
              <a:rPr sz="1000" spc="0" dirty="0">
                <a:solidFill>
                  <a:srgbClr val="231F20">
                    <a:alpha val="100000"/>
                  </a:srgbClr>
                </a:solidFill>
                <a:latin typeface="Times New Roman"/>
                <a:ea typeface="Times New Roman"/>
                <a:cs typeface="Times New Roman"/>
              </a:rPr>
              <a:t>1</a:t>
            </a:r>
            <a:r>
              <a:rPr sz="1000" spc="0" dirty="0">
                <a:solidFill>
                  <a:srgbClr val="231F20">
                    <a:alpha val="100000"/>
                  </a:srgbClr>
                </a:solidFill>
                <a:latin typeface="Times New Roman"/>
                <a:ea typeface="Times New Roman"/>
                <a:cs typeface="Times New Roman"/>
              </a:rPr>
              <a:t> </a:t>
            </a:r>
            <a:r>
              <a:rPr sz="1000" spc="0" dirty="0">
                <a:solidFill>
                  <a:srgbClr val="231F20">
                    <a:alpha val="100000"/>
                  </a:srgbClr>
                </a:solidFill>
                <a:latin typeface="Times New Roman"/>
                <a:ea typeface="Times New Roman"/>
                <a:cs typeface="Times New Roman"/>
              </a:rPr>
              <a:t>540</a:t>
            </a:r>
            <a:r>
              <a:rPr sz="1000" spc="0" dirty="0">
                <a:solidFill>
                  <a:srgbClr val="231F20">
                    <a:alpha val="100000"/>
                  </a:srgbClr>
                </a:solidFill>
                <a:latin typeface="Times New Roman"/>
                <a:ea typeface="Times New Roman"/>
                <a:cs typeface="Times New Roman"/>
              </a:rPr>
              <a:t> </a:t>
            </a:r>
            <a:r>
              <a:rPr sz="1000" spc="0" dirty="0">
                <a:solidFill>
                  <a:srgbClr val="231F20">
                    <a:alpha val="100000"/>
                  </a:srgbClr>
                </a:solidFill>
                <a:latin typeface="Microsoft YaHei"/>
                <a:ea typeface="Microsoft YaHei"/>
                <a:cs typeface="Microsoft YaHei"/>
              </a:rPr>
              <a:t>万。</a:t>
            </a:r>
            <a:endParaRPr lang="Microsoft YaHei" altLang="Microsoft YaHei" sz="1000" dirty="0"/>
          </a:p>
          <a:p>
            <a:pPr marL="16676" indent="269747" algn="l" rtl="0" eaLnBrk="0">
              <a:lnSpc>
                <a:spcPct val="120000"/>
              </a:lnSpc>
              <a:spcBef>
                <a:spcPts val="483"/>
              </a:spcBef>
              <a:tabLst/>
            </a:pPr>
            <a:r>
              <a:rPr sz="1000" spc="10" dirty="0">
                <a:solidFill>
                  <a:srgbClr val="231F20">
                    <a:alpha val="100000"/>
                  </a:srgbClr>
                </a:solidFill>
                <a:latin typeface="Microsoft YaHei"/>
                <a:ea typeface="Microsoft YaHei"/>
                <a:cs typeface="Microsoft YaHei"/>
              </a:rPr>
              <a:t>通过本项目的学习，</a:t>
            </a:r>
            <a:r>
              <a:rPr sz="1000" spc="10" dirty="0">
                <a:solidFill>
                  <a:srgbClr val="231F20">
                    <a:alpha val="100000"/>
                  </a:srgbClr>
                </a:solidFill>
                <a:latin typeface="Microsoft YaHei"/>
                <a:ea typeface="Microsoft YaHei"/>
                <a:cs typeface="Microsoft YaHei"/>
              </a:rPr>
              <a:t>   </a:t>
            </a:r>
            <a:r>
              <a:rPr sz="1000" spc="10" dirty="0">
                <a:solidFill>
                  <a:srgbClr val="231F20">
                    <a:alpha val="100000"/>
                  </a:srgbClr>
                </a:solidFill>
                <a:latin typeface="Microsoft YaHei"/>
                <a:ea typeface="Microsoft YaHei"/>
                <a:cs typeface="Microsoft YaHei"/>
              </a:rPr>
              <a:t>能够让学生依</a:t>
            </a:r>
            <a:r>
              <a:rPr sz="1000" spc="0" dirty="0">
                <a:solidFill>
                  <a:srgbClr val="231F20">
                    <a:alpha val="100000"/>
                  </a:srgbClr>
                </a:solidFill>
                <a:latin typeface="Microsoft YaHei"/>
                <a:ea typeface="Microsoft YaHei"/>
                <a:cs typeface="Microsoft YaHei"/>
              </a:rPr>
              <a:t>据阿尔茨海默病的早期表现，</a:t>
            </a:r>
            <a:r>
              <a:rPr sz="1000" spc="0" dirty="0">
                <a:solidFill>
                  <a:srgbClr val="231F20">
                    <a:alpha val="100000"/>
                  </a:srgbClr>
                </a:solidFill>
                <a:latin typeface="Microsoft YaHei"/>
                <a:ea typeface="Microsoft YaHei"/>
                <a:cs typeface="Microsoft YaHei"/>
              </a:rPr>
              <a:t>   </a:t>
            </a:r>
            <a:r>
              <a:rPr sz="1000" spc="0" dirty="0">
                <a:solidFill>
                  <a:srgbClr val="231F20">
                    <a:alpha val="100000"/>
                  </a:srgbClr>
                </a:solidFill>
                <a:latin typeface="Microsoft YaHei"/>
                <a:ea typeface="Microsoft YaHei"/>
                <a:cs typeface="Microsoft YaHei"/>
              </a:rPr>
              <a:t>掌握阿尔茨海默病的</a:t>
            </a:r>
            <a:r>
              <a:rPr sz="1000" spc="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Microsoft YaHei"/>
                <a:ea typeface="Microsoft YaHei"/>
                <a:cs typeface="Microsoft YaHei"/>
              </a:rPr>
              <a:t>发病规律、特点及护理措施，并展开有效的护理训练，预防或延缓阿尔茨海</a:t>
            </a:r>
            <a:r>
              <a:rPr sz="1000" spc="10" dirty="0">
                <a:solidFill>
                  <a:srgbClr val="231F20">
                    <a:alpha val="100000"/>
                  </a:srgbClr>
                </a:solidFill>
                <a:latin typeface="Microsoft YaHei"/>
                <a:ea typeface="Microsoft YaHei"/>
                <a:cs typeface="Microsoft YaHei"/>
              </a:rPr>
              <a:t>默</a:t>
            </a:r>
            <a:r>
              <a:rPr sz="1000" spc="0" dirty="0">
                <a:solidFill>
                  <a:srgbClr val="231F20">
                    <a:alpha val="100000"/>
                  </a:srgbClr>
                </a:solidFill>
                <a:latin typeface="Microsoft YaHei"/>
                <a:ea typeface="Microsoft YaHei"/>
                <a:cs typeface="Microsoft YaHei"/>
              </a:rPr>
              <a:t>病的发生和</a:t>
            </a:r>
            <a:r>
              <a:rPr sz="1000" spc="0" dirty="0">
                <a:solidFill>
                  <a:srgbClr val="231F20">
                    <a:alpha val="100000"/>
                  </a:srgbClr>
                </a:solidFill>
                <a:latin typeface="Microsoft YaHei"/>
                <a:ea typeface="Microsoft YaHei"/>
                <a:cs typeface="Microsoft YaHei"/>
              </a:rPr>
              <a:t> </a:t>
            </a:r>
            <a:r>
              <a:rPr sz="1000" spc="40" dirty="0">
                <a:solidFill>
                  <a:srgbClr val="231F20">
                    <a:alpha val="100000"/>
                  </a:srgbClr>
                </a:solidFill>
                <a:latin typeface="Microsoft YaHei"/>
                <a:ea typeface="Microsoft YaHei"/>
                <a:cs typeface="Microsoft YaHei"/>
              </a:rPr>
              <a:t>发展，提高老年人晚年的生活质量</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287948" algn="l" rtl="0" eaLnBrk="0">
              <a:lnSpc>
                <a:spcPts val="1349"/>
              </a:lnSpc>
              <a:spcBef>
                <a:spcPts val="263"/>
              </a:spcBef>
              <a:tabLst/>
            </a:pPr>
            <a:r>
              <a:rPr sz="1000" spc="40" dirty="0">
                <a:solidFill>
                  <a:srgbClr val="231F20">
                    <a:alpha val="100000"/>
                  </a:srgbClr>
                </a:solidFill>
                <a:latin typeface="Microsoft YaHei"/>
                <a:ea typeface="Microsoft YaHei"/>
                <a:cs typeface="Microsoft YaHei"/>
              </a:rPr>
              <a:t>针对以上案例，你需要完成的任</a:t>
            </a:r>
            <a:r>
              <a:rPr sz="1000" spc="20" dirty="0">
                <a:solidFill>
                  <a:srgbClr val="231F20">
                    <a:alpha val="100000"/>
                  </a:srgbClr>
                </a:solidFill>
                <a:latin typeface="Microsoft YaHei"/>
                <a:ea typeface="Microsoft YaHei"/>
                <a:cs typeface="Microsoft YaHei"/>
              </a:rPr>
              <a:t>务</a:t>
            </a:r>
            <a:r>
              <a:rPr sz="1000" spc="0" dirty="0">
                <a:solidFill>
                  <a:srgbClr val="231F20">
                    <a:alpha val="100000"/>
                  </a:srgbClr>
                </a:solidFill>
                <a:latin typeface="Microsoft YaHei"/>
                <a:ea typeface="Microsoft YaHei"/>
                <a:cs typeface="Microsoft YaHei"/>
              </a:rPr>
              <a:t>是：</a:t>
            </a:r>
            <a:endParaRPr lang="Microsoft YaHei" altLang="Microsoft YaHei" sz="1000" dirty="0"/>
          </a:p>
          <a:p>
            <a:pPr marL="289010" algn="l" rtl="0" eaLnBrk="0">
              <a:lnSpc>
                <a:spcPts val="1416"/>
              </a:lnSpc>
              <a:tabLst/>
            </a:pPr>
            <a:r>
              <a:rPr sz="1000" spc="50" dirty="0">
                <a:solidFill>
                  <a:srgbClr val="231F20">
                    <a:alpha val="100000"/>
                  </a:srgbClr>
                </a:solidFill>
                <a:latin typeface="Microsoft YaHei"/>
                <a:ea typeface="Microsoft YaHei"/>
                <a:cs typeface="Microsoft YaHei"/>
              </a:rPr>
              <a:t>子任务一：熟悉并掌握阿尔茨海默病</a:t>
            </a:r>
            <a:r>
              <a:rPr sz="1000" spc="30" dirty="0">
                <a:solidFill>
                  <a:srgbClr val="231F20">
                    <a:alpha val="100000"/>
                  </a:srgbClr>
                </a:solidFill>
                <a:latin typeface="Microsoft YaHei"/>
                <a:ea typeface="Microsoft YaHei"/>
                <a:cs typeface="Microsoft YaHei"/>
              </a:rPr>
              <a:t>概</a:t>
            </a:r>
            <a:r>
              <a:rPr sz="1000" spc="0" dirty="0">
                <a:solidFill>
                  <a:srgbClr val="231F20">
                    <a:alpha val="100000"/>
                  </a:srgbClr>
                </a:solidFill>
                <a:latin typeface="Microsoft YaHei"/>
                <a:ea typeface="Microsoft YaHei"/>
                <a:cs typeface="Microsoft YaHei"/>
              </a:rPr>
              <a:t>述</a:t>
            </a:r>
            <a:endParaRPr lang="Microsoft YaHei" altLang="Microsoft YaHei" sz="1000" dirty="0"/>
          </a:p>
          <a:p>
            <a:pPr marL="289010" algn="l" rtl="0" eaLnBrk="0">
              <a:lnSpc>
                <a:spcPts val="1349"/>
              </a:lnSpc>
              <a:spcBef>
                <a:spcPts val="439"/>
              </a:spcBef>
              <a:tabLst/>
            </a:pPr>
            <a:r>
              <a:rPr sz="1000" spc="50" dirty="0">
                <a:solidFill>
                  <a:srgbClr val="231F20">
                    <a:alpha val="100000"/>
                  </a:srgbClr>
                </a:solidFill>
                <a:latin typeface="Microsoft YaHei"/>
                <a:ea typeface="Microsoft YaHei"/>
                <a:cs typeface="Microsoft YaHei"/>
              </a:rPr>
              <a:t>子任务二：熟悉并掌握阿尔茨海默病的区辨性评估与</a:t>
            </a:r>
            <a:r>
              <a:rPr sz="1000" spc="30" dirty="0">
                <a:solidFill>
                  <a:srgbClr val="231F20">
                    <a:alpha val="100000"/>
                  </a:srgbClr>
                </a:solidFill>
                <a:latin typeface="Microsoft YaHei"/>
                <a:ea typeface="Microsoft YaHei"/>
                <a:cs typeface="Microsoft YaHei"/>
              </a:rPr>
              <a:t>诊</a:t>
            </a:r>
            <a:r>
              <a:rPr sz="1000" spc="0" dirty="0">
                <a:solidFill>
                  <a:srgbClr val="231F20">
                    <a:alpha val="100000"/>
                  </a:srgbClr>
                </a:solidFill>
                <a:latin typeface="Microsoft YaHei"/>
                <a:ea typeface="Microsoft YaHei"/>
                <a:cs typeface="Microsoft YaHei"/>
              </a:rPr>
              <a:t>断</a:t>
            </a:r>
            <a:endParaRPr lang="Microsoft YaHei" altLang="Microsoft YaHei" sz="1000" dirty="0"/>
          </a:p>
          <a:p>
            <a:pPr marL="289010" algn="l" rtl="0" eaLnBrk="0">
              <a:lnSpc>
                <a:spcPts val="1403"/>
              </a:lnSpc>
              <a:tabLst/>
            </a:pPr>
            <a:r>
              <a:rPr sz="1000" spc="50" dirty="0">
                <a:solidFill>
                  <a:srgbClr val="231F20">
                    <a:alpha val="100000"/>
                  </a:srgbClr>
                </a:solidFill>
                <a:latin typeface="Microsoft YaHei"/>
                <a:ea typeface="Microsoft YaHei"/>
                <a:cs typeface="Microsoft YaHei"/>
              </a:rPr>
              <a:t>子任务三：熟悉并掌握阿尔茨海默病的心理</a:t>
            </a:r>
            <a:r>
              <a:rPr sz="1000" spc="30" dirty="0">
                <a:solidFill>
                  <a:srgbClr val="231F20">
                    <a:alpha val="100000"/>
                  </a:srgbClr>
                </a:solidFill>
                <a:latin typeface="Microsoft YaHei"/>
                <a:ea typeface="Microsoft YaHei"/>
                <a:cs typeface="Microsoft YaHei"/>
              </a:rPr>
              <a:t>护</a:t>
            </a:r>
            <a:r>
              <a:rPr sz="1000" spc="0" dirty="0">
                <a:solidFill>
                  <a:srgbClr val="231F20">
                    <a:alpha val="100000"/>
                  </a:srgbClr>
                </a:solidFill>
                <a:latin typeface="Microsoft YaHei"/>
                <a:ea typeface="Microsoft YaHei"/>
                <a:cs typeface="Microsoft YaHei"/>
              </a:rPr>
              <a:t>理</a:t>
            </a:r>
            <a:endParaRPr lang="Microsoft YaHei" altLang="Microsoft YaHei" sz="1000" dirty="0"/>
          </a:p>
        </p:txBody>
      </p:sp>
      <p:sp>
        <p:nvSpPr>
          <p:cNvPr id="531" name="textbox 531"/>
          <p:cNvSpPr/>
          <p:nvPr/>
        </p:nvSpPr>
        <p:spPr>
          <a:xfrm>
            <a:off x="5845372" y="9041149"/>
            <a:ext cx="229234" cy="153035"/>
          </a:xfrm>
          <a:prstGeom prst="rect">
            <a:avLst/>
          </a:prstGeom>
        </p:spPr>
        <p:txBody>
          <a:bodyPr vert="horz" wrap="square" lIns="0" tIns="0" rIns="0" bIns="0"/>
          <a:lstStyle/>
          <a:p>
            <a:pPr algn="l" rtl="0" eaLnBrk="0">
              <a:lnSpc>
                <a:spcPct val="78516"/>
              </a:lnSpc>
              <a:tabLst/>
            </a:pPr>
            <a:endParaRPr lang="Arial" altLang="Arial" sz="100" dirty="0"/>
          </a:p>
          <a:p>
            <a:pPr marL="12700" algn="l" rtl="0" eaLnBrk="0">
              <a:lnSpc>
                <a:spcPct val="84000"/>
              </a:lnSpc>
              <a:tabLst/>
            </a:pPr>
            <a:r>
              <a:rPr sz="1000" b="1" spc="-30" dirty="0">
                <a:solidFill>
                  <a:srgbClr val="231F20">
                    <a:alpha val="100000"/>
                  </a:srgbClr>
                </a:solidFill>
                <a:latin typeface="Arial"/>
                <a:ea typeface="Arial"/>
                <a:cs typeface="Arial"/>
              </a:rPr>
              <a:t>15</a:t>
            </a:r>
            <a:r>
              <a:rPr sz="1000" b="1" spc="-10" dirty="0">
                <a:solidFill>
                  <a:srgbClr val="231F20">
                    <a:alpha val="100000"/>
                  </a:srgbClr>
                </a:solidFill>
                <a:latin typeface="Arial"/>
                <a:ea typeface="Arial"/>
                <a:cs typeface="Arial"/>
              </a:rPr>
              <a:t>7</a:t>
            </a:r>
            <a:endParaRPr lang="Arial" altLang="Arial" sz="1000"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 name="textbox 532"/>
          <p:cNvSpPr/>
          <p:nvPr/>
        </p:nvSpPr>
        <p:spPr>
          <a:xfrm>
            <a:off x="964385" y="2467150"/>
            <a:ext cx="5130800" cy="838835"/>
          </a:xfrm>
          <a:prstGeom prst="rect">
            <a:avLst/>
          </a:prstGeom>
        </p:spPr>
        <p:txBody>
          <a:bodyPr vert="horz" wrap="square" lIns="0" tIns="0" rIns="0" bIns="0"/>
          <a:lstStyle/>
          <a:p>
            <a:pPr algn="l" rtl="0" eaLnBrk="0">
              <a:lnSpc>
                <a:spcPct val="80196"/>
              </a:lnSpc>
              <a:tabLst/>
            </a:pPr>
            <a:endParaRPr lang="Arial" altLang="Arial" sz="100" dirty="0"/>
          </a:p>
          <a:p>
            <a:pPr marL="12700" indent="282479" algn="l" rtl="0" eaLnBrk="0">
              <a:lnSpc>
                <a:spcPct val="131000"/>
              </a:lnSpc>
              <a:tabLst/>
            </a:pPr>
            <a:r>
              <a:rPr sz="1000" spc="60" dirty="0">
                <a:solidFill>
                  <a:srgbClr val="231F20">
                    <a:alpha val="100000"/>
                  </a:srgbClr>
                </a:solidFill>
                <a:latin typeface="Microsoft YaHei"/>
                <a:ea typeface="Microsoft YaHei"/>
                <a:cs typeface="Microsoft YaHei"/>
              </a:rPr>
              <a:t>阿尔茨海默病(</a:t>
            </a:r>
            <a:r>
              <a:rPr sz="1000" spc="60" dirty="0">
                <a:solidFill>
                  <a:srgbClr val="231F20">
                    <a:alpha val="100000"/>
                  </a:srgbClr>
                </a:solidFill>
                <a:latin typeface="Microsoft YaHei"/>
                <a:ea typeface="Microsoft YaHei"/>
                <a:cs typeface="Microsoft YaHei"/>
              </a:rPr>
              <a:t> </a:t>
            </a:r>
            <a:r>
              <a:rPr sz="1000" spc="0" dirty="0">
                <a:solidFill>
                  <a:srgbClr val="231F20">
                    <a:alpha val="100000"/>
                  </a:srgbClr>
                </a:solidFill>
                <a:latin typeface="Times New Roman"/>
                <a:ea typeface="Times New Roman"/>
                <a:cs typeface="Times New Roman"/>
              </a:rPr>
              <a:t>Alzheimer</a:t>
            </a:r>
            <a:r>
              <a:rPr sz="1000" spc="60" dirty="0">
                <a:solidFill>
                  <a:srgbClr val="231F20">
                    <a:alpha val="100000"/>
                  </a:srgbClr>
                </a:solidFill>
                <a:latin typeface="Times New Roman"/>
                <a:ea typeface="Times New Roman"/>
                <a:cs typeface="Times New Roman"/>
              </a:rPr>
              <a:t> </a:t>
            </a:r>
            <a:r>
              <a:rPr sz="1000" spc="0" dirty="0">
                <a:solidFill>
                  <a:srgbClr val="231F20">
                    <a:alpha val="100000"/>
                  </a:srgbClr>
                </a:solidFill>
                <a:latin typeface="Times New Roman"/>
                <a:ea typeface="Times New Roman"/>
                <a:cs typeface="Times New Roman"/>
              </a:rPr>
              <a:t>Disease</a:t>
            </a:r>
            <a:r>
              <a:rPr sz="1000" spc="60" dirty="0">
                <a:solidFill>
                  <a:srgbClr val="231F20">
                    <a:alpha val="100000"/>
                  </a:srgbClr>
                </a:solidFill>
                <a:latin typeface="Microsoft YaHei"/>
                <a:ea typeface="Microsoft YaHei"/>
                <a:cs typeface="Microsoft YaHei"/>
              </a:rPr>
              <a:t>，</a:t>
            </a:r>
            <a:r>
              <a:rPr sz="1000" spc="0" dirty="0">
                <a:solidFill>
                  <a:srgbClr val="231F20">
                    <a:alpha val="100000"/>
                  </a:srgbClr>
                </a:solidFill>
                <a:latin typeface="Times New Roman"/>
                <a:ea typeface="Times New Roman"/>
                <a:cs typeface="Times New Roman"/>
              </a:rPr>
              <a:t>AD</a:t>
            </a:r>
            <a:r>
              <a:rPr sz="1000" spc="60" dirty="0">
                <a:solidFill>
                  <a:srgbClr val="231F20">
                    <a:alpha val="100000"/>
                  </a:srgbClr>
                </a:solidFill>
                <a:latin typeface="Times New Roman"/>
                <a:ea typeface="Times New Roman"/>
                <a:cs typeface="Times New Roman"/>
              </a:rPr>
              <a:t> </a:t>
            </a:r>
            <a:r>
              <a:rPr sz="1000" spc="60" dirty="0">
                <a:solidFill>
                  <a:srgbClr val="231F20">
                    <a:alpha val="100000"/>
                  </a:srgbClr>
                </a:solidFill>
                <a:latin typeface="Microsoft YaHei"/>
                <a:ea typeface="Microsoft YaHei"/>
                <a:cs typeface="Microsoft YaHei"/>
              </a:rPr>
              <a:t>)</a:t>
            </a:r>
            <a:r>
              <a:rPr sz="1000" spc="6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Microsoft YaHei"/>
                <a:ea typeface="Microsoft YaHei"/>
                <a:cs typeface="Microsoft YaHei"/>
              </a:rPr>
              <a:t>，又称老年痴呆症。多起病于老年期，</a:t>
            </a:r>
            <a:r>
              <a:rPr sz="1000" spc="0" dirty="0">
                <a:solidFill>
                  <a:srgbClr val="231F20">
                    <a:alpha val="100000"/>
                  </a:srgbClr>
                </a:solidFill>
                <a:latin typeface="Microsoft YaHei"/>
                <a:ea typeface="Microsoft YaHei"/>
                <a:cs typeface="Microsoft YaHei"/>
              </a:rPr>
              <a:t>表</a:t>
            </a:r>
            <a:r>
              <a:rPr sz="1000" spc="0" dirty="0">
                <a:solidFill>
                  <a:srgbClr val="231F20">
                    <a:alpha val="100000"/>
                  </a:srgbClr>
                </a:solidFill>
                <a:latin typeface="Microsoft YaHei"/>
                <a:ea typeface="Microsoft YaHei"/>
                <a:cs typeface="Microsoft YaHei"/>
              </a:rPr>
              <a:t> </a:t>
            </a:r>
            <a:r>
              <a:rPr sz="1000" spc="80" dirty="0">
                <a:solidFill>
                  <a:srgbClr val="231F20">
                    <a:alpha val="100000"/>
                  </a:srgbClr>
                </a:solidFill>
                <a:latin typeface="Microsoft YaHei"/>
                <a:ea typeface="Microsoft YaHei"/>
                <a:cs typeface="Microsoft YaHei"/>
              </a:rPr>
              <a:t>现</a:t>
            </a:r>
            <a:r>
              <a:rPr sz="1000" spc="80" dirty="0">
                <a:solidFill>
                  <a:srgbClr val="231F20">
                    <a:alpha val="100000"/>
                  </a:srgbClr>
                </a:solidFill>
                <a:latin typeface="Microsoft YaHei"/>
                <a:ea typeface="Microsoft YaHei"/>
                <a:cs typeface="Microsoft YaHei"/>
              </a:rPr>
              <a:t> </a:t>
            </a:r>
            <a:r>
              <a:rPr sz="1000" spc="80" dirty="0">
                <a:solidFill>
                  <a:srgbClr val="231F20">
                    <a:alpha val="100000"/>
                  </a:srgbClr>
                </a:solidFill>
                <a:latin typeface="Microsoft YaHei"/>
                <a:ea typeface="Microsoft YaHei"/>
                <a:cs typeface="Microsoft YaHei"/>
              </a:rPr>
              <a:t>为记忆障碍、失语、失用、失认、视空间技能损害、执行功能障碍以及人格和</a:t>
            </a:r>
            <a:r>
              <a:rPr sz="1000" spc="20" dirty="0">
                <a:solidFill>
                  <a:srgbClr val="231F20">
                    <a:alpha val="100000"/>
                  </a:srgbClr>
                </a:solidFill>
                <a:latin typeface="Microsoft YaHei"/>
                <a:ea typeface="Microsoft YaHei"/>
                <a:cs typeface="Microsoft YaHei"/>
              </a:rPr>
              <a:t>行</a:t>
            </a:r>
            <a:r>
              <a:rPr sz="1000" spc="0" dirty="0">
                <a:solidFill>
                  <a:srgbClr val="231F20">
                    <a:alpha val="100000"/>
                  </a:srgbClr>
                </a:solidFill>
                <a:latin typeface="Microsoft YaHei"/>
                <a:ea typeface="Microsoft YaHei"/>
                <a:cs typeface="Microsoft YaHei"/>
              </a:rPr>
              <a:t>为</a:t>
            </a:r>
            <a:r>
              <a:rPr sz="1000" spc="0" dirty="0">
                <a:solidFill>
                  <a:srgbClr val="231F20">
                    <a:alpha val="100000"/>
                  </a:srgbClr>
                </a:solidFill>
                <a:latin typeface="Microsoft YaHei"/>
                <a:ea typeface="Microsoft YaHei"/>
                <a:cs typeface="Microsoft YaHei"/>
              </a:rPr>
              <a:t> </a:t>
            </a:r>
            <a:r>
              <a:rPr sz="1000" spc="30" dirty="0">
                <a:solidFill>
                  <a:srgbClr val="231F20">
                    <a:alpha val="100000"/>
                  </a:srgbClr>
                </a:solidFill>
                <a:latin typeface="Microsoft YaHei"/>
                <a:ea typeface="Microsoft YaHei"/>
                <a:cs typeface="Microsoft YaHei"/>
              </a:rPr>
              <a:t>改变</a:t>
            </a:r>
            <a:r>
              <a:rPr sz="1000" spc="30" dirty="0">
                <a:solidFill>
                  <a:srgbClr val="231F20">
                    <a:alpha val="100000"/>
                  </a:srgbClr>
                </a:solidFill>
                <a:latin typeface="Microsoft YaHei"/>
                <a:ea typeface="Microsoft YaHei"/>
                <a:cs typeface="Microsoft YaHei"/>
              </a:rPr>
              <a:t> </a:t>
            </a:r>
            <a:r>
              <a:rPr sz="1000" spc="30" dirty="0">
                <a:solidFill>
                  <a:srgbClr val="231F20">
                    <a:alpha val="100000"/>
                  </a:srgbClr>
                </a:solidFill>
                <a:latin typeface="Microsoft YaHei"/>
                <a:ea typeface="Microsoft YaHei"/>
                <a:cs typeface="Microsoft YaHei"/>
              </a:rPr>
              <a:t>等。</a:t>
            </a:r>
            <a:r>
              <a:rPr sz="1000" spc="30" dirty="0">
                <a:solidFill>
                  <a:srgbClr val="231F20">
                    <a:alpha val="100000"/>
                  </a:srgbClr>
                </a:solidFill>
                <a:latin typeface="Microsoft YaHei"/>
                <a:ea typeface="Microsoft YaHei"/>
                <a:cs typeface="Microsoft YaHei"/>
              </a:rPr>
              <a:t>  </a:t>
            </a:r>
            <a:r>
              <a:rPr sz="1000" spc="30" dirty="0">
                <a:solidFill>
                  <a:srgbClr val="231F20">
                    <a:alpha val="100000"/>
                  </a:srgbClr>
                </a:solidFill>
                <a:latin typeface="Microsoft YaHei"/>
                <a:ea typeface="Microsoft YaHei"/>
                <a:cs typeface="Microsoft YaHei"/>
              </a:rPr>
              <a:t>临床上以认知功能损害为主。病程一般为</a:t>
            </a:r>
            <a:r>
              <a:rPr sz="1000" spc="30" dirty="0">
                <a:solidFill>
                  <a:srgbClr val="231F20">
                    <a:alpha val="100000"/>
                  </a:srgbClr>
                </a:solidFill>
                <a:latin typeface="Microsoft YaHei"/>
                <a:ea typeface="Microsoft YaHei"/>
                <a:cs typeface="Microsoft YaHei"/>
              </a:rPr>
              <a:t> </a:t>
            </a:r>
            <a:r>
              <a:rPr sz="1000" spc="30" dirty="0">
                <a:solidFill>
                  <a:srgbClr val="231F20">
                    <a:alpha val="100000"/>
                  </a:srgbClr>
                </a:solidFill>
                <a:latin typeface="Times New Roman"/>
                <a:ea typeface="Times New Roman"/>
                <a:cs typeface="Times New Roman"/>
              </a:rPr>
              <a:t>10~20</a:t>
            </a:r>
            <a:r>
              <a:rPr sz="1000" spc="30" dirty="0">
                <a:solidFill>
                  <a:srgbClr val="231F20">
                    <a:alpha val="100000"/>
                  </a:srgbClr>
                </a:solidFill>
                <a:latin typeface="Times New Roman"/>
                <a:ea typeface="Times New Roman"/>
                <a:cs typeface="Times New Roman"/>
              </a:rPr>
              <a:t> </a:t>
            </a:r>
            <a:r>
              <a:rPr sz="1000" spc="30" dirty="0">
                <a:solidFill>
                  <a:srgbClr val="231F20">
                    <a:alpha val="100000"/>
                  </a:srgbClr>
                </a:solidFill>
                <a:latin typeface="Microsoft YaHei"/>
                <a:ea typeface="Microsoft YaHei"/>
                <a:cs typeface="Microsoft YaHei"/>
              </a:rPr>
              <a:t>年。潜隐起病</a:t>
            </a:r>
            <a:r>
              <a:rPr sz="1000" spc="10" dirty="0">
                <a:solidFill>
                  <a:srgbClr val="231F20">
                    <a:alpha val="100000"/>
                  </a:srgbClr>
                </a:solidFill>
                <a:latin typeface="Microsoft YaHei"/>
                <a:ea typeface="Microsoft YaHei"/>
                <a:cs typeface="Microsoft YaHei"/>
              </a:rPr>
              <a:t>，</a:t>
            </a:r>
            <a:r>
              <a:rPr sz="1000" spc="0" dirty="0">
                <a:solidFill>
                  <a:srgbClr val="231F20">
                    <a:alpha val="100000"/>
                  </a:srgbClr>
                </a:solidFill>
                <a:latin typeface="Microsoft YaHei"/>
                <a:ea typeface="Microsoft YaHei"/>
                <a:cs typeface="Microsoft YaHei"/>
              </a:rPr>
              <a:t>病程缓慢且不</a:t>
            </a:r>
            <a:endParaRPr lang="Microsoft YaHei" altLang="Microsoft YaHei" sz="1000" dirty="0"/>
          </a:p>
          <a:p>
            <a:pPr algn="l" rtl="0" eaLnBrk="0">
              <a:lnSpc>
                <a:spcPct val="117000"/>
              </a:lnSpc>
              <a:tabLst/>
            </a:pPr>
            <a:endParaRPr lang="Arial" altLang="Arial" sz="400" dirty="0"/>
          </a:p>
          <a:p>
            <a:pPr marL="13496" algn="l" rtl="0" eaLnBrk="0">
              <a:lnSpc>
                <a:spcPct val="94000"/>
              </a:lnSpc>
              <a:spcBef>
                <a:spcPts val="2"/>
              </a:spcBef>
              <a:tabLst/>
            </a:pPr>
            <a:r>
              <a:rPr sz="1000" spc="30" dirty="0">
                <a:solidFill>
                  <a:srgbClr val="231F20">
                    <a:alpha val="100000"/>
                  </a:srgbClr>
                </a:solidFill>
                <a:latin typeface="Microsoft YaHei"/>
                <a:ea typeface="Microsoft YaHei"/>
                <a:cs typeface="Microsoft YaHei"/>
              </a:rPr>
              <a:t>可逆</a:t>
            </a:r>
            <a:r>
              <a:rPr sz="1000" spc="0" dirty="0">
                <a:solidFill>
                  <a:srgbClr val="231F20">
                    <a:alpha val="100000"/>
                  </a:srgbClr>
                </a:solidFill>
                <a:latin typeface="Microsoft YaHei"/>
                <a:ea typeface="Microsoft YaHei"/>
                <a:cs typeface="Microsoft YaHei"/>
              </a:rPr>
              <a:t>。</a:t>
            </a:r>
            <a:endParaRPr lang="Microsoft YaHei" altLang="Microsoft YaHei" sz="1000" dirty="0"/>
          </a:p>
        </p:txBody>
      </p:sp>
      <p:sp>
        <p:nvSpPr>
          <p:cNvPr id="533" name="textbox 533"/>
          <p:cNvSpPr/>
          <p:nvPr/>
        </p:nvSpPr>
        <p:spPr>
          <a:xfrm>
            <a:off x="1232677" y="8050811"/>
            <a:ext cx="1753870" cy="907414"/>
          </a:xfrm>
          <a:prstGeom prst="rect">
            <a:avLst/>
          </a:prstGeom>
        </p:spPr>
        <p:txBody>
          <a:bodyPr vert="horz" wrap="square" lIns="0" tIns="0" rIns="0" bIns="0"/>
          <a:lstStyle/>
          <a:p>
            <a:pPr algn="l" rtl="0" eaLnBrk="0">
              <a:lnSpc>
                <a:spcPct val="83341"/>
              </a:lnSpc>
              <a:tabLst/>
            </a:pPr>
            <a:endParaRPr lang="Arial" altLang="Arial" sz="100" dirty="0"/>
          </a:p>
          <a:p>
            <a:pPr marL="27527" algn="l" rtl="0" eaLnBrk="0">
              <a:lnSpc>
                <a:spcPts val="1426"/>
              </a:lnSpc>
              <a:tabLst/>
            </a:pPr>
            <a:r>
              <a:rPr sz="1100" spc="60" dirty="0">
                <a:solidFill>
                  <a:srgbClr val="B00D15">
                    <a:alpha val="100000"/>
                  </a:srgbClr>
                </a:solidFill>
                <a:latin typeface="Microsoft YaHei"/>
                <a:ea typeface="Microsoft YaHei"/>
                <a:cs typeface="Microsoft YaHei"/>
              </a:rPr>
              <a:t>(一)阿尔茨海默病早</a:t>
            </a:r>
            <a:r>
              <a:rPr sz="1100" spc="50" dirty="0">
                <a:solidFill>
                  <a:srgbClr val="B00D15">
                    <a:alpha val="100000"/>
                  </a:srgbClr>
                </a:solidFill>
                <a:latin typeface="Microsoft YaHei"/>
                <a:ea typeface="Microsoft YaHei"/>
                <a:cs typeface="Microsoft YaHei"/>
              </a:rPr>
              <a:t>期</a:t>
            </a:r>
            <a:r>
              <a:rPr sz="1100" spc="0" dirty="0">
                <a:solidFill>
                  <a:srgbClr val="B00D15">
                    <a:alpha val="100000"/>
                  </a:srgbClr>
                </a:solidFill>
                <a:latin typeface="Microsoft YaHei"/>
                <a:ea typeface="Microsoft YaHei"/>
                <a:cs typeface="Microsoft YaHei"/>
              </a:rPr>
              <a:t>症状</a:t>
            </a:r>
            <a:endParaRPr lang="Microsoft YaHei" altLang="Microsoft YaHei" sz="1100" dirty="0"/>
          </a:p>
          <a:p>
            <a:pPr marL="27486" algn="l" rtl="0" eaLnBrk="0">
              <a:lnSpc>
                <a:spcPct val="98000"/>
              </a:lnSpc>
              <a:spcBef>
                <a:spcPts val="681"/>
              </a:spcBef>
              <a:tabLst/>
            </a:pPr>
            <a:r>
              <a:rPr sz="1000" b="1" spc="20" dirty="0">
                <a:solidFill>
                  <a:srgbClr val="231F20">
                    <a:alpha val="100000"/>
                  </a:srgbClr>
                </a:solidFill>
                <a:latin typeface="Arial"/>
                <a:ea typeface="Arial"/>
                <a:cs typeface="Arial"/>
              </a:rPr>
              <a:t>1.</a:t>
            </a:r>
            <a:r>
              <a:rPr sz="1000" spc="20" dirty="0">
                <a:solidFill>
                  <a:srgbClr val="231F20">
                    <a:alpha val="100000"/>
                  </a:srgbClr>
                </a:solidFill>
                <a:latin typeface="Arial"/>
                <a:ea typeface="Arial"/>
                <a:cs typeface="Arial"/>
              </a:rPr>
              <a:t> </a:t>
            </a:r>
            <a:r>
              <a:rPr sz="1000" spc="20" dirty="0">
                <a:solidFill>
                  <a:srgbClr val="231F20">
                    <a:alpha val="100000"/>
                  </a:srgbClr>
                </a:solidFill>
                <a:latin typeface="SimSun"/>
                <a:ea typeface="SimSun"/>
                <a:cs typeface="SimSun"/>
              </a:rPr>
              <a:t>思维</a:t>
            </a:r>
            <a:r>
              <a:rPr sz="1000" spc="0" dirty="0">
                <a:solidFill>
                  <a:srgbClr val="231F20">
                    <a:alpha val="100000"/>
                  </a:srgbClr>
                </a:solidFill>
                <a:latin typeface="SimSun"/>
                <a:ea typeface="SimSun"/>
                <a:cs typeface="SimSun"/>
              </a:rPr>
              <a:t>判断困难</a:t>
            </a:r>
            <a:endParaRPr lang="SimSun" altLang="SimSun" sz="1000" dirty="0"/>
          </a:p>
          <a:p>
            <a:pPr marL="12700" algn="l" rtl="0" eaLnBrk="0">
              <a:lnSpc>
                <a:spcPct val="98000"/>
              </a:lnSpc>
              <a:tabLst/>
            </a:pPr>
            <a:r>
              <a:rPr sz="1000" b="1" spc="20" dirty="0">
                <a:solidFill>
                  <a:srgbClr val="231F20">
                    <a:alpha val="100000"/>
                  </a:srgbClr>
                </a:solidFill>
                <a:latin typeface="Arial"/>
                <a:ea typeface="Arial"/>
                <a:cs typeface="Arial"/>
              </a:rPr>
              <a:t>2.</a:t>
            </a:r>
            <a:r>
              <a:rPr sz="1000" spc="20" dirty="0">
                <a:solidFill>
                  <a:srgbClr val="231F20">
                    <a:alpha val="100000"/>
                  </a:srgbClr>
                </a:solidFill>
                <a:latin typeface="Arial"/>
                <a:ea typeface="Arial"/>
                <a:cs typeface="Arial"/>
              </a:rPr>
              <a:t> </a:t>
            </a:r>
            <a:r>
              <a:rPr sz="1000" spc="20" dirty="0">
                <a:solidFill>
                  <a:srgbClr val="231F20">
                    <a:alpha val="100000"/>
                  </a:srgbClr>
                </a:solidFill>
                <a:latin typeface="SimSun"/>
                <a:ea typeface="SimSun"/>
                <a:cs typeface="SimSun"/>
              </a:rPr>
              <a:t>语言</a:t>
            </a:r>
            <a:r>
              <a:rPr sz="1000" spc="10" dirty="0">
                <a:solidFill>
                  <a:srgbClr val="231F20">
                    <a:alpha val="100000"/>
                  </a:srgbClr>
                </a:solidFill>
                <a:latin typeface="SimSun"/>
                <a:ea typeface="SimSun"/>
                <a:cs typeface="SimSun"/>
              </a:rPr>
              <a:t>障</a:t>
            </a:r>
            <a:r>
              <a:rPr sz="1000" spc="0" dirty="0">
                <a:solidFill>
                  <a:srgbClr val="231F20">
                    <a:alpha val="100000"/>
                  </a:srgbClr>
                </a:solidFill>
                <a:latin typeface="SimSun"/>
                <a:ea typeface="SimSun"/>
                <a:cs typeface="SimSun"/>
              </a:rPr>
              <a:t>碍</a:t>
            </a:r>
            <a:endParaRPr lang="SimSun" altLang="SimSun" sz="1000" dirty="0"/>
          </a:p>
          <a:p>
            <a:pPr marL="14425" algn="l" rtl="0" eaLnBrk="0">
              <a:lnSpc>
                <a:spcPct val="98000"/>
              </a:lnSpc>
              <a:spcBef>
                <a:spcPts val="11"/>
              </a:spcBef>
              <a:tabLst/>
            </a:pPr>
            <a:r>
              <a:rPr sz="1000" b="1" spc="20" dirty="0">
                <a:solidFill>
                  <a:srgbClr val="231F20">
                    <a:alpha val="100000"/>
                  </a:srgbClr>
                </a:solidFill>
                <a:latin typeface="Arial"/>
                <a:ea typeface="Arial"/>
                <a:cs typeface="Arial"/>
              </a:rPr>
              <a:t>3.</a:t>
            </a:r>
            <a:r>
              <a:rPr sz="1000" spc="20" dirty="0">
                <a:solidFill>
                  <a:srgbClr val="231F20">
                    <a:alpha val="100000"/>
                  </a:srgbClr>
                </a:solidFill>
                <a:latin typeface="Arial"/>
                <a:ea typeface="Arial"/>
                <a:cs typeface="Arial"/>
              </a:rPr>
              <a:t> </a:t>
            </a:r>
            <a:r>
              <a:rPr sz="1000" spc="20" dirty="0">
                <a:solidFill>
                  <a:srgbClr val="231F20">
                    <a:alpha val="100000"/>
                  </a:srgbClr>
                </a:solidFill>
                <a:latin typeface="SimSun"/>
                <a:ea typeface="SimSun"/>
                <a:cs typeface="SimSun"/>
              </a:rPr>
              <a:t>定向力障</a:t>
            </a:r>
            <a:r>
              <a:rPr sz="1000" spc="0" dirty="0">
                <a:solidFill>
                  <a:srgbClr val="231F20">
                    <a:alpha val="100000"/>
                  </a:srgbClr>
                </a:solidFill>
                <a:latin typeface="SimSun"/>
                <a:ea typeface="SimSun"/>
                <a:cs typeface="SimSun"/>
              </a:rPr>
              <a:t>碍</a:t>
            </a:r>
            <a:endParaRPr lang="SimSun" altLang="SimSun" sz="1000" dirty="0"/>
          </a:p>
          <a:p>
            <a:pPr marL="13427" algn="l" rtl="0" eaLnBrk="0">
              <a:lnSpc>
                <a:spcPct val="99000"/>
              </a:lnSpc>
              <a:spcBef>
                <a:spcPts val="108"/>
              </a:spcBef>
              <a:tabLst/>
            </a:pPr>
            <a:r>
              <a:rPr sz="1000" b="1" spc="30" dirty="0">
                <a:solidFill>
                  <a:srgbClr val="231F20">
                    <a:alpha val="100000"/>
                  </a:srgbClr>
                </a:solidFill>
                <a:latin typeface="Arial"/>
                <a:ea typeface="Arial"/>
                <a:cs typeface="Arial"/>
              </a:rPr>
              <a:t>4.</a:t>
            </a:r>
            <a:r>
              <a:rPr sz="1000" spc="30" dirty="0">
                <a:solidFill>
                  <a:srgbClr val="231F20">
                    <a:alpha val="100000"/>
                  </a:srgbClr>
                </a:solidFill>
                <a:latin typeface="Arial"/>
                <a:ea typeface="Arial"/>
                <a:cs typeface="Arial"/>
              </a:rPr>
              <a:t> </a:t>
            </a:r>
            <a:r>
              <a:rPr sz="1000" spc="30" dirty="0">
                <a:solidFill>
                  <a:srgbClr val="231F20">
                    <a:alpha val="100000"/>
                  </a:srgbClr>
                </a:solidFill>
                <a:latin typeface="SimSun"/>
                <a:ea typeface="SimSun"/>
                <a:cs typeface="SimSun"/>
              </a:rPr>
              <a:t>人格和行为</a:t>
            </a:r>
            <a:r>
              <a:rPr sz="1000" spc="0" dirty="0">
                <a:solidFill>
                  <a:srgbClr val="231F20">
                    <a:alpha val="100000"/>
                  </a:srgbClr>
                </a:solidFill>
                <a:latin typeface="SimSun"/>
                <a:ea typeface="SimSun"/>
                <a:cs typeface="SimSun"/>
              </a:rPr>
              <a:t>异常</a:t>
            </a:r>
            <a:endParaRPr lang="SimSun" altLang="SimSun" sz="1000" dirty="0"/>
          </a:p>
        </p:txBody>
      </p:sp>
      <p:grpSp>
        <p:nvGrpSpPr>
          <p:cNvPr id="28" name="group 28"/>
          <p:cNvGrpSpPr/>
          <p:nvPr/>
        </p:nvGrpSpPr>
        <p:grpSpPr>
          <a:xfrm rot="21600000">
            <a:off x="841247" y="393192"/>
            <a:ext cx="2167128" cy="515111"/>
            <a:chOff x="0" y="0"/>
            <a:chExt cx="2167128" cy="515111"/>
          </a:xfrm>
        </p:grpSpPr>
        <p:pic>
          <p:nvPicPr>
            <p:cNvPr id="534" name="picture 534"/>
            <p:cNvPicPr>
              <a:picLocks noChangeAspect="1"/>
            </p:cNvPicPr>
            <p:nvPr/>
          </p:nvPicPr>
          <p:blipFill>
            <a:blip r:embed="rId2"/>
            <a:stretch>
              <a:fillRect/>
            </a:stretch>
          </p:blipFill>
          <p:spPr>
            <a:xfrm rot="21600000">
              <a:off x="0" y="0"/>
              <a:ext cx="2167128" cy="515111"/>
            </a:xfrm>
            <a:prstGeom prst="rect">
              <a:avLst/>
            </a:prstGeom>
          </p:spPr>
        </p:pic>
        <p:sp>
          <p:nvSpPr>
            <p:cNvPr id="535" name="textbox 535"/>
            <p:cNvSpPr/>
            <p:nvPr/>
          </p:nvSpPr>
          <p:spPr>
            <a:xfrm>
              <a:off x="-12700" y="-12700"/>
              <a:ext cx="2192654" cy="558800"/>
            </a:xfrm>
            <a:prstGeom prst="rect">
              <a:avLst/>
            </a:prstGeom>
          </p:spPr>
          <p:txBody>
            <a:bodyPr vert="horz" wrap="square" lIns="0" tIns="0" rIns="0" bIns="0"/>
            <a:lstStyle/>
            <a:p>
              <a:pPr algn="l" rtl="0" eaLnBrk="0">
                <a:lnSpc>
                  <a:spcPct val="159000"/>
                </a:lnSpc>
                <a:tabLst/>
              </a:pPr>
              <a:endParaRPr lang="Arial" altLang="Arial" sz="1000" dirty="0"/>
            </a:p>
            <a:p>
              <a:pPr algn="l" rtl="0" eaLnBrk="0">
                <a:lnSpc>
                  <a:spcPct val="8652"/>
                </a:lnSpc>
                <a:tabLst/>
              </a:pPr>
              <a:endParaRPr lang="Arial" altLang="Arial" sz="100" dirty="0"/>
            </a:p>
            <a:p>
              <a:pPr marL="793750" algn="l" rtl="0" eaLnBrk="0">
                <a:lnSpc>
                  <a:spcPts val="1389"/>
                </a:lnSpc>
                <a:tabLst/>
              </a:pPr>
              <a:r>
                <a:rPr sz="1100" spc="80" dirty="0">
                  <a:solidFill>
                    <a:srgbClr val="231F20">
                      <a:alpha val="100000"/>
                    </a:srgbClr>
                  </a:solidFill>
                  <a:latin typeface="KaiTi"/>
                  <a:ea typeface="KaiTi"/>
                  <a:cs typeface="KaiTi"/>
                </a:rPr>
                <a:t>老年心理护</a:t>
              </a:r>
              <a:r>
                <a:rPr sz="1100" spc="60" dirty="0">
                  <a:solidFill>
                    <a:srgbClr val="231F20">
                      <a:alpha val="100000"/>
                    </a:srgbClr>
                  </a:solidFill>
                  <a:latin typeface="KaiTi"/>
                  <a:ea typeface="KaiTi"/>
                  <a:cs typeface="KaiTi"/>
                </a:rPr>
                <a:t>理</a:t>
              </a:r>
              <a:endParaRPr lang="KaiTi" altLang="KaiTi" sz="1100" dirty="0"/>
            </a:p>
          </p:txBody>
        </p:sp>
      </p:grpSp>
      <p:sp>
        <p:nvSpPr>
          <p:cNvPr id="536" name="textbox 536"/>
          <p:cNvSpPr/>
          <p:nvPr/>
        </p:nvSpPr>
        <p:spPr>
          <a:xfrm>
            <a:off x="1109704" y="4807518"/>
            <a:ext cx="4949190" cy="170814"/>
          </a:xfrm>
          <a:prstGeom prst="rect">
            <a:avLst/>
          </a:prstGeom>
        </p:spPr>
        <p:txBody>
          <a:bodyPr vert="horz" wrap="square" lIns="0" tIns="0" rIns="0" bIns="0"/>
          <a:lstStyle/>
          <a:p>
            <a:pPr algn="l" rtl="0" eaLnBrk="0">
              <a:lnSpc>
                <a:spcPct val="85495"/>
              </a:lnSpc>
              <a:tabLst/>
            </a:pPr>
            <a:endParaRPr lang="Arial" altLang="Arial" sz="100" dirty="0"/>
          </a:p>
          <a:p>
            <a:pPr marL="12700" algn="l" rtl="0" eaLnBrk="0">
              <a:lnSpc>
                <a:spcPct val="95000"/>
              </a:lnSpc>
              <a:tabLst/>
            </a:pPr>
            <a:r>
              <a:rPr sz="1000" spc="40" dirty="0">
                <a:solidFill>
                  <a:srgbClr val="231F20">
                    <a:alpha val="100000"/>
                  </a:srgbClr>
                </a:solidFill>
                <a:latin typeface="Microsoft YaHei"/>
                <a:ea typeface="Microsoft YaHei"/>
                <a:cs typeface="Microsoft YaHei"/>
              </a:rPr>
              <a:t>阿尔茨海默病潜隐起病，发病缓慢且不可逆、思维</a:t>
            </a:r>
            <a:r>
              <a:rPr sz="1000" spc="40" dirty="0">
                <a:solidFill>
                  <a:srgbClr val="231F20">
                    <a:alpha val="100000"/>
                  </a:srgbClr>
                </a:solidFill>
                <a:latin typeface="Microsoft YaHei"/>
                <a:ea typeface="Microsoft YaHei"/>
                <a:cs typeface="Microsoft YaHei"/>
              </a:rPr>
              <a:t> </a:t>
            </a:r>
            <a:r>
              <a:rPr sz="1000" spc="40" dirty="0">
                <a:solidFill>
                  <a:srgbClr val="231F20">
                    <a:alpha val="100000"/>
                  </a:srgbClr>
                </a:solidFill>
                <a:latin typeface="Microsoft YaHei"/>
                <a:ea typeface="Microsoft YaHei"/>
                <a:cs typeface="Microsoft YaHei"/>
              </a:rPr>
              <a:t>日渐混乱、智力渐失、认知功</a:t>
            </a:r>
            <a:r>
              <a:rPr sz="1000" spc="20" dirty="0">
                <a:solidFill>
                  <a:srgbClr val="231F20">
                    <a:alpha val="100000"/>
                  </a:srgbClr>
                </a:solidFill>
                <a:latin typeface="Microsoft YaHei"/>
                <a:ea typeface="Microsoft YaHei"/>
                <a:cs typeface="Microsoft YaHei"/>
              </a:rPr>
              <a:t>能</a:t>
            </a:r>
            <a:r>
              <a:rPr sz="1000" spc="0" dirty="0">
                <a:solidFill>
                  <a:srgbClr val="231F20">
                    <a:alpha val="100000"/>
                  </a:srgbClr>
                </a:solidFill>
                <a:latin typeface="Microsoft YaHei"/>
                <a:ea typeface="Microsoft YaHei"/>
                <a:cs typeface="Microsoft YaHei"/>
              </a:rPr>
              <a:t>损</a:t>
            </a:r>
            <a:endParaRPr lang="Microsoft YaHei" altLang="Microsoft YaHei" sz="1000" dirty="0"/>
          </a:p>
        </p:txBody>
      </p:sp>
      <p:sp>
        <p:nvSpPr>
          <p:cNvPr id="537" name="textbox 537"/>
          <p:cNvSpPr/>
          <p:nvPr/>
        </p:nvSpPr>
        <p:spPr>
          <a:xfrm>
            <a:off x="1889772" y="7260301"/>
            <a:ext cx="3393440" cy="220979"/>
          </a:xfrm>
          <a:prstGeom prst="rect">
            <a:avLst/>
          </a:prstGeom>
        </p:spPr>
        <p:txBody>
          <a:bodyPr vert="horz" wrap="square" lIns="0" tIns="0" rIns="0" bIns="0"/>
          <a:lstStyle/>
          <a:p>
            <a:pPr algn="l" rtl="0" eaLnBrk="0">
              <a:lnSpc>
                <a:spcPct val="89753"/>
              </a:lnSpc>
              <a:tabLst/>
            </a:pPr>
            <a:endParaRPr lang="Arial" altLang="Arial" sz="100" dirty="0"/>
          </a:p>
          <a:p>
            <a:pPr marL="12700" algn="l" rtl="0" eaLnBrk="0">
              <a:lnSpc>
                <a:spcPct val="91000"/>
              </a:lnSpc>
              <a:tabLst/>
            </a:pPr>
            <a:r>
              <a:rPr sz="1400" spc="10" dirty="0">
                <a:solidFill>
                  <a:srgbClr val="231F20">
                    <a:alpha val="100000"/>
                  </a:srgbClr>
                </a:solidFill>
                <a:latin typeface="Microsoft YaHei"/>
                <a:ea typeface="Microsoft YaHei"/>
                <a:cs typeface="Microsoft YaHei"/>
              </a:rPr>
              <a:t>子任务二</a:t>
            </a:r>
            <a:r>
              <a:rPr sz="1400" spc="10" dirty="0">
                <a:solidFill>
                  <a:srgbClr val="231F20">
                    <a:alpha val="100000"/>
                  </a:srgbClr>
                </a:solidFill>
                <a:latin typeface="Microsoft YaHei"/>
                <a:ea typeface="Microsoft YaHei"/>
                <a:cs typeface="Microsoft YaHei"/>
              </a:rPr>
              <a:t>   </a:t>
            </a:r>
            <a:r>
              <a:rPr sz="1400" spc="0" dirty="0">
                <a:solidFill>
                  <a:srgbClr val="231F20">
                    <a:alpha val="100000"/>
                  </a:srgbClr>
                </a:solidFill>
                <a:latin typeface="Microsoft YaHei"/>
                <a:ea typeface="Microsoft YaHei"/>
                <a:cs typeface="Microsoft YaHei"/>
              </a:rPr>
              <a:t>阿尔茨海默病区辨性评估与诊断</a:t>
            </a:r>
            <a:endParaRPr lang="Microsoft YaHei" altLang="Microsoft YaHei" sz="1400" dirty="0"/>
          </a:p>
        </p:txBody>
      </p:sp>
      <p:sp>
        <p:nvSpPr>
          <p:cNvPr id="538" name="textbox 538"/>
          <p:cNvSpPr/>
          <p:nvPr/>
        </p:nvSpPr>
        <p:spPr>
          <a:xfrm>
            <a:off x="1232677" y="3691552"/>
            <a:ext cx="1223644" cy="475615"/>
          </a:xfrm>
          <a:prstGeom prst="rect">
            <a:avLst/>
          </a:prstGeom>
        </p:spPr>
        <p:txBody>
          <a:bodyPr vert="horz" wrap="square" lIns="0" tIns="0" rIns="0" bIns="0"/>
          <a:lstStyle/>
          <a:p>
            <a:pPr algn="l" rtl="0" eaLnBrk="0">
              <a:lnSpc>
                <a:spcPct val="83434"/>
              </a:lnSpc>
              <a:tabLst/>
            </a:pPr>
            <a:endParaRPr lang="Arial" altLang="Arial" sz="100" dirty="0"/>
          </a:p>
          <a:p>
            <a:pPr marL="27486" algn="l" rtl="0" eaLnBrk="0">
              <a:lnSpc>
                <a:spcPct val="97000"/>
              </a:lnSpc>
              <a:tabLst/>
            </a:pPr>
            <a:r>
              <a:rPr sz="1000" b="1" spc="20" dirty="0">
                <a:solidFill>
                  <a:srgbClr val="231F20">
                    <a:alpha val="100000"/>
                  </a:srgbClr>
                </a:solidFill>
                <a:latin typeface="Arial"/>
                <a:ea typeface="Arial"/>
                <a:cs typeface="Arial"/>
              </a:rPr>
              <a:t>1.</a:t>
            </a:r>
            <a:r>
              <a:rPr sz="1000" spc="20" dirty="0">
                <a:solidFill>
                  <a:srgbClr val="231F20">
                    <a:alpha val="100000"/>
                  </a:srgbClr>
                </a:solidFill>
                <a:latin typeface="Arial"/>
                <a:ea typeface="Arial"/>
                <a:cs typeface="Arial"/>
              </a:rPr>
              <a:t> </a:t>
            </a:r>
            <a:r>
              <a:rPr sz="1000" spc="20" dirty="0">
                <a:solidFill>
                  <a:srgbClr val="231F20">
                    <a:alpha val="100000"/>
                  </a:srgbClr>
                </a:solidFill>
                <a:latin typeface="SimSun"/>
                <a:ea typeface="SimSun"/>
                <a:cs typeface="SimSun"/>
              </a:rPr>
              <a:t>早期</a:t>
            </a:r>
            <a:r>
              <a:rPr sz="1000" spc="0" dirty="0">
                <a:solidFill>
                  <a:srgbClr val="231F20">
                    <a:alpha val="100000"/>
                  </a:srgbClr>
                </a:solidFill>
                <a:latin typeface="SimSun"/>
                <a:ea typeface="SimSun"/>
                <a:cs typeface="SimSun"/>
              </a:rPr>
              <a:t>：遗忘期</a:t>
            </a:r>
            <a:endParaRPr lang="SimSun" altLang="SimSun" sz="1000" dirty="0"/>
          </a:p>
          <a:p>
            <a:pPr marL="12700" algn="l" rtl="0" eaLnBrk="0">
              <a:lnSpc>
                <a:spcPct val="99000"/>
              </a:lnSpc>
              <a:tabLst/>
            </a:pPr>
            <a:r>
              <a:rPr sz="1000" b="1" spc="30" dirty="0">
                <a:solidFill>
                  <a:srgbClr val="231F20">
                    <a:alpha val="100000"/>
                  </a:srgbClr>
                </a:solidFill>
                <a:latin typeface="Arial"/>
                <a:ea typeface="Arial"/>
                <a:cs typeface="Arial"/>
              </a:rPr>
              <a:t>2.</a:t>
            </a:r>
            <a:r>
              <a:rPr sz="1000" spc="30" dirty="0">
                <a:solidFill>
                  <a:srgbClr val="231F20">
                    <a:alpha val="100000"/>
                  </a:srgbClr>
                </a:solidFill>
                <a:latin typeface="Arial"/>
                <a:ea typeface="Arial"/>
                <a:cs typeface="Arial"/>
              </a:rPr>
              <a:t> </a:t>
            </a:r>
            <a:r>
              <a:rPr sz="1000" spc="30" dirty="0">
                <a:solidFill>
                  <a:srgbClr val="231F20">
                    <a:alpha val="100000"/>
                  </a:srgbClr>
                </a:solidFill>
                <a:latin typeface="SimSun"/>
                <a:ea typeface="SimSun"/>
                <a:cs typeface="SimSun"/>
              </a:rPr>
              <a:t>中期：混</a:t>
            </a:r>
            <a:r>
              <a:rPr sz="1000" spc="0" dirty="0">
                <a:solidFill>
                  <a:srgbClr val="231F20">
                    <a:alpha val="100000"/>
                  </a:srgbClr>
                </a:solidFill>
                <a:latin typeface="SimSun"/>
                <a:ea typeface="SimSun"/>
                <a:cs typeface="SimSun"/>
              </a:rPr>
              <a:t>乱期</a:t>
            </a:r>
            <a:endParaRPr lang="SimSun" altLang="SimSun" sz="1000" dirty="0"/>
          </a:p>
          <a:p>
            <a:pPr marL="14425" algn="l" rtl="0" eaLnBrk="0">
              <a:lnSpc>
                <a:spcPct val="99000"/>
              </a:lnSpc>
              <a:spcBef>
                <a:spcPts val="3"/>
              </a:spcBef>
              <a:tabLst/>
            </a:pPr>
            <a:r>
              <a:rPr sz="1000" b="1" spc="30" dirty="0">
                <a:solidFill>
                  <a:srgbClr val="231F20">
                    <a:alpha val="100000"/>
                  </a:srgbClr>
                </a:solidFill>
                <a:latin typeface="Arial"/>
                <a:ea typeface="Arial"/>
                <a:cs typeface="Arial"/>
              </a:rPr>
              <a:t>3.</a:t>
            </a:r>
            <a:r>
              <a:rPr sz="1000" spc="30" dirty="0">
                <a:solidFill>
                  <a:srgbClr val="231F20">
                    <a:alpha val="100000"/>
                  </a:srgbClr>
                </a:solidFill>
                <a:latin typeface="Arial"/>
                <a:ea typeface="Arial"/>
                <a:cs typeface="Arial"/>
              </a:rPr>
              <a:t> </a:t>
            </a:r>
            <a:r>
              <a:rPr sz="1000" spc="30" dirty="0">
                <a:solidFill>
                  <a:srgbClr val="231F20">
                    <a:alpha val="100000"/>
                  </a:srgbClr>
                </a:solidFill>
                <a:latin typeface="SimSun"/>
                <a:ea typeface="SimSun"/>
                <a:cs typeface="SimSun"/>
              </a:rPr>
              <a:t>晚期：极度痴呆</a:t>
            </a:r>
            <a:r>
              <a:rPr sz="1000" spc="0" dirty="0">
                <a:solidFill>
                  <a:srgbClr val="231F20">
                    <a:alpha val="100000"/>
                  </a:srgbClr>
                </a:solidFill>
                <a:latin typeface="SimSun"/>
                <a:ea typeface="SimSun"/>
                <a:cs typeface="SimSun"/>
              </a:rPr>
              <a:t>期</a:t>
            </a:r>
            <a:endParaRPr lang="SimSun" altLang="SimSun" sz="1000" dirty="0"/>
          </a:p>
        </p:txBody>
      </p:sp>
      <p:pic>
        <p:nvPicPr>
          <p:cNvPr id="539" name="picture 539"/>
          <p:cNvPicPr>
            <a:picLocks noChangeAspect="1"/>
          </p:cNvPicPr>
          <p:nvPr/>
        </p:nvPicPr>
        <p:blipFill>
          <a:blip r:embed="rId3"/>
          <a:stretch>
            <a:fillRect/>
          </a:stretch>
        </p:blipFill>
        <p:spPr>
          <a:xfrm rot="21600000">
            <a:off x="1234960" y="3436213"/>
            <a:ext cx="2309685" cy="188315"/>
          </a:xfrm>
          <a:prstGeom prst="rect">
            <a:avLst/>
          </a:prstGeom>
        </p:spPr>
      </p:pic>
      <p:sp>
        <p:nvSpPr>
          <p:cNvPr id="540" name="rect"/>
          <p:cNvSpPr/>
          <p:nvPr/>
        </p:nvSpPr>
        <p:spPr>
          <a:xfrm>
            <a:off x="2874264" y="5210555"/>
            <a:ext cx="96011" cy="12192"/>
          </a:xfrm>
          <a:prstGeom prst="rect">
            <a:avLst/>
          </a:prstGeom>
          <a:solidFill>
            <a:srgbClr val="231F20">
              <a:alpha val="100000"/>
            </a:srgbClr>
          </a:solidFill>
          <a:ln cap="flat">
            <a:miter lim="0"/>
            <a:noFill/>
            <a:prstDash val="solid"/>
          </a:ln>
        </p:spPr>
        <p:txBody>
          <a:bodyPr rtlCol="0"/>
          <a:lstStyle/>
          <a:p>
            <a:pPr algn="ctr"/>
            <a:endParaRPr lang="zh-CN" altLang="en-US"/>
          </a:p>
        </p:txBody>
      </p:sp>
      <p:pic>
        <p:nvPicPr>
          <p:cNvPr id="541" name="picture 541"/>
          <p:cNvPicPr>
            <a:picLocks noChangeAspect="1"/>
          </p:cNvPicPr>
          <p:nvPr/>
        </p:nvPicPr>
        <p:blipFill>
          <a:blip r:embed="rId4"/>
          <a:stretch>
            <a:fillRect/>
          </a:stretch>
        </p:blipFill>
        <p:spPr>
          <a:xfrm rot="21600000">
            <a:off x="1110856" y="5218595"/>
            <a:ext cx="2280411" cy="188379"/>
          </a:xfrm>
          <a:prstGeom prst="rect">
            <a:avLst/>
          </a:prstGeom>
        </p:spPr>
      </p:pic>
      <p:sp>
        <p:nvSpPr>
          <p:cNvPr id="542" name="textbox 542"/>
          <p:cNvSpPr/>
          <p:nvPr/>
        </p:nvSpPr>
        <p:spPr>
          <a:xfrm>
            <a:off x="2485656" y="1514820"/>
            <a:ext cx="2376804" cy="220979"/>
          </a:xfrm>
          <a:prstGeom prst="rect">
            <a:avLst/>
          </a:prstGeom>
        </p:spPr>
        <p:txBody>
          <a:bodyPr vert="horz" wrap="square" lIns="0" tIns="0" rIns="0" bIns="0"/>
          <a:lstStyle/>
          <a:p>
            <a:pPr algn="l" rtl="0" eaLnBrk="0">
              <a:lnSpc>
                <a:spcPct val="89751"/>
              </a:lnSpc>
              <a:tabLst/>
            </a:pPr>
            <a:endParaRPr lang="Arial" altLang="Arial" sz="100" dirty="0"/>
          </a:p>
          <a:p>
            <a:pPr marL="12700" algn="l" rtl="0" eaLnBrk="0">
              <a:lnSpc>
                <a:spcPct val="91000"/>
              </a:lnSpc>
              <a:tabLst/>
            </a:pPr>
            <a:r>
              <a:rPr sz="1400" spc="40" dirty="0">
                <a:solidFill>
                  <a:srgbClr val="231F20">
                    <a:alpha val="100000"/>
                  </a:srgbClr>
                </a:solidFill>
                <a:latin typeface="Microsoft YaHei"/>
                <a:ea typeface="Microsoft YaHei"/>
                <a:cs typeface="Microsoft YaHei"/>
              </a:rPr>
              <a:t>子任务一</a:t>
            </a:r>
            <a:r>
              <a:rPr sz="1400" spc="40" dirty="0">
                <a:solidFill>
                  <a:srgbClr val="231F20">
                    <a:alpha val="100000"/>
                  </a:srgbClr>
                </a:solidFill>
                <a:latin typeface="Microsoft YaHei"/>
                <a:ea typeface="Microsoft YaHei"/>
                <a:cs typeface="Microsoft YaHei"/>
              </a:rPr>
              <a:t>   </a:t>
            </a:r>
            <a:r>
              <a:rPr sz="1400" spc="40" dirty="0">
                <a:solidFill>
                  <a:srgbClr val="231F20">
                    <a:alpha val="100000"/>
                  </a:srgbClr>
                </a:solidFill>
                <a:latin typeface="Microsoft YaHei"/>
                <a:ea typeface="Microsoft YaHei"/>
                <a:cs typeface="Microsoft YaHei"/>
              </a:rPr>
              <a:t>阿尔茨海</a:t>
            </a:r>
            <a:r>
              <a:rPr sz="1400" spc="30" dirty="0">
                <a:solidFill>
                  <a:srgbClr val="231F20">
                    <a:alpha val="100000"/>
                  </a:srgbClr>
                </a:solidFill>
                <a:latin typeface="Microsoft YaHei"/>
                <a:ea typeface="Microsoft YaHei"/>
                <a:cs typeface="Microsoft YaHei"/>
              </a:rPr>
              <a:t>默</a:t>
            </a:r>
            <a:r>
              <a:rPr sz="1400" spc="0" dirty="0">
                <a:solidFill>
                  <a:srgbClr val="231F20">
                    <a:alpha val="100000"/>
                  </a:srgbClr>
                </a:solidFill>
                <a:latin typeface="Microsoft YaHei"/>
                <a:ea typeface="Microsoft YaHei"/>
                <a:cs typeface="Microsoft YaHei"/>
              </a:rPr>
              <a:t>病概述</a:t>
            </a:r>
            <a:endParaRPr lang="Microsoft YaHei" altLang="Microsoft YaHei" sz="1400" dirty="0"/>
          </a:p>
        </p:txBody>
      </p:sp>
      <p:pic>
        <p:nvPicPr>
          <p:cNvPr id="543" name="picture 543"/>
          <p:cNvPicPr>
            <a:picLocks noChangeAspect="1"/>
          </p:cNvPicPr>
          <p:nvPr/>
        </p:nvPicPr>
        <p:blipFill>
          <a:blip r:embed="rId5"/>
          <a:stretch>
            <a:fillRect/>
          </a:stretch>
        </p:blipFill>
        <p:spPr>
          <a:xfrm rot="21600000">
            <a:off x="1083995" y="4363872"/>
            <a:ext cx="2001837" cy="188392"/>
          </a:xfrm>
          <a:prstGeom prst="rect">
            <a:avLst/>
          </a:prstGeom>
        </p:spPr>
      </p:pic>
      <p:pic>
        <p:nvPicPr>
          <p:cNvPr id="544" name="picture 544"/>
          <p:cNvPicPr>
            <a:picLocks noChangeAspect="1"/>
          </p:cNvPicPr>
          <p:nvPr/>
        </p:nvPicPr>
        <p:blipFill>
          <a:blip r:embed="rId6"/>
          <a:stretch>
            <a:fillRect/>
          </a:stretch>
        </p:blipFill>
        <p:spPr>
          <a:xfrm rot="21600000">
            <a:off x="1088275" y="5624423"/>
            <a:ext cx="1850631" cy="188315"/>
          </a:xfrm>
          <a:prstGeom prst="rect">
            <a:avLst/>
          </a:prstGeom>
        </p:spPr>
      </p:pic>
      <p:pic>
        <p:nvPicPr>
          <p:cNvPr id="545" name="picture 545"/>
          <p:cNvPicPr>
            <a:picLocks noChangeAspect="1"/>
          </p:cNvPicPr>
          <p:nvPr/>
        </p:nvPicPr>
        <p:blipFill>
          <a:blip r:embed="rId7"/>
          <a:stretch>
            <a:fillRect/>
          </a:stretch>
        </p:blipFill>
        <p:spPr>
          <a:xfrm rot="21600000">
            <a:off x="1234960" y="2030323"/>
            <a:ext cx="1698942" cy="188315"/>
          </a:xfrm>
          <a:prstGeom prst="rect">
            <a:avLst/>
          </a:prstGeom>
        </p:spPr>
      </p:pic>
      <p:pic>
        <p:nvPicPr>
          <p:cNvPr id="546" name="picture 546"/>
          <p:cNvPicPr>
            <a:picLocks noChangeAspect="1"/>
          </p:cNvPicPr>
          <p:nvPr/>
        </p:nvPicPr>
        <p:blipFill>
          <a:blip r:embed="rId8"/>
          <a:stretch>
            <a:fillRect/>
          </a:stretch>
        </p:blipFill>
        <p:spPr>
          <a:xfrm rot="21600000">
            <a:off x="1234960" y="7643164"/>
            <a:ext cx="1242288" cy="187452"/>
          </a:xfrm>
          <a:prstGeom prst="rect">
            <a:avLst/>
          </a:prstGeom>
        </p:spPr>
      </p:pic>
      <p:sp>
        <p:nvSpPr>
          <p:cNvPr id="547" name="textbox 547"/>
          <p:cNvSpPr/>
          <p:nvPr/>
        </p:nvSpPr>
        <p:spPr>
          <a:xfrm>
            <a:off x="1102803" y="5005639"/>
            <a:ext cx="1724660" cy="172085"/>
          </a:xfrm>
          <a:prstGeom prst="rect">
            <a:avLst/>
          </a:prstGeom>
        </p:spPr>
        <p:txBody>
          <a:bodyPr vert="horz" wrap="square" lIns="0" tIns="0" rIns="0" bIns="0"/>
          <a:lstStyle/>
          <a:p>
            <a:pPr algn="l" rtl="0" eaLnBrk="0">
              <a:lnSpc>
                <a:spcPct val="84563"/>
              </a:lnSpc>
              <a:tabLst/>
            </a:pPr>
            <a:endParaRPr lang="Arial" altLang="Arial" sz="100" dirty="0"/>
          </a:p>
          <a:p>
            <a:pPr marL="12700" algn="l" rtl="0" eaLnBrk="0">
              <a:lnSpc>
                <a:spcPct val="96000"/>
              </a:lnSpc>
              <a:tabLst/>
            </a:pPr>
            <a:r>
              <a:rPr sz="1000" spc="-10" dirty="0">
                <a:solidFill>
                  <a:srgbClr val="231F20">
                    <a:alpha val="100000"/>
                  </a:srgbClr>
                </a:solidFill>
                <a:latin typeface="Microsoft YaHei"/>
                <a:ea typeface="Microsoft YaHei"/>
                <a:cs typeface="Microsoft YaHei"/>
              </a:rPr>
              <a:t>伤、丧失做熟悉事情的能力。</a:t>
            </a:r>
            <a:endParaRPr lang="Microsoft YaHei" altLang="Microsoft YaHei" sz="1000" dirty="0"/>
          </a:p>
        </p:txBody>
      </p:sp>
      <p:sp>
        <p:nvSpPr>
          <p:cNvPr id="548" name="textbox 548"/>
          <p:cNvSpPr/>
          <p:nvPr/>
        </p:nvSpPr>
        <p:spPr>
          <a:xfrm>
            <a:off x="5845372" y="9041149"/>
            <a:ext cx="229234" cy="153035"/>
          </a:xfrm>
          <a:prstGeom prst="rect">
            <a:avLst/>
          </a:prstGeom>
        </p:spPr>
        <p:txBody>
          <a:bodyPr vert="horz" wrap="square" lIns="0" tIns="0" rIns="0" bIns="0"/>
          <a:lstStyle/>
          <a:p>
            <a:pPr algn="l" rtl="0" eaLnBrk="0">
              <a:lnSpc>
                <a:spcPct val="78980"/>
              </a:lnSpc>
              <a:tabLst/>
            </a:pPr>
            <a:endParaRPr lang="Arial" altLang="Arial" sz="100" dirty="0"/>
          </a:p>
          <a:p>
            <a:pPr marL="12700" algn="l" rtl="0" eaLnBrk="0">
              <a:lnSpc>
                <a:spcPct val="84000"/>
              </a:lnSpc>
              <a:tabLst/>
            </a:pPr>
            <a:r>
              <a:rPr sz="1000" b="1" spc="-30" dirty="0">
                <a:solidFill>
                  <a:srgbClr val="231F20">
                    <a:alpha val="100000"/>
                  </a:srgbClr>
                </a:solidFill>
                <a:latin typeface="Arial"/>
                <a:ea typeface="Arial"/>
                <a:cs typeface="Arial"/>
              </a:rPr>
              <a:t>16</a:t>
            </a:r>
            <a:r>
              <a:rPr sz="1000" b="1" spc="-10" dirty="0">
                <a:solidFill>
                  <a:srgbClr val="231F20">
                    <a:alpha val="100000"/>
                  </a:srgbClr>
                </a:solidFill>
                <a:latin typeface="Arial"/>
                <a:ea typeface="Arial"/>
                <a:cs typeface="Arial"/>
              </a:rPr>
              <a:t>9</a:t>
            </a:r>
            <a:endParaRPr lang="Arial" altLang="Arial" sz="1000" dirty="0"/>
          </a:p>
        </p:txBody>
      </p:sp>
      <p:sp>
        <p:nvSpPr>
          <p:cNvPr id="549" name="path"/>
          <p:cNvSpPr/>
          <p:nvPr/>
        </p:nvSpPr>
        <p:spPr>
          <a:xfrm>
            <a:off x="3977640" y="5221223"/>
            <a:ext cx="15239" cy="475488"/>
          </a:xfrm>
          <a:custGeom>
            <a:avLst/>
            <a:gdLst/>
            <a:ahLst/>
            <a:cxnLst/>
            <a:rect l="0" t="0" r="0" b="0"/>
            <a:pathLst>
              <a:path w="23" h="748">
                <a:moveTo>
                  <a:pt x="0" y="681"/>
                </a:moveTo>
                <a:lnTo>
                  <a:pt x="0" y="748"/>
                </a:lnTo>
                <a:lnTo>
                  <a:pt x="23" y="748"/>
                </a:lnTo>
                <a:lnTo>
                  <a:pt x="23" y="681"/>
                </a:lnTo>
                <a:lnTo>
                  <a:pt x="0" y="681"/>
                </a:lnTo>
              </a:path>
              <a:path w="23" h="748">
                <a:moveTo>
                  <a:pt x="0" y="0"/>
                </a:moveTo>
                <a:lnTo>
                  <a:pt x="0" y="64"/>
                </a:lnTo>
                <a:lnTo>
                  <a:pt x="23" y="64"/>
                </a:lnTo>
                <a:lnTo>
                  <a:pt x="23" y="0"/>
                </a:lnTo>
                <a:lnTo>
                  <a:pt x="0" y="0"/>
                </a:lnTo>
              </a:path>
            </a:pathLst>
          </a:custGeom>
          <a:solidFill>
            <a:srgbClr val="231F20">
              <a:alpha val="100000"/>
            </a:srgbClr>
          </a:solidFill>
          <a:ln cap="flat">
            <a:miter lim="0"/>
            <a:noFill/>
            <a:prstDash val="solid"/>
          </a:ln>
        </p:spPr>
        <p:txBody>
          <a:bodyPr rtlCol="0"/>
          <a:lstStyle/>
          <a:p>
            <a:pPr algn="ctr"/>
            <a:endParaRPr lang="zh-CN" altLang="en-US"/>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0" name="textbox 550"/>
          <p:cNvSpPr/>
          <p:nvPr/>
        </p:nvSpPr>
        <p:spPr>
          <a:xfrm>
            <a:off x="1088625" y="6446026"/>
            <a:ext cx="2830195" cy="2153285"/>
          </a:xfrm>
          <a:prstGeom prst="rect">
            <a:avLst/>
          </a:prstGeom>
        </p:spPr>
        <p:txBody>
          <a:bodyPr vert="horz" wrap="square" lIns="0" tIns="0" rIns="0" bIns="0"/>
          <a:lstStyle/>
          <a:p>
            <a:pPr algn="l" rtl="0" eaLnBrk="0">
              <a:lnSpc>
                <a:spcPct val="83341"/>
              </a:lnSpc>
              <a:tabLst/>
            </a:pPr>
            <a:endParaRPr lang="Arial" altLang="Arial" sz="100" dirty="0"/>
          </a:p>
          <a:p>
            <a:pPr marL="171579" algn="l" rtl="0" eaLnBrk="0">
              <a:lnSpc>
                <a:spcPts val="1426"/>
              </a:lnSpc>
              <a:tabLst/>
            </a:pPr>
            <a:r>
              <a:rPr sz="1100" spc="80" dirty="0">
                <a:solidFill>
                  <a:srgbClr val="B00D15">
                    <a:alpha val="100000"/>
                  </a:srgbClr>
                </a:solidFill>
                <a:latin typeface="Microsoft YaHei"/>
                <a:ea typeface="Microsoft YaHei"/>
                <a:cs typeface="Microsoft YaHei"/>
              </a:rPr>
              <a:t>(一)个案工作</a:t>
            </a:r>
            <a:r>
              <a:rPr sz="1100" spc="70" dirty="0">
                <a:solidFill>
                  <a:srgbClr val="B00D15">
                    <a:alpha val="100000"/>
                  </a:srgbClr>
                </a:solidFill>
                <a:latin typeface="Microsoft YaHei"/>
                <a:ea typeface="Microsoft YaHei"/>
                <a:cs typeface="Microsoft YaHei"/>
              </a:rPr>
              <a:t>方</a:t>
            </a:r>
            <a:r>
              <a:rPr sz="1100" spc="0" dirty="0">
                <a:solidFill>
                  <a:srgbClr val="B00D15">
                    <a:alpha val="100000"/>
                  </a:srgbClr>
                </a:solidFill>
                <a:latin typeface="Microsoft YaHei"/>
                <a:ea typeface="Microsoft YaHei"/>
                <a:cs typeface="Microsoft YaHei"/>
              </a:rPr>
              <a:t>法</a:t>
            </a:r>
            <a:endParaRPr lang="Microsoft YaHei" altLang="Microsoft YaHei" sz="1100" dirty="0"/>
          </a:p>
          <a:p>
            <a:pPr marL="171538" algn="l" rtl="0" eaLnBrk="0">
              <a:lnSpc>
                <a:spcPct val="98000"/>
              </a:lnSpc>
              <a:spcBef>
                <a:spcPts val="1449"/>
              </a:spcBef>
              <a:tabLst/>
            </a:pPr>
            <a:r>
              <a:rPr sz="1000" b="1" spc="30" dirty="0">
                <a:solidFill>
                  <a:srgbClr val="231F20">
                    <a:alpha val="100000"/>
                  </a:srgbClr>
                </a:solidFill>
                <a:latin typeface="Arial"/>
                <a:ea typeface="Arial"/>
                <a:cs typeface="Arial"/>
              </a:rPr>
              <a:t>1.</a:t>
            </a:r>
            <a:r>
              <a:rPr sz="1000" spc="30" dirty="0">
                <a:solidFill>
                  <a:srgbClr val="231F20">
                    <a:alpha val="100000"/>
                  </a:srgbClr>
                </a:solidFill>
                <a:latin typeface="Arial"/>
                <a:ea typeface="Arial"/>
                <a:cs typeface="Arial"/>
              </a:rPr>
              <a:t> </a:t>
            </a:r>
            <a:r>
              <a:rPr sz="1000" spc="30" dirty="0">
                <a:solidFill>
                  <a:srgbClr val="231F20">
                    <a:alpha val="100000"/>
                  </a:srgbClr>
                </a:solidFill>
                <a:latin typeface="SimSun"/>
                <a:ea typeface="SimSun"/>
                <a:cs typeface="SimSun"/>
              </a:rPr>
              <a:t>对阿尔茨海默病患者进行心理调</a:t>
            </a:r>
            <a:r>
              <a:rPr sz="1000" spc="20" dirty="0">
                <a:solidFill>
                  <a:srgbClr val="231F20">
                    <a:alpha val="100000"/>
                  </a:srgbClr>
                </a:solidFill>
                <a:latin typeface="SimSun"/>
                <a:ea typeface="SimSun"/>
                <a:cs typeface="SimSun"/>
              </a:rPr>
              <a:t>适</a:t>
            </a:r>
            <a:endParaRPr lang="SimSun" altLang="SimSun" sz="1000" dirty="0"/>
          </a:p>
          <a:p>
            <a:pPr marL="156752" algn="l" rtl="0" eaLnBrk="0">
              <a:lnSpc>
                <a:spcPct val="98000"/>
              </a:lnSpc>
              <a:spcBef>
                <a:spcPts val="7"/>
              </a:spcBef>
              <a:tabLst/>
            </a:pPr>
            <a:r>
              <a:rPr sz="1000" b="1" spc="40" dirty="0">
                <a:solidFill>
                  <a:srgbClr val="231F20">
                    <a:alpha val="100000"/>
                  </a:srgbClr>
                </a:solidFill>
                <a:latin typeface="Arial"/>
                <a:ea typeface="Arial"/>
                <a:cs typeface="Arial"/>
              </a:rPr>
              <a:t>2.</a:t>
            </a:r>
            <a:r>
              <a:rPr sz="1000" spc="40" dirty="0">
                <a:solidFill>
                  <a:srgbClr val="231F20">
                    <a:alpha val="100000"/>
                  </a:srgbClr>
                </a:solidFill>
                <a:latin typeface="Arial"/>
                <a:ea typeface="Arial"/>
                <a:cs typeface="Arial"/>
              </a:rPr>
              <a:t> </a:t>
            </a:r>
            <a:r>
              <a:rPr sz="1000" spc="40" dirty="0">
                <a:solidFill>
                  <a:srgbClr val="231F20">
                    <a:alpha val="100000"/>
                  </a:srgbClr>
                </a:solidFill>
                <a:latin typeface="SimSun"/>
                <a:ea typeface="SimSun"/>
                <a:cs typeface="SimSun"/>
              </a:rPr>
              <a:t>对阿尔茨海默病患者进行积极心理暗示</a:t>
            </a:r>
            <a:r>
              <a:rPr sz="1000" spc="30" dirty="0">
                <a:solidFill>
                  <a:srgbClr val="231F20">
                    <a:alpha val="100000"/>
                  </a:srgbClr>
                </a:solidFill>
                <a:latin typeface="SimSun"/>
                <a:ea typeface="SimSun"/>
                <a:cs typeface="SimSun"/>
              </a:rPr>
              <a:t>训</a:t>
            </a:r>
            <a:r>
              <a:rPr sz="1000" spc="0" dirty="0">
                <a:solidFill>
                  <a:srgbClr val="231F20">
                    <a:alpha val="100000"/>
                  </a:srgbClr>
                </a:solidFill>
                <a:latin typeface="SimSun"/>
                <a:ea typeface="SimSun"/>
                <a:cs typeface="SimSun"/>
              </a:rPr>
              <a:t>练</a:t>
            </a:r>
            <a:endParaRPr lang="SimSun" altLang="SimSun" sz="1000" dirty="0"/>
          </a:p>
          <a:p>
            <a:pPr marL="158477" algn="l" rtl="0" eaLnBrk="0">
              <a:lnSpc>
                <a:spcPct val="99000"/>
              </a:lnSpc>
              <a:spcBef>
                <a:spcPts val="8"/>
              </a:spcBef>
              <a:tabLst/>
            </a:pPr>
            <a:r>
              <a:rPr sz="1000" b="1" spc="20" dirty="0">
                <a:solidFill>
                  <a:srgbClr val="231F20">
                    <a:alpha val="100000"/>
                  </a:srgbClr>
                </a:solidFill>
                <a:latin typeface="Arial"/>
                <a:ea typeface="Arial"/>
                <a:cs typeface="Arial"/>
              </a:rPr>
              <a:t>3.</a:t>
            </a:r>
            <a:r>
              <a:rPr sz="1000" spc="20" dirty="0">
                <a:solidFill>
                  <a:srgbClr val="231F20">
                    <a:alpha val="100000"/>
                  </a:srgbClr>
                </a:solidFill>
                <a:latin typeface="Arial"/>
                <a:ea typeface="Arial"/>
                <a:cs typeface="Arial"/>
              </a:rPr>
              <a:t> </a:t>
            </a:r>
            <a:r>
              <a:rPr sz="1000" spc="20" dirty="0">
                <a:solidFill>
                  <a:srgbClr val="231F20">
                    <a:alpha val="100000"/>
                  </a:srgbClr>
                </a:solidFill>
                <a:latin typeface="SimSun"/>
                <a:ea typeface="SimSun"/>
                <a:cs typeface="SimSun"/>
              </a:rPr>
              <a:t>验证</a:t>
            </a:r>
            <a:r>
              <a:rPr sz="1000" spc="0" dirty="0">
                <a:solidFill>
                  <a:srgbClr val="231F20">
                    <a:alpha val="100000"/>
                  </a:srgbClr>
                </a:solidFill>
                <a:latin typeface="SimSun"/>
                <a:ea typeface="SimSun"/>
                <a:cs typeface="SimSun"/>
              </a:rPr>
              <a:t>疗法</a:t>
            </a:r>
            <a:endParaRPr lang="SimSun" altLang="SimSun" sz="1000" dirty="0"/>
          </a:p>
          <a:p>
            <a:pPr marL="12700" algn="l" rtl="0" eaLnBrk="0">
              <a:lnSpc>
                <a:spcPct val="99000"/>
              </a:lnSpc>
              <a:spcBef>
                <a:spcPts val="104"/>
              </a:spcBef>
              <a:tabLst/>
            </a:pPr>
            <a:r>
              <a:rPr sz="1000" b="1" spc="30" dirty="0">
                <a:solidFill>
                  <a:srgbClr val="231F20">
                    <a:alpha val="100000"/>
                  </a:srgbClr>
                </a:solidFill>
                <a:latin typeface="Arial"/>
                <a:ea typeface="Arial"/>
                <a:cs typeface="Arial"/>
              </a:rPr>
              <a:t>4.</a:t>
            </a:r>
            <a:r>
              <a:rPr sz="1000" spc="30" dirty="0">
                <a:solidFill>
                  <a:srgbClr val="231F20">
                    <a:alpha val="100000"/>
                  </a:srgbClr>
                </a:solidFill>
                <a:latin typeface="Arial"/>
                <a:ea typeface="Arial"/>
                <a:cs typeface="Arial"/>
              </a:rPr>
              <a:t> </a:t>
            </a:r>
            <a:r>
              <a:rPr sz="1000" spc="30" dirty="0">
                <a:solidFill>
                  <a:srgbClr val="231F20">
                    <a:alpha val="100000"/>
                  </a:srgbClr>
                </a:solidFill>
                <a:latin typeface="SimSun"/>
                <a:ea typeface="SimSun"/>
                <a:cs typeface="SimSun"/>
              </a:rPr>
              <a:t>缅怀往事</a:t>
            </a:r>
            <a:r>
              <a:rPr sz="1000" spc="0" dirty="0">
                <a:solidFill>
                  <a:srgbClr val="231F20">
                    <a:alpha val="100000"/>
                  </a:srgbClr>
                </a:solidFill>
                <a:latin typeface="SimSun"/>
                <a:ea typeface="SimSun"/>
                <a:cs typeface="SimSun"/>
              </a:rPr>
              <a:t>疗法</a:t>
            </a:r>
            <a:endParaRPr lang="SimSun" altLang="SimSun" sz="1000" dirty="0"/>
          </a:p>
          <a:p>
            <a:pPr marL="17541" algn="l" rtl="0" eaLnBrk="0">
              <a:lnSpc>
                <a:spcPct val="99000"/>
              </a:lnSpc>
              <a:spcBef>
                <a:spcPts val="112"/>
              </a:spcBef>
              <a:tabLst/>
            </a:pPr>
            <a:r>
              <a:rPr sz="1000" b="1" spc="20" dirty="0">
                <a:solidFill>
                  <a:srgbClr val="231F20">
                    <a:alpha val="100000"/>
                  </a:srgbClr>
                </a:solidFill>
                <a:latin typeface="Arial"/>
                <a:ea typeface="Arial"/>
                <a:cs typeface="Arial"/>
              </a:rPr>
              <a:t>5.</a:t>
            </a:r>
            <a:r>
              <a:rPr sz="1000" spc="20" dirty="0">
                <a:solidFill>
                  <a:srgbClr val="231F20">
                    <a:alpha val="100000"/>
                  </a:srgbClr>
                </a:solidFill>
                <a:latin typeface="Arial"/>
                <a:ea typeface="Arial"/>
                <a:cs typeface="Arial"/>
              </a:rPr>
              <a:t> </a:t>
            </a:r>
            <a:r>
              <a:rPr sz="1000" spc="20" dirty="0">
                <a:solidFill>
                  <a:srgbClr val="231F20">
                    <a:alpha val="100000"/>
                  </a:srgbClr>
                </a:solidFill>
                <a:latin typeface="SimSun"/>
                <a:ea typeface="SimSun"/>
                <a:cs typeface="SimSun"/>
              </a:rPr>
              <a:t>人生回顾疗</a:t>
            </a:r>
            <a:r>
              <a:rPr sz="1000" spc="10" dirty="0">
                <a:solidFill>
                  <a:srgbClr val="231F20">
                    <a:alpha val="100000"/>
                  </a:srgbClr>
                </a:solidFill>
                <a:latin typeface="SimSun"/>
                <a:ea typeface="SimSun"/>
                <a:cs typeface="SimSun"/>
              </a:rPr>
              <a:t>法</a:t>
            </a:r>
            <a:endParaRPr lang="SimSun" altLang="SimSun" sz="1000" dirty="0"/>
          </a:p>
          <a:p>
            <a:pPr marL="17276" algn="l" rtl="0" eaLnBrk="0">
              <a:lnSpc>
                <a:spcPct val="98000"/>
              </a:lnSpc>
              <a:spcBef>
                <a:spcPts val="322"/>
              </a:spcBef>
              <a:tabLst/>
            </a:pPr>
            <a:r>
              <a:rPr sz="1000" b="1" spc="30" dirty="0">
                <a:solidFill>
                  <a:srgbClr val="231F20">
                    <a:alpha val="100000"/>
                  </a:srgbClr>
                </a:solidFill>
                <a:latin typeface="Arial"/>
                <a:ea typeface="Arial"/>
                <a:cs typeface="Arial"/>
              </a:rPr>
              <a:t>6.</a:t>
            </a:r>
            <a:r>
              <a:rPr sz="1000" spc="30" dirty="0">
                <a:solidFill>
                  <a:srgbClr val="231F20">
                    <a:alpha val="100000"/>
                  </a:srgbClr>
                </a:solidFill>
                <a:latin typeface="Arial"/>
                <a:ea typeface="Arial"/>
                <a:cs typeface="Arial"/>
              </a:rPr>
              <a:t> </a:t>
            </a:r>
            <a:r>
              <a:rPr sz="1000" spc="30" dirty="0">
                <a:solidFill>
                  <a:srgbClr val="231F20">
                    <a:alpha val="100000"/>
                  </a:srgbClr>
                </a:solidFill>
                <a:latin typeface="SimSun"/>
                <a:ea typeface="SimSun"/>
                <a:cs typeface="SimSun"/>
              </a:rPr>
              <a:t>用舒格表格</a:t>
            </a:r>
            <a:r>
              <a:rPr sz="1000" spc="20" dirty="0">
                <a:solidFill>
                  <a:srgbClr val="231F20">
                    <a:alpha val="100000"/>
                  </a:srgbClr>
                </a:solidFill>
                <a:latin typeface="SimSun"/>
                <a:ea typeface="SimSun"/>
                <a:cs typeface="SimSun"/>
              </a:rPr>
              <a:t>记</a:t>
            </a:r>
            <a:r>
              <a:rPr sz="1000" spc="0" dirty="0">
                <a:solidFill>
                  <a:srgbClr val="231F20">
                    <a:alpha val="100000"/>
                  </a:srgbClr>
                </a:solidFill>
                <a:latin typeface="SimSun"/>
                <a:ea typeface="SimSun"/>
                <a:cs typeface="SimSun"/>
              </a:rPr>
              <a:t>忆法</a:t>
            </a:r>
            <a:endParaRPr lang="SimSun" altLang="SimSun" sz="1000" dirty="0"/>
          </a:p>
          <a:p>
            <a:pPr marL="15752" algn="l" rtl="0" eaLnBrk="0">
              <a:lnSpc>
                <a:spcPct val="98000"/>
              </a:lnSpc>
              <a:spcBef>
                <a:spcPts val="11"/>
              </a:spcBef>
              <a:tabLst/>
            </a:pPr>
            <a:r>
              <a:rPr sz="1000" b="1" spc="30" dirty="0">
                <a:solidFill>
                  <a:srgbClr val="231F20">
                    <a:alpha val="100000"/>
                  </a:srgbClr>
                </a:solidFill>
                <a:latin typeface="Arial"/>
                <a:ea typeface="Arial"/>
                <a:cs typeface="Arial"/>
              </a:rPr>
              <a:t>7.</a:t>
            </a:r>
            <a:r>
              <a:rPr sz="1000" spc="30" dirty="0">
                <a:solidFill>
                  <a:srgbClr val="231F20">
                    <a:alpha val="100000"/>
                  </a:srgbClr>
                </a:solidFill>
                <a:latin typeface="Arial"/>
                <a:ea typeface="Arial"/>
                <a:cs typeface="Arial"/>
              </a:rPr>
              <a:t> </a:t>
            </a:r>
            <a:r>
              <a:rPr sz="1000" spc="30" dirty="0">
                <a:solidFill>
                  <a:srgbClr val="231F20">
                    <a:alpha val="100000"/>
                  </a:srgbClr>
                </a:solidFill>
                <a:latin typeface="SimSun"/>
                <a:ea typeface="SimSun"/>
                <a:cs typeface="SimSun"/>
              </a:rPr>
              <a:t>模仿学</a:t>
            </a:r>
            <a:r>
              <a:rPr sz="1000" spc="0" dirty="0">
                <a:solidFill>
                  <a:srgbClr val="231F20">
                    <a:alpha val="100000"/>
                  </a:srgbClr>
                </a:solidFill>
                <a:latin typeface="SimSun"/>
                <a:ea typeface="SimSun"/>
                <a:cs typeface="SimSun"/>
              </a:rPr>
              <a:t>习疗法</a:t>
            </a:r>
            <a:endParaRPr lang="SimSun" altLang="SimSun" sz="1000" dirty="0"/>
          </a:p>
          <a:p>
            <a:pPr marL="28323" algn="l" rtl="0" eaLnBrk="0">
              <a:lnSpc>
                <a:spcPts val="1426"/>
              </a:lnSpc>
              <a:spcBef>
                <a:spcPts val="1002"/>
              </a:spcBef>
              <a:tabLst/>
            </a:pPr>
            <a:r>
              <a:rPr sz="1100" spc="80" dirty="0">
                <a:solidFill>
                  <a:srgbClr val="B00D15">
                    <a:alpha val="100000"/>
                  </a:srgbClr>
                </a:solidFill>
                <a:latin typeface="Microsoft YaHei"/>
                <a:ea typeface="Microsoft YaHei"/>
                <a:cs typeface="Microsoft YaHei"/>
              </a:rPr>
              <a:t>(二)小组工作</a:t>
            </a:r>
            <a:r>
              <a:rPr sz="1100" spc="70" dirty="0">
                <a:solidFill>
                  <a:srgbClr val="B00D15">
                    <a:alpha val="100000"/>
                  </a:srgbClr>
                </a:solidFill>
                <a:latin typeface="Microsoft YaHei"/>
                <a:ea typeface="Microsoft YaHei"/>
                <a:cs typeface="Microsoft YaHei"/>
              </a:rPr>
              <a:t>方</a:t>
            </a:r>
            <a:r>
              <a:rPr sz="1100" spc="0" dirty="0">
                <a:solidFill>
                  <a:srgbClr val="B00D15">
                    <a:alpha val="100000"/>
                  </a:srgbClr>
                </a:solidFill>
                <a:latin typeface="Microsoft YaHei"/>
                <a:ea typeface="Microsoft YaHei"/>
                <a:cs typeface="Microsoft YaHei"/>
              </a:rPr>
              <a:t>法</a:t>
            </a:r>
            <a:endParaRPr lang="Microsoft YaHei" altLang="Microsoft YaHei" sz="1100" dirty="0"/>
          </a:p>
          <a:p>
            <a:pPr algn="l" rtl="0" eaLnBrk="0">
              <a:lnSpc>
                <a:spcPct val="108000"/>
              </a:lnSpc>
              <a:tabLst/>
            </a:pPr>
            <a:endParaRPr lang="Arial" altLang="Arial" sz="1100" dirty="0"/>
          </a:p>
          <a:p>
            <a:pPr marL="26758" algn="l" rtl="0" eaLnBrk="0">
              <a:lnSpc>
                <a:spcPct val="99000"/>
              </a:lnSpc>
              <a:spcBef>
                <a:spcPts val="6"/>
              </a:spcBef>
              <a:tabLst/>
            </a:pPr>
            <a:r>
              <a:rPr sz="1000" b="1" spc="20" dirty="0">
                <a:solidFill>
                  <a:srgbClr val="231F20">
                    <a:alpha val="100000"/>
                  </a:srgbClr>
                </a:solidFill>
                <a:latin typeface="Arial"/>
                <a:ea typeface="Arial"/>
                <a:cs typeface="Arial"/>
              </a:rPr>
              <a:t>1.</a:t>
            </a:r>
            <a:r>
              <a:rPr sz="1000" spc="20" dirty="0">
                <a:solidFill>
                  <a:srgbClr val="231F20">
                    <a:alpha val="100000"/>
                  </a:srgbClr>
                </a:solidFill>
                <a:latin typeface="Arial"/>
                <a:ea typeface="Arial"/>
                <a:cs typeface="Arial"/>
              </a:rPr>
              <a:t> </a:t>
            </a:r>
            <a:r>
              <a:rPr sz="1000" spc="20" dirty="0">
                <a:solidFill>
                  <a:srgbClr val="231F20">
                    <a:alpha val="100000"/>
                  </a:srgbClr>
                </a:solidFill>
                <a:latin typeface="SimSun"/>
                <a:ea typeface="SimSun"/>
                <a:cs typeface="SimSun"/>
              </a:rPr>
              <a:t>动机</a:t>
            </a:r>
            <a:r>
              <a:rPr sz="1000" spc="0" dirty="0">
                <a:solidFill>
                  <a:srgbClr val="231F20">
                    <a:alpha val="100000"/>
                  </a:srgbClr>
                </a:solidFill>
                <a:latin typeface="SimSun"/>
                <a:ea typeface="SimSun"/>
                <a:cs typeface="SimSun"/>
              </a:rPr>
              <a:t>激发小组</a:t>
            </a:r>
            <a:endParaRPr lang="SimSun" altLang="SimSun" sz="1000" dirty="0"/>
          </a:p>
        </p:txBody>
      </p:sp>
      <p:sp>
        <p:nvSpPr>
          <p:cNvPr id="551" name="textbox 551"/>
          <p:cNvSpPr/>
          <p:nvPr/>
        </p:nvSpPr>
        <p:spPr>
          <a:xfrm>
            <a:off x="1089220" y="2398075"/>
            <a:ext cx="2778760" cy="982980"/>
          </a:xfrm>
          <a:prstGeom prst="rect">
            <a:avLst/>
          </a:prstGeom>
        </p:spPr>
        <p:txBody>
          <a:bodyPr vert="horz" wrap="square" lIns="0" tIns="0" rIns="0" bIns="0"/>
          <a:lstStyle/>
          <a:p>
            <a:pPr algn="l" rtl="0" eaLnBrk="0">
              <a:lnSpc>
                <a:spcPct val="83168"/>
              </a:lnSpc>
              <a:tabLst/>
            </a:pPr>
            <a:endParaRPr lang="Arial" altLang="Arial" sz="100" dirty="0"/>
          </a:p>
          <a:p>
            <a:pPr marL="12700" algn="l" rtl="0" eaLnBrk="0">
              <a:lnSpc>
                <a:spcPct val="95000"/>
              </a:lnSpc>
              <a:tabLst/>
            </a:pPr>
            <a:r>
              <a:rPr sz="1000" spc="10" dirty="0">
                <a:solidFill>
                  <a:srgbClr val="231F20">
                    <a:alpha val="100000"/>
                  </a:srgbClr>
                </a:solidFill>
                <a:latin typeface="Microsoft YaHei"/>
                <a:ea typeface="Microsoft YaHei"/>
                <a:cs typeface="Microsoft YaHei"/>
              </a:rPr>
              <a:t>通常用以下测评工具对社会生活功能进</a:t>
            </a:r>
            <a:r>
              <a:rPr sz="1000" spc="0" dirty="0">
                <a:solidFill>
                  <a:srgbClr val="231F20">
                    <a:alpha val="100000"/>
                  </a:srgbClr>
                </a:solidFill>
                <a:latin typeface="Microsoft YaHei"/>
                <a:ea typeface="Microsoft YaHei"/>
                <a:cs typeface="Microsoft YaHei"/>
              </a:rPr>
              <a:t>行评估。</a:t>
            </a:r>
            <a:endParaRPr lang="Microsoft YaHei" altLang="Microsoft YaHei" sz="1000" dirty="0"/>
          </a:p>
          <a:p>
            <a:pPr marL="27728" algn="l" rtl="0" eaLnBrk="0">
              <a:lnSpc>
                <a:spcPts val="1426"/>
              </a:lnSpc>
              <a:spcBef>
                <a:spcPts val="1058"/>
              </a:spcBef>
              <a:tabLst/>
            </a:pPr>
            <a:r>
              <a:rPr sz="1100" spc="60" dirty="0">
                <a:solidFill>
                  <a:srgbClr val="B00D15">
                    <a:alpha val="100000"/>
                  </a:srgbClr>
                </a:solidFill>
                <a:latin typeface="Microsoft YaHei"/>
                <a:ea typeface="Microsoft YaHei"/>
                <a:cs typeface="Microsoft YaHei"/>
              </a:rPr>
              <a:t>(一)日常生活能力量</a:t>
            </a:r>
            <a:r>
              <a:rPr sz="1100" spc="30" dirty="0">
                <a:solidFill>
                  <a:srgbClr val="B00D15">
                    <a:alpha val="100000"/>
                  </a:srgbClr>
                </a:solidFill>
                <a:latin typeface="Microsoft YaHei"/>
                <a:ea typeface="Microsoft YaHei"/>
                <a:cs typeface="Microsoft YaHei"/>
              </a:rPr>
              <a:t>表</a:t>
            </a:r>
            <a:endParaRPr lang="Microsoft YaHei" altLang="Microsoft YaHei" sz="1100" dirty="0"/>
          </a:p>
          <a:p>
            <a:pPr marL="27728" algn="l" rtl="0" eaLnBrk="0">
              <a:lnSpc>
                <a:spcPts val="1426"/>
              </a:lnSpc>
              <a:spcBef>
                <a:spcPts val="529"/>
              </a:spcBef>
              <a:tabLst/>
            </a:pPr>
            <a:r>
              <a:rPr sz="1100" spc="50" dirty="0">
                <a:solidFill>
                  <a:srgbClr val="B00D15">
                    <a:alpha val="100000"/>
                  </a:srgbClr>
                </a:solidFill>
                <a:latin typeface="Microsoft YaHei"/>
                <a:ea typeface="Microsoft YaHei"/>
                <a:cs typeface="Microsoft YaHei"/>
              </a:rPr>
              <a:t>(二)工具性日常生活能力</a:t>
            </a:r>
            <a:r>
              <a:rPr sz="1100" spc="40" dirty="0">
                <a:solidFill>
                  <a:srgbClr val="B00D15">
                    <a:alpha val="100000"/>
                  </a:srgbClr>
                </a:solidFill>
                <a:latin typeface="Microsoft YaHei"/>
                <a:ea typeface="Microsoft YaHei"/>
                <a:cs typeface="Microsoft YaHei"/>
              </a:rPr>
              <a:t>量</a:t>
            </a:r>
            <a:r>
              <a:rPr sz="1100" spc="0" dirty="0">
                <a:solidFill>
                  <a:srgbClr val="B00D15">
                    <a:alpha val="100000"/>
                  </a:srgbClr>
                </a:solidFill>
                <a:latin typeface="Microsoft YaHei"/>
                <a:ea typeface="Microsoft YaHei"/>
                <a:cs typeface="Microsoft YaHei"/>
              </a:rPr>
              <a:t>表</a:t>
            </a:r>
            <a:endParaRPr lang="Microsoft YaHei" altLang="Microsoft YaHei" sz="1100" dirty="0"/>
          </a:p>
          <a:p>
            <a:pPr algn="l" rtl="0" eaLnBrk="0">
              <a:lnSpc>
                <a:spcPct val="110000"/>
              </a:lnSpc>
              <a:tabLst/>
            </a:pPr>
            <a:endParaRPr lang="Arial" altLang="Arial" sz="400" dirty="0"/>
          </a:p>
          <a:p>
            <a:pPr marL="27728" algn="l" rtl="0" eaLnBrk="0">
              <a:lnSpc>
                <a:spcPts val="1426"/>
              </a:lnSpc>
              <a:spcBef>
                <a:spcPts val="2"/>
              </a:spcBef>
              <a:tabLst/>
            </a:pPr>
            <a:r>
              <a:rPr sz="1100" spc="40" dirty="0">
                <a:solidFill>
                  <a:srgbClr val="B00D15">
                    <a:alpha val="100000"/>
                  </a:srgbClr>
                </a:solidFill>
                <a:latin typeface="Microsoft YaHei"/>
                <a:ea typeface="Microsoft YaHei"/>
                <a:cs typeface="Microsoft YaHei"/>
              </a:rPr>
              <a:t>(</a:t>
            </a:r>
            <a:r>
              <a:rPr sz="1100" spc="40" dirty="0">
                <a:solidFill>
                  <a:srgbClr val="B00D15">
                    <a:alpha val="100000"/>
                  </a:srgbClr>
                </a:solidFill>
                <a:latin typeface="Microsoft YaHei"/>
                <a:ea typeface="Microsoft YaHei"/>
                <a:cs typeface="Microsoft YaHei"/>
              </a:rPr>
              <a:t> </a:t>
            </a:r>
            <a:r>
              <a:rPr sz="1100" spc="40" dirty="0">
                <a:solidFill>
                  <a:srgbClr val="B00D15">
                    <a:alpha val="100000"/>
                  </a:srgbClr>
                </a:solidFill>
                <a:latin typeface="Microsoft YaHei"/>
                <a:ea typeface="Microsoft YaHei"/>
                <a:cs typeface="Microsoft YaHei"/>
              </a:rPr>
              <a:t>三)社会功</a:t>
            </a:r>
            <a:r>
              <a:rPr sz="1100" spc="20" dirty="0">
                <a:solidFill>
                  <a:srgbClr val="B00D15">
                    <a:alpha val="100000"/>
                  </a:srgbClr>
                </a:solidFill>
                <a:latin typeface="Microsoft YaHei"/>
                <a:ea typeface="Microsoft YaHei"/>
                <a:cs typeface="Microsoft YaHei"/>
              </a:rPr>
              <a:t>能</a:t>
            </a:r>
            <a:r>
              <a:rPr sz="1100" spc="0" dirty="0">
                <a:solidFill>
                  <a:srgbClr val="B00D15">
                    <a:alpha val="100000"/>
                  </a:srgbClr>
                </a:solidFill>
                <a:latin typeface="Microsoft YaHei"/>
                <a:ea typeface="Microsoft YaHei"/>
                <a:cs typeface="Microsoft YaHei"/>
              </a:rPr>
              <a:t>评估</a:t>
            </a:r>
            <a:endParaRPr lang="Microsoft YaHei" altLang="Microsoft YaHei" sz="1100" dirty="0"/>
          </a:p>
        </p:txBody>
      </p:sp>
      <p:sp>
        <p:nvSpPr>
          <p:cNvPr id="552" name="textbox 552"/>
          <p:cNvSpPr/>
          <p:nvPr/>
        </p:nvSpPr>
        <p:spPr>
          <a:xfrm>
            <a:off x="1234934" y="462196"/>
            <a:ext cx="2418714" cy="542290"/>
          </a:xfrm>
          <a:prstGeom prst="rect">
            <a:avLst/>
          </a:prstGeom>
        </p:spPr>
        <p:txBody>
          <a:bodyPr vert="horz" wrap="square" lIns="0" tIns="0" rIns="0" bIns="0"/>
          <a:lstStyle/>
          <a:p>
            <a:pPr algn="l" rtl="0" eaLnBrk="0">
              <a:lnSpc>
                <a:spcPct val="82229"/>
              </a:lnSpc>
              <a:tabLst/>
            </a:pPr>
            <a:endParaRPr lang="Arial" altLang="Arial" sz="100" dirty="0"/>
          </a:p>
          <a:p>
            <a:pPr marL="14489" algn="l" rtl="0" eaLnBrk="0">
              <a:lnSpc>
                <a:spcPct val="99000"/>
              </a:lnSpc>
              <a:tabLst/>
            </a:pPr>
            <a:r>
              <a:rPr sz="1000" b="1" spc="20" dirty="0">
                <a:solidFill>
                  <a:srgbClr val="231F20">
                    <a:alpha val="100000"/>
                  </a:srgbClr>
                </a:solidFill>
                <a:latin typeface="Arial"/>
                <a:ea typeface="Arial"/>
                <a:cs typeface="Arial"/>
              </a:rPr>
              <a:t>5.</a:t>
            </a:r>
            <a:r>
              <a:rPr sz="1000" spc="20" dirty="0">
                <a:solidFill>
                  <a:srgbClr val="231F20">
                    <a:alpha val="100000"/>
                  </a:srgbClr>
                </a:solidFill>
                <a:latin typeface="Arial"/>
                <a:ea typeface="Arial"/>
                <a:cs typeface="Arial"/>
              </a:rPr>
              <a:t> </a:t>
            </a:r>
            <a:r>
              <a:rPr sz="1000" spc="20" dirty="0">
                <a:solidFill>
                  <a:srgbClr val="231F20">
                    <a:alpha val="100000"/>
                  </a:srgbClr>
                </a:solidFill>
                <a:latin typeface="SimSun"/>
                <a:ea typeface="SimSun"/>
                <a:cs typeface="SimSun"/>
              </a:rPr>
              <a:t>情</a:t>
            </a:r>
            <a:r>
              <a:rPr sz="1000" spc="0" dirty="0">
                <a:solidFill>
                  <a:srgbClr val="231F20">
                    <a:alpha val="100000"/>
                  </a:srgbClr>
                </a:solidFill>
                <a:latin typeface="SimSun"/>
                <a:ea typeface="SimSun"/>
                <a:cs typeface="SimSun"/>
              </a:rPr>
              <a:t>绪改变</a:t>
            </a:r>
            <a:endParaRPr lang="SimSun" altLang="SimSun" sz="1000" dirty="0"/>
          </a:p>
          <a:p>
            <a:pPr marL="15747" algn="l" rtl="0" eaLnBrk="0">
              <a:lnSpc>
                <a:spcPct val="99000"/>
              </a:lnSpc>
              <a:spcBef>
                <a:spcPts val="504"/>
              </a:spcBef>
              <a:tabLst/>
            </a:pPr>
            <a:r>
              <a:rPr sz="1000" b="1" spc="20" dirty="0">
                <a:solidFill>
                  <a:srgbClr val="231F20">
                    <a:alpha val="100000"/>
                  </a:srgbClr>
                </a:solidFill>
                <a:latin typeface="Arial"/>
                <a:ea typeface="Arial"/>
                <a:cs typeface="Arial"/>
              </a:rPr>
              <a:t>6.</a:t>
            </a:r>
            <a:r>
              <a:rPr sz="1000" spc="20" dirty="0">
                <a:solidFill>
                  <a:srgbClr val="231F20">
                    <a:alpha val="100000"/>
                  </a:srgbClr>
                </a:solidFill>
                <a:latin typeface="Arial"/>
                <a:ea typeface="Arial"/>
                <a:cs typeface="Arial"/>
              </a:rPr>
              <a:t> </a:t>
            </a:r>
            <a:r>
              <a:rPr sz="1000" spc="10" dirty="0">
                <a:solidFill>
                  <a:srgbClr val="231F20">
                    <a:alpha val="100000"/>
                  </a:srgbClr>
                </a:solidFill>
                <a:latin typeface="SimSun"/>
                <a:ea typeface="SimSun"/>
                <a:cs typeface="SimSun"/>
              </a:rPr>
              <a:t>行</a:t>
            </a:r>
            <a:r>
              <a:rPr sz="1000" spc="0" dirty="0">
                <a:solidFill>
                  <a:srgbClr val="231F20">
                    <a:alpha val="100000"/>
                  </a:srgbClr>
                </a:solidFill>
                <a:latin typeface="SimSun"/>
                <a:ea typeface="SimSun"/>
                <a:cs typeface="SimSun"/>
              </a:rPr>
              <a:t>为异常</a:t>
            </a:r>
            <a:endParaRPr lang="SimSun" altLang="SimSun" sz="1000" dirty="0"/>
          </a:p>
          <a:p>
            <a:pPr marL="12700" algn="l" rtl="0" eaLnBrk="0">
              <a:lnSpc>
                <a:spcPct val="99000"/>
              </a:lnSpc>
              <a:tabLst/>
            </a:pPr>
            <a:r>
              <a:rPr sz="1000" b="1" spc="40" dirty="0">
                <a:solidFill>
                  <a:srgbClr val="231F20">
                    <a:alpha val="100000"/>
                  </a:srgbClr>
                </a:solidFill>
                <a:latin typeface="Arial"/>
                <a:ea typeface="Arial"/>
                <a:cs typeface="Arial"/>
              </a:rPr>
              <a:t>7.</a:t>
            </a:r>
            <a:r>
              <a:rPr sz="1000" spc="40" dirty="0">
                <a:solidFill>
                  <a:srgbClr val="231F20">
                    <a:alpha val="100000"/>
                  </a:srgbClr>
                </a:solidFill>
                <a:latin typeface="Arial"/>
                <a:ea typeface="Arial"/>
                <a:cs typeface="Arial"/>
              </a:rPr>
              <a:t> </a:t>
            </a:r>
            <a:r>
              <a:rPr sz="1000" spc="40" dirty="0">
                <a:solidFill>
                  <a:srgbClr val="231F20">
                    <a:alpha val="100000"/>
                  </a:srgbClr>
                </a:solidFill>
                <a:latin typeface="SimSun"/>
                <a:ea typeface="SimSun"/>
                <a:cs typeface="SimSun"/>
              </a:rPr>
              <a:t>记忆力减退、判断力受损、计算力</a:t>
            </a:r>
            <a:r>
              <a:rPr sz="1000" spc="10" dirty="0">
                <a:solidFill>
                  <a:srgbClr val="231F20">
                    <a:alpha val="100000"/>
                  </a:srgbClr>
                </a:solidFill>
                <a:latin typeface="SimSun"/>
                <a:ea typeface="SimSun"/>
                <a:cs typeface="SimSun"/>
              </a:rPr>
              <a:t>减</a:t>
            </a:r>
            <a:r>
              <a:rPr sz="1000" spc="0" dirty="0">
                <a:solidFill>
                  <a:srgbClr val="231F20">
                    <a:alpha val="100000"/>
                  </a:srgbClr>
                </a:solidFill>
                <a:latin typeface="SimSun"/>
                <a:ea typeface="SimSun"/>
                <a:cs typeface="SimSun"/>
              </a:rPr>
              <a:t>退</a:t>
            </a:r>
            <a:endParaRPr lang="SimSun" altLang="SimSun" sz="1000" dirty="0"/>
          </a:p>
        </p:txBody>
      </p:sp>
      <p:pic>
        <p:nvPicPr>
          <p:cNvPr id="553" name="picture 553"/>
          <p:cNvPicPr>
            <a:picLocks noChangeAspect="1"/>
          </p:cNvPicPr>
          <p:nvPr/>
        </p:nvPicPr>
        <p:blipFill>
          <a:blip r:embed="rId2"/>
          <a:stretch>
            <a:fillRect/>
          </a:stretch>
        </p:blipFill>
        <p:spPr>
          <a:xfrm rot="21600000">
            <a:off x="1560322" y="6039078"/>
            <a:ext cx="3344430" cy="188366"/>
          </a:xfrm>
          <a:prstGeom prst="rect">
            <a:avLst/>
          </a:prstGeom>
        </p:spPr>
      </p:pic>
      <p:pic>
        <p:nvPicPr>
          <p:cNvPr id="554" name="picture 554"/>
          <p:cNvPicPr>
            <a:picLocks noChangeAspect="1"/>
          </p:cNvPicPr>
          <p:nvPr/>
        </p:nvPicPr>
        <p:blipFill>
          <a:blip r:embed="rId3"/>
          <a:stretch>
            <a:fillRect/>
          </a:stretch>
        </p:blipFill>
        <p:spPr>
          <a:xfrm rot="21600000">
            <a:off x="1423161" y="5449798"/>
            <a:ext cx="2884068" cy="188366"/>
          </a:xfrm>
          <a:prstGeom prst="rect">
            <a:avLst/>
          </a:prstGeom>
        </p:spPr>
      </p:pic>
      <p:sp>
        <p:nvSpPr>
          <p:cNvPr id="555" name="textbox 555"/>
          <p:cNvSpPr/>
          <p:nvPr/>
        </p:nvSpPr>
        <p:spPr>
          <a:xfrm>
            <a:off x="2103132" y="4849332"/>
            <a:ext cx="2682875" cy="220979"/>
          </a:xfrm>
          <a:prstGeom prst="rect">
            <a:avLst/>
          </a:prstGeom>
        </p:spPr>
        <p:txBody>
          <a:bodyPr vert="horz" wrap="square" lIns="0" tIns="0" rIns="0" bIns="0"/>
          <a:lstStyle/>
          <a:p>
            <a:pPr algn="l" rtl="0" eaLnBrk="0">
              <a:lnSpc>
                <a:spcPct val="89751"/>
              </a:lnSpc>
              <a:tabLst/>
            </a:pPr>
            <a:endParaRPr lang="Arial" altLang="Arial" sz="100" dirty="0"/>
          </a:p>
          <a:p>
            <a:pPr marL="12700" algn="l" rtl="0" eaLnBrk="0">
              <a:lnSpc>
                <a:spcPct val="91000"/>
              </a:lnSpc>
              <a:tabLst/>
            </a:pPr>
            <a:r>
              <a:rPr sz="1400" spc="10" dirty="0">
                <a:solidFill>
                  <a:srgbClr val="231F20">
                    <a:alpha val="100000"/>
                  </a:srgbClr>
                </a:solidFill>
                <a:latin typeface="Microsoft YaHei"/>
                <a:ea typeface="Microsoft YaHei"/>
                <a:cs typeface="Microsoft YaHei"/>
              </a:rPr>
              <a:t>子任务三</a:t>
            </a:r>
            <a:r>
              <a:rPr sz="1400" spc="10" dirty="0">
                <a:solidFill>
                  <a:srgbClr val="231F20">
                    <a:alpha val="100000"/>
                  </a:srgbClr>
                </a:solidFill>
                <a:latin typeface="Microsoft YaHei"/>
                <a:ea typeface="Microsoft YaHei"/>
                <a:cs typeface="Microsoft YaHei"/>
              </a:rPr>
              <a:t>   </a:t>
            </a:r>
            <a:r>
              <a:rPr sz="1400" spc="10" dirty="0">
                <a:solidFill>
                  <a:srgbClr val="231F20">
                    <a:alpha val="100000"/>
                  </a:srgbClr>
                </a:solidFill>
                <a:latin typeface="Microsoft YaHei"/>
                <a:ea typeface="Microsoft YaHei"/>
                <a:cs typeface="Microsoft YaHei"/>
              </a:rPr>
              <a:t>阿</a:t>
            </a:r>
            <a:r>
              <a:rPr sz="1400" spc="0" dirty="0">
                <a:solidFill>
                  <a:srgbClr val="231F20">
                    <a:alpha val="100000"/>
                  </a:srgbClr>
                </a:solidFill>
                <a:latin typeface="Microsoft YaHei"/>
                <a:ea typeface="Microsoft YaHei"/>
                <a:cs typeface="Microsoft YaHei"/>
              </a:rPr>
              <a:t>尔茨海默病心理护理</a:t>
            </a:r>
            <a:endParaRPr lang="Microsoft YaHei" altLang="Microsoft YaHei" sz="1400" dirty="0"/>
          </a:p>
        </p:txBody>
      </p:sp>
      <p:pic>
        <p:nvPicPr>
          <p:cNvPr id="556" name="picture 556"/>
          <p:cNvPicPr>
            <a:picLocks noChangeAspect="1"/>
          </p:cNvPicPr>
          <p:nvPr/>
        </p:nvPicPr>
        <p:blipFill>
          <a:blip r:embed="rId4"/>
          <a:stretch>
            <a:fillRect/>
          </a:stretch>
        </p:blipFill>
        <p:spPr>
          <a:xfrm rot="21600000">
            <a:off x="1087170" y="3542855"/>
            <a:ext cx="1550022" cy="187134"/>
          </a:xfrm>
          <a:prstGeom prst="rect">
            <a:avLst/>
          </a:prstGeom>
        </p:spPr>
      </p:pic>
      <p:pic>
        <p:nvPicPr>
          <p:cNvPr id="557" name="picture 557"/>
          <p:cNvPicPr>
            <a:picLocks noChangeAspect="1"/>
          </p:cNvPicPr>
          <p:nvPr/>
        </p:nvPicPr>
        <p:blipFill>
          <a:blip r:embed="rId5"/>
          <a:stretch>
            <a:fillRect/>
          </a:stretch>
        </p:blipFill>
        <p:spPr>
          <a:xfrm rot="21600000">
            <a:off x="1392555" y="1971725"/>
            <a:ext cx="1247165" cy="187909"/>
          </a:xfrm>
          <a:prstGeom prst="rect">
            <a:avLst/>
          </a:prstGeom>
        </p:spPr>
      </p:pic>
      <p:pic>
        <p:nvPicPr>
          <p:cNvPr id="558" name="picture 558"/>
          <p:cNvPicPr>
            <a:picLocks noChangeAspect="1"/>
          </p:cNvPicPr>
          <p:nvPr/>
        </p:nvPicPr>
        <p:blipFill>
          <a:blip r:embed="rId6"/>
          <a:stretch>
            <a:fillRect/>
          </a:stretch>
        </p:blipFill>
        <p:spPr>
          <a:xfrm rot="21600000">
            <a:off x="1234960" y="6064453"/>
            <a:ext cx="255117" cy="149961"/>
          </a:xfrm>
          <a:prstGeom prst="rect">
            <a:avLst/>
          </a:prstGeom>
        </p:spPr>
      </p:pic>
      <p:pic>
        <p:nvPicPr>
          <p:cNvPr id="559" name="picture 559"/>
          <p:cNvPicPr>
            <a:picLocks noChangeAspect="1"/>
          </p:cNvPicPr>
          <p:nvPr/>
        </p:nvPicPr>
        <p:blipFill>
          <a:blip r:embed="rId7"/>
          <a:stretch>
            <a:fillRect/>
          </a:stretch>
        </p:blipFill>
        <p:spPr>
          <a:xfrm rot="21600000">
            <a:off x="1092085" y="1996643"/>
            <a:ext cx="243687" cy="149948"/>
          </a:xfrm>
          <a:prstGeom prst="rect">
            <a:avLst/>
          </a:prstGeom>
        </p:spPr>
      </p:pic>
      <p:pic>
        <p:nvPicPr>
          <p:cNvPr id="560" name="picture 560"/>
          <p:cNvPicPr>
            <a:picLocks noChangeAspect="1"/>
          </p:cNvPicPr>
          <p:nvPr/>
        </p:nvPicPr>
        <p:blipFill>
          <a:blip r:embed="rId8"/>
          <a:stretch>
            <a:fillRect/>
          </a:stretch>
        </p:blipFill>
        <p:spPr>
          <a:xfrm rot="21600000">
            <a:off x="1092720" y="5503405"/>
            <a:ext cx="256387" cy="121729"/>
          </a:xfrm>
          <a:prstGeom prst="rect">
            <a:avLst/>
          </a:prstGeom>
        </p:spPr>
      </p:pic>
      <p:sp>
        <p:nvSpPr>
          <p:cNvPr id="561" name="textbox 561"/>
          <p:cNvSpPr/>
          <p:nvPr/>
        </p:nvSpPr>
        <p:spPr>
          <a:xfrm>
            <a:off x="5845372" y="9041149"/>
            <a:ext cx="229234" cy="153035"/>
          </a:xfrm>
          <a:prstGeom prst="rect">
            <a:avLst/>
          </a:prstGeom>
        </p:spPr>
        <p:txBody>
          <a:bodyPr vert="horz" wrap="square" lIns="0" tIns="0" rIns="0" bIns="0"/>
          <a:lstStyle/>
          <a:p>
            <a:pPr algn="l" rtl="0" eaLnBrk="0">
              <a:lnSpc>
                <a:spcPct val="78980"/>
              </a:lnSpc>
              <a:tabLst/>
            </a:pPr>
            <a:endParaRPr lang="Arial" altLang="Arial" sz="100" dirty="0"/>
          </a:p>
          <a:p>
            <a:pPr marL="12700" algn="l" rtl="0" eaLnBrk="0">
              <a:lnSpc>
                <a:spcPct val="84000"/>
              </a:lnSpc>
              <a:tabLst/>
            </a:pPr>
            <a:r>
              <a:rPr sz="1000" b="1" spc="-30" dirty="0">
                <a:solidFill>
                  <a:srgbClr val="231F20">
                    <a:alpha val="100000"/>
                  </a:srgbClr>
                </a:solidFill>
                <a:latin typeface="Arial"/>
                <a:ea typeface="Arial"/>
                <a:cs typeface="Arial"/>
              </a:rPr>
              <a:t>16</a:t>
            </a:r>
            <a:r>
              <a:rPr sz="1000" b="1" spc="-10" dirty="0">
                <a:solidFill>
                  <a:srgbClr val="231F20">
                    <a:alpha val="100000"/>
                  </a:srgbClr>
                </a:solidFill>
                <a:latin typeface="Arial"/>
                <a:ea typeface="Arial"/>
                <a:cs typeface="Arial"/>
              </a:rPr>
              <a:t>9</a:t>
            </a:r>
            <a:endParaRPr lang="Arial" altLang="Arial" sz="1000"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2" name="textbox 562"/>
          <p:cNvSpPr/>
          <p:nvPr/>
        </p:nvSpPr>
        <p:spPr>
          <a:xfrm>
            <a:off x="825654" y="2712226"/>
            <a:ext cx="4547870" cy="3113404"/>
          </a:xfrm>
          <a:prstGeom prst="rect">
            <a:avLst/>
          </a:prstGeom>
        </p:spPr>
        <p:txBody>
          <a:bodyPr vert="horz" wrap="square" lIns="0" tIns="0" rIns="0" bIns="0"/>
          <a:lstStyle/>
          <a:p>
            <a:pPr algn="l" rtl="0" eaLnBrk="0">
              <a:lnSpc>
                <a:spcPct val="83341"/>
              </a:lnSpc>
              <a:tabLst/>
            </a:pPr>
            <a:endParaRPr lang="Arial" altLang="Arial" sz="100" dirty="0"/>
          </a:p>
          <a:p>
            <a:pPr marL="152654" algn="l" rtl="0" eaLnBrk="0">
              <a:lnSpc>
                <a:spcPts val="1426"/>
              </a:lnSpc>
              <a:tabLst/>
            </a:pPr>
            <a:r>
              <a:rPr sz="1000" spc="-10" dirty="0">
                <a:solidFill>
                  <a:srgbClr val="B00D15">
                    <a:alpha val="100000"/>
                  </a:srgbClr>
                </a:solidFill>
                <a:latin typeface="Microsoft YaHei"/>
                <a:ea typeface="Microsoft YaHei"/>
                <a:cs typeface="Microsoft YaHei"/>
              </a:rPr>
              <a:t>【知</a:t>
            </a:r>
            <a:r>
              <a:rPr sz="1000" spc="0" dirty="0">
                <a:solidFill>
                  <a:srgbClr val="B00D15">
                    <a:alpha val="100000"/>
                  </a:srgbClr>
                </a:solidFill>
                <a:latin typeface="Microsoft YaHei"/>
                <a:ea typeface="Microsoft YaHei"/>
                <a:cs typeface="Microsoft YaHei"/>
              </a:rPr>
              <a:t>识目标】</a:t>
            </a:r>
            <a:endParaRPr lang="Microsoft YaHei" altLang="Microsoft YaHei" sz="1000" dirty="0"/>
          </a:p>
          <a:p>
            <a:pPr marL="168006" algn="l" rtl="0" eaLnBrk="0">
              <a:lnSpc>
                <a:spcPts val="1349"/>
              </a:lnSpc>
              <a:spcBef>
                <a:spcPts val="1156"/>
              </a:spcBef>
              <a:tabLst/>
            </a:pPr>
            <a:r>
              <a:rPr sz="1000" spc="30" dirty="0">
                <a:solidFill>
                  <a:srgbClr val="231F20">
                    <a:alpha val="100000"/>
                  </a:srgbClr>
                </a:solidFill>
                <a:latin typeface="Microsoft YaHei"/>
                <a:ea typeface="Microsoft YaHei"/>
                <a:cs typeface="Microsoft YaHei"/>
              </a:rPr>
              <a:t>◇</a:t>
            </a:r>
            <a:r>
              <a:rPr sz="1000" spc="30" dirty="0">
                <a:solidFill>
                  <a:srgbClr val="231F20">
                    <a:alpha val="100000"/>
                  </a:srgbClr>
                </a:solidFill>
                <a:latin typeface="Microsoft YaHei"/>
                <a:ea typeface="Microsoft YaHei"/>
                <a:cs typeface="Microsoft YaHei"/>
              </a:rPr>
              <a:t> </a:t>
            </a:r>
            <a:r>
              <a:rPr sz="1000" spc="30" dirty="0">
                <a:solidFill>
                  <a:srgbClr val="231F20">
                    <a:alpha val="100000"/>
                  </a:srgbClr>
                </a:solidFill>
                <a:latin typeface="Microsoft YaHei"/>
                <a:ea typeface="Microsoft YaHei"/>
                <a:cs typeface="Microsoft YaHei"/>
              </a:rPr>
              <a:t>掌握谵妄老人的发病特点、认知、情绪特点、诊断标准及心理护理技巧</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168006" algn="l" rtl="0" eaLnBrk="0">
              <a:lnSpc>
                <a:spcPts val="1349"/>
              </a:lnSpc>
              <a:spcBef>
                <a:spcPts val="355"/>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熟悉谵妄老人的早期征兆和与患者进行有效沟通的方</a:t>
            </a:r>
            <a:r>
              <a:rPr sz="1000" spc="40" dirty="0">
                <a:solidFill>
                  <a:srgbClr val="231F20">
                    <a:alpha val="100000"/>
                  </a:srgbClr>
                </a:solidFill>
                <a:latin typeface="Microsoft YaHei"/>
                <a:ea typeface="Microsoft YaHei"/>
                <a:cs typeface="Microsoft YaHei"/>
              </a:rPr>
              <a:t>法</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168006" algn="l" rtl="0" eaLnBrk="0">
              <a:lnSpc>
                <a:spcPts val="1349"/>
              </a:lnSpc>
              <a:spcBef>
                <a:spcPts val="355"/>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了解老年谵妄风险因素</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algn="l" rtl="0" eaLnBrk="0">
              <a:lnSpc>
                <a:spcPct val="137000"/>
              </a:lnSpc>
              <a:tabLst/>
            </a:pPr>
            <a:endParaRPr lang="Arial" altLang="Arial" sz="1000" dirty="0"/>
          </a:p>
          <a:p>
            <a:pPr marL="82550" algn="l" rtl="0" eaLnBrk="0">
              <a:lnSpc>
                <a:spcPts val="1426"/>
              </a:lnSpc>
              <a:spcBef>
                <a:spcPts val="305"/>
              </a:spcBef>
              <a:tabLst/>
            </a:pPr>
            <a:r>
              <a:rPr sz="1000" spc="-10" dirty="0">
                <a:solidFill>
                  <a:srgbClr val="B00D15">
                    <a:alpha val="100000"/>
                  </a:srgbClr>
                </a:solidFill>
                <a:latin typeface="Microsoft YaHei"/>
                <a:ea typeface="Microsoft YaHei"/>
                <a:cs typeface="Microsoft YaHei"/>
              </a:rPr>
              <a:t>【能</a:t>
            </a:r>
            <a:r>
              <a:rPr sz="1000" spc="0" dirty="0">
                <a:solidFill>
                  <a:srgbClr val="B00D15">
                    <a:alpha val="100000"/>
                  </a:srgbClr>
                </a:solidFill>
                <a:latin typeface="Microsoft YaHei"/>
                <a:ea typeface="Microsoft YaHei"/>
                <a:cs typeface="Microsoft YaHei"/>
              </a:rPr>
              <a:t>力目标】</a:t>
            </a:r>
            <a:endParaRPr lang="Microsoft YaHei" altLang="Microsoft YaHei" sz="1000" dirty="0"/>
          </a:p>
          <a:p>
            <a:pPr marL="96378" algn="l" rtl="0" eaLnBrk="0">
              <a:lnSpc>
                <a:spcPts val="1349"/>
              </a:lnSpc>
              <a:spcBef>
                <a:spcPts val="1156"/>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运用所学的谵妄老人的护理技巧，学会护理谵妄老人的技</a:t>
            </a:r>
            <a:r>
              <a:rPr sz="1000" spc="40" dirty="0">
                <a:solidFill>
                  <a:srgbClr val="231F20">
                    <a:alpha val="100000"/>
                  </a:srgbClr>
                </a:solidFill>
                <a:latin typeface="Microsoft YaHei"/>
                <a:ea typeface="Microsoft YaHei"/>
                <a:cs typeface="Microsoft YaHei"/>
              </a:rPr>
              <a:t>能</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82550" algn="l" rtl="0" eaLnBrk="0">
              <a:lnSpc>
                <a:spcPts val="1426"/>
              </a:lnSpc>
              <a:spcBef>
                <a:spcPts val="1157"/>
              </a:spcBef>
              <a:tabLst/>
            </a:pPr>
            <a:r>
              <a:rPr sz="1000" spc="-10" dirty="0">
                <a:solidFill>
                  <a:srgbClr val="B00D15">
                    <a:alpha val="100000"/>
                  </a:srgbClr>
                </a:solidFill>
                <a:latin typeface="Microsoft YaHei"/>
                <a:ea typeface="Microsoft YaHei"/>
                <a:cs typeface="Microsoft YaHei"/>
              </a:rPr>
              <a:t>【素</a:t>
            </a:r>
            <a:r>
              <a:rPr sz="1000" spc="0" dirty="0">
                <a:solidFill>
                  <a:srgbClr val="B00D15">
                    <a:alpha val="100000"/>
                  </a:srgbClr>
                </a:solidFill>
                <a:latin typeface="Microsoft YaHei"/>
                <a:ea typeface="Microsoft YaHei"/>
                <a:cs typeface="Microsoft YaHei"/>
              </a:rPr>
              <a:t>质目标】</a:t>
            </a:r>
            <a:endParaRPr lang="Microsoft YaHei" altLang="Microsoft YaHei" sz="1000" dirty="0"/>
          </a:p>
          <a:p>
            <a:pPr marL="96378" algn="l" rtl="0" eaLnBrk="0">
              <a:lnSpc>
                <a:spcPts val="1349"/>
              </a:lnSpc>
              <a:spcBef>
                <a:spcPts val="1168"/>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积极关注谵妄，树立正确看待谵妄的观念</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96378" algn="l" rtl="0" eaLnBrk="0">
              <a:lnSpc>
                <a:spcPts val="1349"/>
              </a:lnSpc>
              <a:spcBef>
                <a:spcPts val="355"/>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自觉尊重、关爱谵妄老人，让他们获得心理支持</a:t>
            </a:r>
            <a:r>
              <a:rPr sz="1000" spc="10" dirty="0">
                <a:solidFill>
                  <a:srgbClr val="231F20">
                    <a:alpha val="100000"/>
                  </a:srgbClr>
                </a:solidFill>
                <a:latin typeface="Microsoft YaHei"/>
                <a:ea typeface="Microsoft YaHei"/>
                <a:cs typeface="Microsoft YaHei"/>
              </a:rPr>
              <a:t>。</a:t>
            </a:r>
            <a:endParaRPr lang="Microsoft YaHei" altLang="Microsoft YaHei" sz="1000" dirty="0"/>
          </a:p>
          <a:p>
            <a:pPr marL="96378" algn="l" rtl="0" eaLnBrk="0">
              <a:lnSpc>
                <a:spcPts val="1349"/>
              </a:lnSpc>
              <a:spcBef>
                <a:spcPts val="343"/>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形成注重老年人智力训练和谵妄老人康复训练的意识</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algn="l" rtl="0" eaLnBrk="0">
              <a:lnSpc>
                <a:spcPct val="108000"/>
              </a:lnSpc>
              <a:tabLst/>
            </a:pPr>
            <a:endParaRPr lang="Arial" altLang="Arial" sz="900" dirty="0"/>
          </a:p>
          <a:p>
            <a:pPr marL="82550" algn="l" rtl="0" eaLnBrk="0">
              <a:lnSpc>
                <a:spcPts val="1426"/>
              </a:lnSpc>
              <a:spcBef>
                <a:spcPts val="2"/>
              </a:spcBef>
              <a:tabLst/>
            </a:pPr>
            <a:r>
              <a:rPr sz="1000" spc="-10" dirty="0">
                <a:solidFill>
                  <a:srgbClr val="B00D15">
                    <a:alpha val="100000"/>
                  </a:srgbClr>
                </a:solidFill>
                <a:latin typeface="Microsoft YaHei"/>
                <a:ea typeface="Microsoft YaHei"/>
                <a:cs typeface="Microsoft YaHei"/>
              </a:rPr>
              <a:t>【思</a:t>
            </a:r>
            <a:r>
              <a:rPr sz="1000" spc="0" dirty="0">
                <a:solidFill>
                  <a:srgbClr val="B00D15">
                    <a:alpha val="100000"/>
                  </a:srgbClr>
                </a:solidFill>
                <a:latin typeface="Microsoft YaHei"/>
                <a:ea typeface="Microsoft YaHei"/>
                <a:cs typeface="Microsoft YaHei"/>
              </a:rPr>
              <a:t>维导图】</a:t>
            </a:r>
            <a:endParaRPr lang="Microsoft YaHei" altLang="Microsoft YaHei" sz="1000" dirty="0"/>
          </a:p>
        </p:txBody>
      </p:sp>
      <p:pic>
        <p:nvPicPr>
          <p:cNvPr id="563" name="picture 563"/>
          <p:cNvPicPr>
            <a:picLocks noChangeAspect="1"/>
          </p:cNvPicPr>
          <p:nvPr/>
        </p:nvPicPr>
        <p:blipFill>
          <a:blip r:embed="rId2"/>
          <a:stretch>
            <a:fillRect/>
          </a:stretch>
        </p:blipFill>
        <p:spPr>
          <a:xfrm rot="21600000">
            <a:off x="1168908" y="6312407"/>
            <a:ext cx="4681346" cy="2242947"/>
          </a:xfrm>
          <a:prstGeom prst="rect">
            <a:avLst/>
          </a:prstGeom>
        </p:spPr>
      </p:pic>
      <p:pic>
        <p:nvPicPr>
          <p:cNvPr id="564" name="picture 564"/>
          <p:cNvPicPr>
            <a:picLocks noChangeAspect="1"/>
          </p:cNvPicPr>
          <p:nvPr/>
        </p:nvPicPr>
        <p:blipFill>
          <a:blip r:embed="rId3"/>
          <a:stretch>
            <a:fillRect/>
          </a:stretch>
        </p:blipFill>
        <p:spPr>
          <a:xfrm rot="21600000">
            <a:off x="2820670" y="1679650"/>
            <a:ext cx="1644650" cy="236258"/>
          </a:xfrm>
          <a:prstGeom prst="rect">
            <a:avLst/>
          </a:prstGeom>
        </p:spPr>
      </p:pic>
      <p:pic>
        <p:nvPicPr>
          <p:cNvPr id="565" name="picture 565"/>
          <p:cNvPicPr>
            <a:picLocks noChangeAspect="1"/>
          </p:cNvPicPr>
          <p:nvPr/>
        </p:nvPicPr>
        <p:blipFill>
          <a:blip r:embed="rId4"/>
          <a:stretch>
            <a:fillRect/>
          </a:stretch>
        </p:blipFill>
        <p:spPr>
          <a:xfrm rot="21600000">
            <a:off x="841247" y="762000"/>
            <a:ext cx="1054608" cy="309371"/>
          </a:xfrm>
          <a:prstGeom prst="rect">
            <a:avLst/>
          </a:prstGeom>
        </p:spPr>
      </p:pic>
      <p:sp>
        <p:nvSpPr>
          <p:cNvPr id="566" name="textbox 566"/>
          <p:cNvSpPr/>
          <p:nvPr/>
        </p:nvSpPr>
        <p:spPr>
          <a:xfrm>
            <a:off x="1232677" y="242740"/>
            <a:ext cx="955039" cy="325754"/>
          </a:xfrm>
          <a:prstGeom prst="rect">
            <a:avLst/>
          </a:prstGeom>
        </p:spPr>
        <p:txBody>
          <a:bodyPr vert="horz" wrap="square" lIns="0" tIns="0" rIns="0" bIns="0"/>
          <a:lstStyle/>
          <a:p>
            <a:pPr algn="l" rtl="0" eaLnBrk="0">
              <a:lnSpc>
                <a:spcPct val="83430"/>
              </a:lnSpc>
              <a:tabLst/>
            </a:pPr>
            <a:endParaRPr lang="Arial" altLang="Arial" sz="100" dirty="0"/>
          </a:p>
          <a:p>
            <a:pPr marL="12700" algn="l" rtl="0" eaLnBrk="0">
              <a:lnSpc>
                <a:spcPct val="98000"/>
              </a:lnSpc>
              <a:tabLst/>
            </a:pPr>
            <a:r>
              <a:rPr sz="1000" b="1" spc="30" dirty="0">
                <a:solidFill>
                  <a:srgbClr val="231F20">
                    <a:alpha val="100000"/>
                  </a:srgbClr>
                </a:solidFill>
                <a:latin typeface="Arial"/>
                <a:ea typeface="Arial"/>
                <a:cs typeface="Arial"/>
              </a:rPr>
              <a:t>2.</a:t>
            </a:r>
            <a:r>
              <a:rPr sz="1000" spc="30" dirty="0">
                <a:solidFill>
                  <a:srgbClr val="231F20">
                    <a:alpha val="100000"/>
                  </a:srgbClr>
                </a:solidFill>
                <a:latin typeface="Arial"/>
                <a:ea typeface="Arial"/>
                <a:cs typeface="Arial"/>
              </a:rPr>
              <a:t> </a:t>
            </a:r>
            <a:r>
              <a:rPr sz="1000" spc="30" dirty="0">
                <a:solidFill>
                  <a:srgbClr val="231F20">
                    <a:alpha val="100000"/>
                  </a:srgbClr>
                </a:solidFill>
                <a:latin typeface="SimSun"/>
                <a:ea typeface="SimSun"/>
                <a:cs typeface="SimSun"/>
              </a:rPr>
              <a:t>支持</a:t>
            </a:r>
            <a:r>
              <a:rPr sz="1000" spc="10" dirty="0">
                <a:solidFill>
                  <a:srgbClr val="231F20">
                    <a:alpha val="100000"/>
                  </a:srgbClr>
                </a:solidFill>
                <a:latin typeface="SimSun"/>
                <a:ea typeface="SimSun"/>
                <a:cs typeface="SimSun"/>
              </a:rPr>
              <a:t>性</a:t>
            </a:r>
            <a:r>
              <a:rPr sz="1000" spc="0" dirty="0">
                <a:solidFill>
                  <a:srgbClr val="231F20">
                    <a:alpha val="100000"/>
                  </a:srgbClr>
                </a:solidFill>
                <a:latin typeface="SimSun"/>
                <a:ea typeface="SimSun"/>
                <a:cs typeface="SimSun"/>
              </a:rPr>
              <a:t>小组</a:t>
            </a:r>
            <a:endParaRPr lang="SimSun" altLang="SimSun" sz="1000" dirty="0"/>
          </a:p>
          <a:p>
            <a:pPr marL="14425" algn="l" rtl="0" eaLnBrk="0">
              <a:lnSpc>
                <a:spcPct val="98000"/>
              </a:lnSpc>
              <a:spcBef>
                <a:spcPts val="11"/>
              </a:spcBef>
              <a:tabLst/>
            </a:pPr>
            <a:r>
              <a:rPr sz="1000" b="1" spc="30" dirty="0">
                <a:solidFill>
                  <a:srgbClr val="231F20">
                    <a:alpha val="100000"/>
                  </a:srgbClr>
                </a:solidFill>
                <a:latin typeface="Arial"/>
                <a:ea typeface="Arial"/>
                <a:cs typeface="Arial"/>
              </a:rPr>
              <a:t>3.</a:t>
            </a:r>
            <a:r>
              <a:rPr sz="1000" spc="30" dirty="0">
                <a:solidFill>
                  <a:srgbClr val="231F20">
                    <a:alpha val="100000"/>
                  </a:srgbClr>
                </a:solidFill>
                <a:latin typeface="Arial"/>
                <a:ea typeface="Arial"/>
                <a:cs typeface="Arial"/>
              </a:rPr>
              <a:t> </a:t>
            </a:r>
            <a:r>
              <a:rPr sz="1000" spc="30" dirty="0">
                <a:solidFill>
                  <a:srgbClr val="231F20">
                    <a:alpha val="100000"/>
                  </a:srgbClr>
                </a:solidFill>
                <a:latin typeface="SimSun"/>
                <a:ea typeface="SimSun"/>
                <a:cs typeface="SimSun"/>
              </a:rPr>
              <a:t>现实辨</a:t>
            </a:r>
            <a:r>
              <a:rPr sz="1000" spc="10" dirty="0">
                <a:solidFill>
                  <a:srgbClr val="231F20">
                    <a:alpha val="100000"/>
                  </a:srgbClr>
                </a:solidFill>
                <a:latin typeface="SimSun"/>
                <a:ea typeface="SimSun"/>
                <a:cs typeface="SimSun"/>
              </a:rPr>
              <a:t>识</a:t>
            </a:r>
            <a:r>
              <a:rPr sz="1000" spc="0" dirty="0">
                <a:solidFill>
                  <a:srgbClr val="231F20">
                    <a:alpha val="100000"/>
                  </a:srgbClr>
                </a:solidFill>
                <a:latin typeface="SimSun"/>
                <a:ea typeface="SimSun"/>
                <a:cs typeface="SimSun"/>
              </a:rPr>
              <a:t>小组</a:t>
            </a:r>
            <a:endParaRPr lang="SimSun" altLang="SimSun" sz="1000" dirty="0"/>
          </a:p>
        </p:txBody>
      </p:sp>
      <p:pic>
        <p:nvPicPr>
          <p:cNvPr id="567" name="picture 567"/>
          <p:cNvPicPr>
            <a:picLocks noChangeAspect="1"/>
          </p:cNvPicPr>
          <p:nvPr/>
        </p:nvPicPr>
        <p:blipFill>
          <a:blip r:embed="rId5"/>
          <a:stretch>
            <a:fillRect/>
          </a:stretch>
        </p:blipFill>
        <p:spPr>
          <a:xfrm rot="21600000">
            <a:off x="2113889" y="1680654"/>
            <a:ext cx="622960" cy="235801"/>
          </a:xfrm>
          <a:prstGeom prst="rect">
            <a:avLst/>
          </a:prstGeom>
        </p:spPr>
      </p:pic>
      <p:pic>
        <p:nvPicPr>
          <p:cNvPr id="568" name="picture 568"/>
          <p:cNvPicPr>
            <a:picLocks noChangeAspect="1"/>
          </p:cNvPicPr>
          <p:nvPr/>
        </p:nvPicPr>
        <p:blipFill>
          <a:blip r:embed="rId6"/>
          <a:stretch>
            <a:fillRect/>
          </a:stretch>
        </p:blipFill>
        <p:spPr>
          <a:xfrm rot="21600000">
            <a:off x="3319271" y="6149339"/>
            <a:ext cx="502920" cy="97155"/>
          </a:xfrm>
          <a:prstGeom prst="rect">
            <a:avLst/>
          </a:prstGeom>
        </p:spPr>
      </p:pic>
      <p:sp>
        <p:nvSpPr>
          <p:cNvPr id="569" name="textbox 569"/>
          <p:cNvSpPr/>
          <p:nvPr/>
        </p:nvSpPr>
        <p:spPr>
          <a:xfrm>
            <a:off x="5845372" y="9041149"/>
            <a:ext cx="229234" cy="153035"/>
          </a:xfrm>
          <a:prstGeom prst="rect">
            <a:avLst/>
          </a:prstGeom>
        </p:spPr>
        <p:txBody>
          <a:bodyPr vert="horz" wrap="square" lIns="0" tIns="0" rIns="0" bIns="0"/>
          <a:lstStyle/>
          <a:p>
            <a:pPr algn="l" rtl="0" eaLnBrk="0">
              <a:lnSpc>
                <a:spcPct val="78980"/>
              </a:lnSpc>
              <a:tabLst/>
            </a:pPr>
            <a:endParaRPr lang="Arial" altLang="Arial" sz="100" dirty="0"/>
          </a:p>
          <a:p>
            <a:pPr marL="12700" algn="l" rtl="0" eaLnBrk="0">
              <a:lnSpc>
                <a:spcPct val="84000"/>
              </a:lnSpc>
              <a:tabLst/>
            </a:pPr>
            <a:r>
              <a:rPr sz="1000" b="1" spc="-30" dirty="0">
                <a:solidFill>
                  <a:srgbClr val="231F20">
                    <a:alpha val="100000"/>
                  </a:srgbClr>
                </a:solidFill>
                <a:latin typeface="Arial"/>
                <a:ea typeface="Arial"/>
                <a:cs typeface="Arial"/>
              </a:rPr>
              <a:t>16</a:t>
            </a:r>
            <a:r>
              <a:rPr sz="1000" b="1" spc="-10" dirty="0">
                <a:solidFill>
                  <a:srgbClr val="231F20">
                    <a:alpha val="100000"/>
                  </a:srgbClr>
                </a:solidFill>
                <a:latin typeface="Arial"/>
                <a:ea typeface="Arial"/>
                <a:cs typeface="Arial"/>
              </a:rPr>
              <a:t>9</a:t>
            </a:r>
            <a:endParaRPr lang="Arial" altLang="Arial" sz="1000"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0" name="textbox 570"/>
          <p:cNvSpPr/>
          <p:nvPr/>
        </p:nvSpPr>
        <p:spPr>
          <a:xfrm>
            <a:off x="1183250" y="760900"/>
            <a:ext cx="4625975" cy="1198244"/>
          </a:xfrm>
          <a:prstGeom prst="rect">
            <a:avLst/>
          </a:prstGeom>
        </p:spPr>
        <p:txBody>
          <a:bodyPr vert="horz" wrap="square" lIns="0" tIns="0" rIns="0" bIns="0"/>
          <a:lstStyle/>
          <a:p>
            <a:pPr algn="l" rtl="0" eaLnBrk="0">
              <a:lnSpc>
                <a:spcPct val="95994"/>
              </a:lnSpc>
              <a:tabLst/>
            </a:pPr>
            <a:endParaRPr lang="Arial" altLang="Arial" sz="100" dirty="0"/>
          </a:p>
          <a:p>
            <a:pPr marL="12700" indent="271999" algn="l" rtl="0" eaLnBrk="0">
              <a:lnSpc>
                <a:spcPct val="127000"/>
              </a:lnSpc>
              <a:tabLst/>
            </a:pPr>
            <a:r>
              <a:rPr sz="1000" spc="60" dirty="0">
                <a:solidFill>
                  <a:srgbClr val="231F20">
                    <a:alpha val="100000"/>
                  </a:srgbClr>
                </a:solidFill>
                <a:latin typeface="Times New Roman"/>
                <a:ea typeface="Times New Roman"/>
                <a:cs typeface="Times New Roman"/>
              </a:rPr>
              <a:t>78</a:t>
            </a:r>
            <a:r>
              <a:rPr sz="1000" spc="60" dirty="0">
                <a:solidFill>
                  <a:srgbClr val="231F20">
                    <a:alpha val="100000"/>
                  </a:srgbClr>
                </a:solidFill>
                <a:latin typeface="Times New Roman"/>
                <a:ea typeface="Times New Roman"/>
                <a:cs typeface="Times New Roman"/>
              </a:rPr>
              <a:t> </a:t>
            </a:r>
            <a:r>
              <a:rPr sz="1000" spc="60" dirty="0">
                <a:solidFill>
                  <a:srgbClr val="231F20">
                    <a:alpha val="100000"/>
                  </a:srgbClr>
                </a:solidFill>
                <a:latin typeface="SimSun"/>
                <a:ea typeface="SimSun"/>
                <a:cs typeface="SimSun"/>
              </a:rPr>
              <a:t>岁的田爷爷和老伴田奶奶一起生活，二老平日神智正常，可独立生</a:t>
            </a:r>
            <a:r>
              <a:rPr sz="1000" spc="10" dirty="0">
                <a:solidFill>
                  <a:srgbClr val="231F20">
                    <a:alpha val="100000"/>
                  </a:srgbClr>
                </a:solidFill>
                <a:latin typeface="SimSun"/>
                <a:ea typeface="SimSun"/>
                <a:cs typeface="SimSun"/>
              </a:rPr>
              <a:t>活</a:t>
            </a:r>
            <a:r>
              <a:rPr sz="1000" spc="0" dirty="0">
                <a:solidFill>
                  <a:srgbClr val="231F20">
                    <a:alpha val="100000"/>
                  </a:srgbClr>
                </a:solidFill>
                <a:latin typeface="SimSun"/>
                <a:ea typeface="SimSun"/>
                <a:cs typeface="SimSun"/>
              </a:rPr>
              <a:t>，</a:t>
            </a:r>
            <a:r>
              <a:rPr sz="1000" spc="0" dirty="0">
                <a:solidFill>
                  <a:srgbClr val="231F20">
                    <a:alpha val="100000"/>
                  </a:srgbClr>
                </a:solidFill>
                <a:latin typeface="SimSun"/>
                <a:ea typeface="SimSun"/>
                <a:cs typeface="SimSun"/>
              </a:rPr>
              <a:t> </a:t>
            </a:r>
            <a:r>
              <a:rPr sz="1000" spc="100" dirty="0">
                <a:solidFill>
                  <a:srgbClr val="231F20">
                    <a:alpha val="100000"/>
                  </a:srgbClr>
                </a:solidFill>
                <a:latin typeface="SimSun"/>
                <a:ea typeface="SimSun"/>
                <a:cs typeface="SimSun"/>
              </a:rPr>
              <a:t>两人育有一个儿子，儿子未和田爷爷夫妇一起生活。有一天田爷爷发</a:t>
            </a:r>
            <a:r>
              <a:rPr sz="1000" spc="40" dirty="0">
                <a:solidFill>
                  <a:srgbClr val="231F20">
                    <a:alpha val="100000"/>
                  </a:srgbClr>
                </a:solidFill>
                <a:latin typeface="SimSun"/>
                <a:ea typeface="SimSun"/>
                <a:cs typeface="SimSun"/>
              </a:rPr>
              <a:t>烧</a:t>
            </a:r>
            <a:r>
              <a:rPr sz="1000" spc="0" dirty="0">
                <a:solidFill>
                  <a:srgbClr val="231F20">
                    <a:alpha val="100000"/>
                  </a:srgbClr>
                </a:solidFill>
                <a:latin typeface="SimSun"/>
                <a:ea typeface="SimSun"/>
                <a:cs typeface="SimSun"/>
              </a:rPr>
              <a:t>、咳</a:t>
            </a:r>
            <a:r>
              <a:rPr sz="1000" spc="0" dirty="0">
                <a:solidFill>
                  <a:srgbClr val="231F20">
                    <a:alpha val="100000"/>
                  </a:srgbClr>
                </a:solidFill>
                <a:latin typeface="SimSun"/>
                <a:ea typeface="SimSun"/>
                <a:cs typeface="SimSun"/>
              </a:rPr>
              <a:t> </a:t>
            </a:r>
            <a:r>
              <a:rPr sz="1000" spc="80" dirty="0">
                <a:solidFill>
                  <a:srgbClr val="231F20">
                    <a:alpha val="100000"/>
                  </a:srgbClr>
                </a:solidFill>
                <a:latin typeface="SimSun"/>
                <a:ea typeface="SimSun"/>
                <a:cs typeface="SimSun"/>
              </a:rPr>
              <a:t>嗽，被送到医院急诊，退热后第二天，</a:t>
            </a:r>
            <a:r>
              <a:rPr sz="1000" spc="80" dirty="0">
                <a:solidFill>
                  <a:srgbClr val="231F20">
                    <a:alpha val="100000"/>
                  </a:srgbClr>
                </a:solidFill>
                <a:latin typeface="SimSun"/>
                <a:ea typeface="SimSun"/>
                <a:cs typeface="SimSun"/>
              </a:rPr>
              <a:t> </a:t>
            </a:r>
            <a:r>
              <a:rPr sz="1000" spc="80" dirty="0">
                <a:solidFill>
                  <a:srgbClr val="231F20">
                    <a:alpha val="100000"/>
                  </a:srgbClr>
                </a:solidFill>
                <a:latin typeface="SimSun"/>
                <a:ea typeface="SimSun"/>
                <a:cs typeface="SimSun"/>
              </a:rPr>
              <a:t>田爷爷突然不认识家人了并伴有</a:t>
            </a:r>
            <a:r>
              <a:rPr sz="1000" spc="10" dirty="0">
                <a:solidFill>
                  <a:srgbClr val="231F20">
                    <a:alpha val="100000"/>
                  </a:srgbClr>
                </a:solidFill>
                <a:latin typeface="SimSun"/>
                <a:ea typeface="SimSun"/>
                <a:cs typeface="SimSun"/>
              </a:rPr>
              <a:t>睡</a:t>
            </a:r>
            <a:r>
              <a:rPr sz="1000" spc="0" dirty="0">
                <a:solidFill>
                  <a:srgbClr val="231F20">
                    <a:alpha val="100000"/>
                  </a:srgbClr>
                </a:solidFill>
                <a:latin typeface="SimSun"/>
                <a:ea typeface="SimSun"/>
                <a:cs typeface="SimSun"/>
              </a:rPr>
              <a:t>眠</a:t>
            </a:r>
            <a:r>
              <a:rPr sz="1000" spc="0" dirty="0">
                <a:solidFill>
                  <a:srgbClr val="231F20">
                    <a:alpha val="100000"/>
                  </a:srgbClr>
                </a:solidFill>
                <a:latin typeface="SimSun"/>
                <a:ea typeface="SimSun"/>
                <a:cs typeface="SimSun"/>
              </a:rPr>
              <a:t> </a:t>
            </a:r>
            <a:r>
              <a:rPr sz="1000" spc="100" dirty="0">
                <a:solidFill>
                  <a:srgbClr val="231F20">
                    <a:alpha val="100000"/>
                  </a:srgbClr>
                </a:solidFill>
                <a:latin typeface="SimSun"/>
                <a:ea typeface="SimSun"/>
                <a:cs typeface="SimSun"/>
              </a:rPr>
              <a:t>倒错、情绪烦躁，时间和空间定向力差，计算力下降等症状，反复说有</a:t>
            </a:r>
            <a:r>
              <a:rPr sz="1000" spc="10" dirty="0">
                <a:solidFill>
                  <a:srgbClr val="231F20">
                    <a:alpha val="100000"/>
                  </a:srgbClr>
                </a:solidFill>
                <a:latin typeface="SimSun"/>
                <a:ea typeface="SimSun"/>
                <a:cs typeface="SimSun"/>
              </a:rPr>
              <a:t>人</a:t>
            </a:r>
            <a:r>
              <a:rPr sz="1000" spc="0" dirty="0">
                <a:solidFill>
                  <a:srgbClr val="231F20">
                    <a:alpha val="100000"/>
                  </a:srgbClr>
                </a:solidFill>
                <a:latin typeface="SimSun"/>
                <a:ea typeface="SimSun"/>
                <a:cs typeface="SimSun"/>
              </a:rPr>
              <a:t>要</a:t>
            </a:r>
            <a:r>
              <a:rPr sz="1000" spc="0" dirty="0">
                <a:solidFill>
                  <a:srgbClr val="231F20">
                    <a:alpha val="100000"/>
                  </a:srgbClr>
                </a:solidFill>
                <a:latin typeface="SimSun"/>
                <a:ea typeface="SimSun"/>
                <a:cs typeface="SimSun"/>
              </a:rPr>
              <a:t> </a:t>
            </a:r>
            <a:r>
              <a:rPr sz="1000" spc="10" dirty="0">
                <a:solidFill>
                  <a:srgbClr val="231F20">
                    <a:alpha val="100000"/>
                  </a:srgbClr>
                </a:solidFill>
                <a:latin typeface="SimSun"/>
                <a:ea typeface="SimSun"/>
                <a:cs typeface="SimSun"/>
              </a:rPr>
              <a:t>害他</a:t>
            </a:r>
            <a:r>
              <a:rPr sz="1000" spc="0" dirty="0">
                <a:solidFill>
                  <a:srgbClr val="231F20">
                    <a:alpha val="100000"/>
                  </a:srgbClr>
                </a:solidFill>
                <a:latin typeface="SimSun"/>
                <a:ea typeface="SimSun"/>
                <a:cs typeface="SimSun"/>
              </a:rPr>
              <a:t>。</a:t>
            </a:r>
            <a:endParaRPr lang="SimSun" altLang="SimSun" sz="1000" dirty="0"/>
          </a:p>
          <a:p>
            <a:pPr algn="l" rtl="0" eaLnBrk="0">
              <a:lnSpc>
                <a:spcPct val="113000"/>
              </a:lnSpc>
              <a:tabLst/>
            </a:pPr>
            <a:endParaRPr lang="Arial" altLang="Arial" sz="300" dirty="0"/>
          </a:p>
          <a:p>
            <a:pPr marL="279331" algn="l" rtl="0" eaLnBrk="0">
              <a:lnSpc>
                <a:spcPct val="99000"/>
              </a:lnSpc>
              <a:spcBef>
                <a:spcPts val="1"/>
              </a:spcBef>
              <a:tabLst/>
            </a:pPr>
            <a:r>
              <a:rPr sz="1000" spc="30" dirty="0">
                <a:solidFill>
                  <a:srgbClr val="231F20">
                    <a:alpha val="100000"/>
                  </a:srgbClr>
                </a:solidFill>
                <a:latin typeface="SimSun"/>
                <a:ea typeface="SimSun"/>
                <a:cs typeface="SimSun"/>
              </a:rPr>
              <a:t>请问：田爷爷遇到了什</a:t>
            </a:r>
            <a:r>
              <a:rPr sz="1000" spc="20" dirty="0">
                <a:solidFill>
                  <a:srgbClr val="231F20">
                    <a:alpha val="100000"/>
                  </a:srgbClr>
                </a:solidFill>
                <a:latin typeface="SimSun"/>
                <a:ea typeface="SimSun"/>
                <a:cs typeface="SimSun"/>
              </a:rPr>
              <a:t>么</a:t>
            </a:r>
            <a:r>
              <a:rPr sz="1000" spc="0" dirty="0">
                <a:solidFill>
                  <a:srgbClr val="231F20">
                    <a:alpha val="100000"/>
                  </a:srgbClr>
                </a:solidFill>
                <a:latin typeface="SimSun"/>
                <a:ea typeface="SimSun"/>
                <a:cs typeface="SimSun"/>
              </a:rPr>
              <a:t>问题？</a:t>
            </a:r>
            <a:endParaRPr lang="SimSun" altLang="SimSun" sz="1000" dirty="0"/>
          </a:p>
        </p:txBody>
      </p:sp>
      <p:sp>
        <p:nvSpPr>
          <p:cNvPr id="571" name="textbox 571"/>
          <p:cNvSpPr/>
          <p:nvPr/>
        </p:nvSpPr>
        <p:spPr>
          <a:xfrm>
            <a:off x="1162372" y="2102901"/>
            <a:ext cx="3086100" cy="826769"/>
          </a:xfrm>
          <a:prstGeom prst="rect">
            <a:avLst/>
          </a:prstGeom>
        </p:spPr>
        <p:txBody>
          <a:bodyPr vert="horz" wrap="square" lIns="0" tIns="0" rIns="0" bIns="0"/>
          <a:lstStyle/>
          <a:p>
            <a:pPr algn="l" rtl="0" eaLnBrk="0">
              <a:lnSpc>
                <a:spcPct val="83341"/>
              </a:lnSpc>
              <a:tabLst/>
            </a:pPr>
            <a:endParaRPr lang="Arial" altLang="Arial" sz="100" dirty="0"/>
          </a:p>
          <a:p>
            <a:pPr marL="12700" algn="l" rtl="0" eaLnBrk="0">
              <a:lnSpc>
                <a:spcPts val="1349"/>
              </a:lnSpc>
              <a:tabLst/>
            </a:pPr>
            <a:r>
              <a:rPr sz="1000" spc="40" dirty="0">
                <a:solidFill>
                  <a:srgbClr val="231F20">
                    <a:alpha val="100000"/>
                  </a:srgbClr>
                </a:solidFill>
                <a:latin typeface="Microsoft YaHei"/>
                <a:ea typeface="Microsoft YaHei"/>
                <a:cs typeface="Microsoft YaHei"/>
              </a:rPr>
              <a:t>针对以上案例，你需要完成的任</a:t>
            </a:r>
            <a:r>
              <a:rPr sz="1000" spc="20" dirty="0">
                <a:solidFill>
                  <a:srgbClr val="231F20">
                    <a:alpha val="100000"/>
                  </a:srgbClr>
                </a:solidFill>
                <a:latin typeface="Microsoft YaHei"/>
                <a:ea typeface="Microsoft YaHei"/>
                <a:cs typeface="Microsoft YaHei"/>
              </a:rPr>
              <a:t>务</a:t>
            </a:r>
            <a:r>
              <a:rPr sz="1000" spc="0" dirty="0">
                <a:solidFill>
                  <a:srgbClr val="231F20">
                    <a:alpha val="100000"/>
                  </a:srgbClr>
                </a:solidFill>
                <a:latin typeface="Microsoft YaHei"/>
                <a:ea typeface="Microsoft YaHei"/>
                <a:cs typeface="Microsoft YaHei"/>
              </a:rPr>
              <a:t>是：</a:t>
            </a:r>
            <a:endParaRPr lang="Microsoft YaHei" altLang="Microsoft YaHei" sz="1000" dirty="0"/>
          </a:p>
          <a:p>
            <a:pPr marL="13761" algn="l" rtl="0" eaLnBrk="0">
              <a:lnSpc>
                <a:spcPts val="1349"/>
              </a:lnSpc>
              <a:spcBef>
                <a:spcPts val="283"/>
              </a:spcBef>
              <a:tabLst/>
            </a:pPr>
            <a:r>
              <a:rPr sz="1000" spc="50" dirty="0">
                <a:solidFill>
                  <a:srgbClr val="231F20">
                    <a:alpha val="100000"/>
                  </a:srgbClr>
                </a:solidFill>
                <a:latin typeface="Microsoft YaHei"/>
                <a:ea typeface="Microsoft YaHei"/>
                <a:cs typeface="Microsoft YaHei"/>
              </a:rPr>
              <a:t>子任务一：熟悉并掌握老年谵妄</a:t>
            </a:r>
            <a:r>
              <a:rPr sz="1000" spc="30" dirty="0">
                <a:solidFill>
                  <a:srgbClr val="231F20">
                    <a:alpha val="100000"/>
                  </a:srgbClr>
                </a:solidFill>
                <a:latin typeface="Microsoft YaHei"/>
                <a:ea typeface="Microsoft YaHei"/>
                <a:cs typeface="Microsoft YaHei"/>
              </a:rPr>
              <a:t>概</a:t>
            </a:r>
            <a:r>
              <a:rPr sz="1000" spc="0" dirty="0">
                <a:solidFill>
                  <a:srgbClr val="231F20">
                    <a:alpha val="100000"/>
                  </a:srgbClr>
                </a:solidFill>
                <a:latin typeface="Microsoft YaHei"/>
                <a:ea typeface="Microsoft YaHei"/>
                <a:cs typeface="Microsoft YaHei"/>
              </a:rPr>
              <a:t>述</a:t>
            </a:r>
            <a:endParaRPr lang="Microsoft YaHei" altLang="Microsoft YaHei" sz="1000" dirty="0"/>
          </a:p>
          <a:p>
            <a:pPr algn="l" rtl="0" eaLnBrk="0">
              <a:lnSpc>
                <a:spcPct val="111000"/>
              </a:lnSpc>
              <a:tabLst/>
            </a:pPr>
            <a:endParaRPr lang="Arial" altLang="Arial" sz="300" dirty="0"/>
          </a:p>
          <a:p>
            <a:pPr marL="13761" algn="l" rtl="0" eaLnBrk="0">
              <a:lnSpc>
                <a:spcPct val="122000"/>
              </a:lnSpc>
              <a:tabLst/>
            </a:pPr>
            <a:r>
              <a:rPr sz="1000" spc="50" dirty="0">
                <a:solidFill>
                  <a:srgbClr val="231F20">
                    <a:alpha val="100000"/>
                  </a:srgbClr>
                </a:solidFill>
                <a:latin typeface="Microsoft YaHei"/>
                <a:ea typeface="Microsoft YaHei"/>
                <a:cs typeface="Microsoft YaHei"/>
              </a:rPr>
              <a:t>子任务二：熟悉并掌握老年谵妄的区辨性评估与</a:t>
            </a:r>
            <a:r>
              <a:rPr sz="1000" spc="30" dirty="0">
                <a:solidFill>
                  <a:srgbClr val="231F20">
                    <a:alpha val="100000"/>
                  </a:srgbClr>
                </a:solidFill>
                <a:latin typeface="Microsoft YaHei"/>
                <a:ea typeface="Microsoft YaHei"/>
                <a:cs typeface="Microsoft YaHei"/>
              </a:rPr>
              <a:t>诊</a:t>
            </a:r>
            <a:r>
              <a:rPr sz="1000" spc="0" dirty="0">
                <a:solidFill>
                  <a:srgbClr val="231F20">
                    <a:alpha val="100000"/>
                  </a:srgbClr>
                </a:solidFill>
                <a:latin typeface="Microsoft YaHei"/>
                <a:ea typeface="Microsoft YaHei"/>
                <a:cs typeface="Microsoft YaHei"/>
              </a:rPr>
              <a:t>断</a:t>
            </a:r>
            <a:r>
              <a:rPr sz="1000" spc="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子任务三：熟悉并掌握老年谵妄的心理</a:t>
            </a:r>
            <a:r>
              <a:rPr sz="1000" spc="30" dirty="0">
                <a:solidFill>
                  <a:srgbClr val="231F20">
                    <a:alpha val="100000"/>
                  </a:srgbClr>
                </a:solidFill>
                <a:latin typeface="Microsoft YaHei"/>
                <a:ea typeface="Microsoft YaHei"/>
                <a:cs typeface="Microsoft YaHei"/>
              </a:rPr>
              <a:t>护</a:t>
            </a:r>
            <a:r>
              <a:rPr sz="1000" spc="0" dirty="0">
                <a:solidFill>
                  <a:srgbClr val="231F20">
                    <a:alpha val="100000"/>
                  </a:srgbClr>
                </a:solidFill>
                <a:latin typeface="Microsoft YaHei"/>
                <a:ea typeface="Microsoft YaHei"/>
                <a:cs typeface="Microsoft YaHei"/>
              </a:rPr>
              <a:t>理</a:t>
            </a:r>
            <a:endParaRPr lang="Microsoft YaHei" altLang="Microsoft YaHei" sz="1000" dirty="0"/>
          </a:p>
        </p:txBody>
      </p:sp>
      <p:pic>
        <p:nvPicPr>
          <p:cNvPr id="572" name="picture 572"/>
          <p:cNvPicPr>
            <a:picLocks noChangeAspect="1"/>
          </p:cNvPicPr>
          <p:nvPr/>
        </p:nvPicPr>
        <p:blipFill>
          <a:blip r:embed="rId2"/>
          <a:stretch>
            <a:fillRect/>
          </a:stretch>
        </p:blipFill>
        <p:spPr>
          <a:xfrm rot="21600000">
            <a:off x="1513331" y="437388"/>
            <a:ext cx="826008" cy="195071"/>
          </a:xfrm>
          <a:prstGeom prst="rect">
            <a:avLst/>
          </a:prstGeom>
        </p:spPr>
      </p:pic>
      <p:pic>
        <p:nvPicPr>
          <p:cNvPr id="573" name="picture 573"/>
          <p:cNvPicPr>
            <a:picLocks noChangeAspect="1"/>
          </p:cNvPicPr>
          <p:nvPr/>
        </p:nvPicPr>
        <p:blipFill>
          <a:blip r:embed="rId3"/>
          <a:stretch>
            <a:fillRect/>
          </a:stretch>
        </p:blipFill>
        <p:spPr>
          <a:xfrm rot="21600000">
            <a:off x="1175385" y="2040255"/>
            <a:ext cx="4680584" cy="27304"/>
          </a:xfrm>
          <a:prstGeom prst="rect">
            <a:avLst/>
          </a:prstGeom>
        </p:spPr>
      </p:pic>
      <p:sp>
        <p:nvSpPr>
          <p:cNvPr id="574" name="textbox 574"/>
          <p:cNvSpPr/>
          <p:nvPr/>
        </p:nvSpPr>
        <p:spPr>
          <a:xfrm>
            <a:off x="5845372" y="9041149"/>
            <a:ext cx="229234" cy="153035"/>
          </a:xfrm>
          <a:prstGeom prst="rect">
            <a:avLst/>
          </a:prstGeom>
        </p:spPr>
        <p:txBody>
          <a:bodyPr vert="horz" wrap="square" lIns="0" tIns="0" rIns="0" bIns="0"/>
          <a:lstStyle/>
          <a:p>
            <a:pPr algn="l" rtl="0" eaLnBrk="0">
              <a:lnSpc>
                <a:spcPct val="78980"/>
              </a:lnSpc>
              <a:tabLst/>
            </a:pPr>
            <a:endParaRPr lang="Arial" altLang="Arial" sz="100" dirty="0"/>
          </a:p>
          <a:p>
            <a:pPr marL="12700" algn="l" rtl="0" eaLnBrk="0">
              <a:lnSpc>
                <a:spcPct val="84000"/>
              </a:lnSpc>
              <a:tabLst/>
            </a:pPr>
            <a:r>
              <a:rPr sz="1000" b="1" spc="-30" dirty="0">
                <a:solidFill>
                  <a:srgbClr val="231F20">
                    <a:alpha val="100000"/>
                  </a:srgbClr>
                </a:solidFill>
                <a:latin typeface="Arial"/>
                <a:ea typeface="Arial"/>
                <a:cs typeface="Arial"/>
              </a:rPr>
              <a:t>16</a:t>
            </a:r>
            <a:r>
              <a:rPr sz="1000" b="1" spc="-10" dirty="0">
                <a:solidFill>
                  <a:srgbClr val="231F20">
                    <a:alpha val="100000"/>
                  </a:srgbClr>
                </a:solidFill>
                <a:latin typeface="Arial"/>
                <a:ea typeface="Arial"/>
                <a:cs typeface="Arial"/>
              </a:rPr>
              <a:t>9</a:t>
            </a:r>
            <a:endParaRPr lang="Arial" altLang="Arial" sz="1000"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5" name="textbox 575"/>
          <p:cNvSpPr/>
          <p:nvPr/>
        </p:nvSpPr>
        <p:spPr>
          <a:xfrm>
            <a:off x="-8123" y="7923069"/>
            <a:ext cx="6673215" cy="1054100"/>
          </a:xfrm>
          <a:prstGeom prst="rect">
            <a:avLst/>
          </a:prstGeom>
        </p:spPr>
        <p:txBody>
          <a:bodyPr vert="horz" wrap="square" lIns="0" tIns="0" rIns="0" bIns="0"/>
          <a:lstStyle/>
          <a:p>
            <a:pPr algn="l" rtl="0" eaLnBrk="0">
              <a:lnSpc>
                <a:spcPct val="80126"/>
              </a:lnSpc>
              <a:tabLst/>
            </a:pPr>
            <a:endParaRPr lang="Arial" altLang="Arial" sz="100" dirty="0"/>
          </a:p>
          <a:p>
            <a:pPr marL="12700" indent="364775" algn="l" rtl="0" eaLnBrk="0">
              <a:lnSpc>
                <a:spcPct val="125000"/>
              </a:lnSpc>
              <a:tabLst/>
            </a:pPr>
            <a:r>
              <a:rPr sz="1000" spc="90" dirty="0">
                <a:solidFill>
                  <a:srgbClr val="231F20">
                    <a:alpha val="100000"/>
                  </a:srgbClr>
                </a:solidFill>
                <a:latin typeface="Microsoft YaHei"/>
                <a:ea typeface="Microsoft YaHei"/>
                <a:cs typeface="Microsoft YaHei"/>
              </a:rPr>
              <a:t>国际上通常采用由美国</a:t>
            </a:r>
            <a:r>
              <a:rPr sz="1000" spc="90" dirty="0">
                <a:solidFill>
                  <a:srgbClr val="231F20">
                    <a:alpha val="100000"/>
                  </a:srgbClr>
                </a:solidFill>
                <a:latin typeface="Microsoft YaHei"/>
                <a:ea typeface="Microsoft YaHei"/>
                <a:cs typeface="Microsoft YaHei"/>
              </a:rPr>
              <a:t> </a:t>
            </a:r>
            <a:r>
              <a:rPr sz="1000" spc="0" dirty="0">
                <a:solidFill>
                  <a:srgbClr val="231F20">
                    <a:alpha val="100000"/>
                  </a:srgbClr>
                </a:solidFill>
                <a:latin typeface="Times New Roman"/>
                <a:ea typeface="Times New Roman"/>
                <a:cs typeface="Times New Roman"/>
              </a:rPr>
              <a:t>Inouye</a:t>
            </a:r>
            <a:r>
              <a:rPr sz="1000" spc="90" dirty="0">
                <a:solidFill>
                  <a:srgbClr val="231F20">
                    <a:alpha val="100000"/>
                  </a:srgbClr>
                </a:solidFill>
                <a:latin typeface="Times New Roman"/>
                <a:ea typeface="Times New Roman"/>
                <a:cs typeface="Times New Roman"/>
              </a:rPr>
              <a:t> </a:t>
            </a:r>
            <a:r>
              <a:rPr sz="1000" spc="90" dirty="0">
                <a:solidFill>
                  <a:srgbClr val="231F20">
                    <a:alpha val="100000"/>
                  </a:srgbClr>
                </a:solidFill>
                <a:latin typeface="Microsoft YaHei"/>
                <a:ea typeface="Microsoft YaHei"/>
                <a:cs typeface="Microsoft YaHei"/>
              </a:rPr>
              <a:t>教授编制的谵妄诊断量表(</a:t>
            </a:r>
            <a:r>
              <a:rPr sz="1000" spc="90" dirty="0">
                <a:solidFill>
                  <a:srgbClr val="231F20">
                    <a:alpha val="100000"/>
                  </a:srgbClr>
                </a:solidFill>
                <a:latin typeface="Microsoft YaHei"/>
                <a:ea typeface="Microsoft YaHei"/>
                <a:cs typeface="Microsoft YaHei"/>
              </a:rPr>
              <a:t> </a:t>
            </a:r>
            <a:r>
              <a:rPr sz="1000" spc="0" dirty="0">
                <a:solidFill>
                  <a:srgbClr val="231F20">
                    <a:alpha val="100000"/>
                  </a:srgbClr>
                </a:solidFill>
                <a:latin typeface="Times New Roman"/>
                <a:ea typeface="Times New Roman"/>
                <a:cs typeface="Times New Roman"/>
              </a:rPr>
              <a:t>The</a:t>
            </a:r>
            <a:r>
              <a:rPr sz="1000" spc="90" dirty="0">
                <a:solidFill>
                  <a:srgbClr val="231F20">
                    <a:alpha val="100000"/>
                  </a:srgbClr>
                </a:solidFill>
                <a:latin typeface="Times New Roman"/>
                <a:ea typeface="Times New Roman"/>
                <a:cs typeface="Times New Roman"/>
              </a:rPr>
              <a:t> </a:t>
            </a:r>
            <a:r>
              <a:rPr sz="1000" spc="0" dirty="0">
                <a:solidFill>
                  <a:srgbClr val="231F20">
                    <a:alpha val="100000"/>
                  </a:srgbClr>
                </a:solidFill>
                <a:latin typeface="Times New Roman"/>
                <a:ea typeface="Times New Roman"/>
                <a:cs typeface="Times New Roman"/>
              </a:rPr>
              <a:t>Confusion</a:t>
            </a:r>
            <a:r>
              <a:rPr sz="1000" spc="90" dirty="0">
                <a:solidFill>
                  <a:srgbClr val="231F20">
                    <a:alpha val="100000"/>
                  </a:srgbClr>
                </a:solidFill>
                <a:latin typeface="Times New Roman"/>
                <a:ea typeface="Times New Roman"/>
                <a:cs typeface="Times New Roman"/>
              </a:rPr>
              <a:t> </a:t>
            </a:r>
            <a:r>
              <a:rPr sz="1000" spc="0" dirty="0">
                <a:solidFill>
                  <a:srgbClr val="231F20">
                    <a:alpha val="100000"/>
                  </a:srgbClr>
                </a:solidFill>
                <a:latin typeface="Times New Roman"/>
                <a:ea typeface="Times New Roman"/>
                <a:cs typeface="Times New Roman"/>
              </a:rPr>
              <a:t>Assessment</a:t>
            </a:r>
            <a:r>
              <a:rPr sz="1000" spc="90" dirty="0">
                <a:solidFill>
                  <a:srgbClr val="231F20">
                    <a:alpha val="100000"/>
                  </a:srgbClr>
                </a:solidFill>
                <a:latin typeface="Times New Roman"/>
                <a:ea typeface="Times New Roman"/>
                <a:cs typeface="Times New Roman"/>
              </a:rPr>
              <a:t> </a:t>
            </a:r>
            <a:r>
              <a:rPr sz="1000" spc="0" dirty="0">
                <a:solidFill>
                  <a:srgbClr val="231F20">
                    <a:alpha val="100000"/>
                  </a:srgbClr>
                </a:solidFill>
                <a:latin typeface="Times New Roman"/>
                <a:ea typeface="Times New Roman"/>
                <a:cs typeface="Times New Roman"/>
              </a:rPr>
              <a:t>Method</a:t>
            </a:r>
            <a:r>
              <a:rPr sz="1000" spc="90" dirty="0">
                <a:solidFill>
                  <a:srgbClr val="231F20">
                    <a:alpha val="100000"/>
                  </a:srgbClr>
                </a:solidFill>
                <a:latin typeface="Microsoft YaHei"/>
                <a:ea typeface="Microsoft YaHei"/>
                <a:cs typeface="Microsoft YaHei"/>
              </a:rPr>
              <a:t>，</a:t>
            </a:r>
            <a:r>
              <a:rPr sz="1000" spc="90" dirty="0">
                <a:solidFill>
                  <a:srgbClr val="231F20">
                    <a:alpha val="100000"/>
                  </a:srgbClr>
                </a:solidFill>
                <a:latin typeface="Microsoft YaHei"/>
                <a:ea typeface="Microsoft YaHei"/>
                <a:cs typeface="Microsoft YaHei"/>
              </a:rPr>
              <a:t>    </a:t>
            </a:r>
            <a:r>
              <a:rPr sz="1000" spc="0" dirty="0">
                <a:solidFill>
                  <a:srgbClr val="231F20">
                    <a:alpha val="100000"/>
                  </a:srgbClr>
                </a:solidFill>
                <a:latin typeface="Times New Roman"/>
                <a:ea typeface="Times New Roman"/>
                <a:cs typeface="Times New Roman"/>
              </a:rPr>
              <a:t>CAM</a:t>
            </a:r>
            <a:r>
              <a:rPr sz="1000" spc="90" dirty="0">
                <a:solidFill>
                  <a:srgbClr val="231F20">
                    <a:alpha val="100000"/>
                  </a:srgbClr>
                </a:solidFill>
                <a:latin typeface="Microsoft YaHei"/>
                <a:ea typeface="Microsoft YaHei"/>
                <a:cs typeface="Microsoft YaHei"/>
              </a:rPr>
              <a:t>)对</a:t>
            </a:r>
            <a:r>
              <a:rPr sz="1000" spc="10" dirty="0">
                <a:solidFill>
                  <a:srgbClr val="231F20">
                    <a:alpha val="100000"/>
                  </a:srgbClr>
                </a:solidFill>
                <a:latin typeface="Microsoft YaHei"/>
                <a:ea typeface="Microsoft YaHei"/>
                <a:cs typeface="Microsoft YaHei"/>
              </a:rPr>
              <a:t>谵</a:t>
            </a:r>
            <a:r>
              <a:rPr sz="1000" spc="0" dirty="0">
                <a:solidFill>
                  <a:srgbClr val="231F20">
                    <a:alpha val="100000"/>
                  </a:srgbClr>
                </a:solidFill>
                <a:latin typeface="Microsoft YaHei"/>
                <a:ea typeface="Microsoft YaHei"/>
                <a:cs typeface="Microsoft YaHei"/>
              </a:rPr>
              <a:t> </a:t>
            </a:r>
            <a:r>
              <a:rPr sz="1000" spc="70" dirty="0">
                <a:solidFill>
                  <a:srgbClr val="231F20">
                    <a:alpha val="100000"/>
                  </a:srgbClr>
                </a:solidFill>
                <a:latin typeface="Microsoft YaHei"/>
                <a:ea typeface="Microsoft YaHei"/>
                <a:cs typeface="Microsoft YaHei"/>
              </a:rPr>
              <a:t>妄进行区辨性诊断</a:t>
            </a:r>
            <a:r>
              <a:rPr sz="1000" spc="70" dirty="0">
                <a:solidFill>
                  <a:srgbClr val="231F20">
                    <a:alpha val="100000"/>
                  </a:srgbClr>
                </a:solidFill>
                <a:latin typeface="Microsoft YaHei"/>
                <a:ea typeface="Microsoft YaHei"/>
                <a:cs typeface="Microsoft YaHei"/>
              </a:rPr>
              <a:t> </a:t>
            </a:r>
            <a:r>
              <a:rPr sz="1000" spc="70" dirty="0">
                <a:solidFill>
                  <a:srgbClr val="231F20">
                    <a:alpha val="100000"/>
                  </a:srgbClr>
                </a:solidFill>
                <a:latin typeface="Microsoft YaHei"/>
                <a:ea typeface="Microsoft YaHei"/>
                <a:cs typeface="Microsoft YaHei"/>
              </a:rPr>
              <a:t>。</a:t>
            </a:r>
            <a:r>
              <a:rPr sz="1000" spc="70" dirty="0">
                <a:solidFill>
                  <a:srgbClr val="231F20">
                    <a:alpha val="100000"/>
                  </a:srgbClr>
                </a:solidFill>
                <a:latin typeface="Microsoft YaHei"/>
                <a:ea typeface="Microsoft YaHei"/>
                <a:cs typeface="Microsoft YaHei"/>
              </a:rPr>
              <a:t>  </a:t>
            </a:r>
            <a:r>
              <a:rPr sz="1000" spc="70" dirty="0">
                <a:solidFill>
                  <a:srgbClr val="231F20">
                    <a:alpha val="100000"/>
                  </a:srgbClr>
                </a:solidFill>
                <a:latin typeface="Microsoft YaHei"/>
                <a:ea typeface="Microsoft YaHei"/>
                <a:cs typeface="Microsoft YaHei"/>
              </a:rPr>
              <a:t>在我国，通常采用修订版谵妄量表分析系统</a:t>
            </a:r>
            <a:r>
              <a:rPr sz="1000" spc="70" dirty="0">
                <a:solidFill>
                  <a:srgbClr val="231F20">
                    <a:alpha val="100000"/>
                  </a:srgbClr>
                </a:solidFill>
                <a:latin typeface="Microsoft YaHei"/>
                <a:ea typeface="Microsoft YaHei"/>
                <a:cs typeface="Microsoft YaHei"/>
              </a:rPr>
              <a:t>    </a:t>
            </a:r>
            <a:r>
              <a:rPr sz="1000" spc="70" dirty="0">
                <a:solidFill>
                  <a:srgbClr val="231F20">
                    <a:alpha val="100000"/>
                  </a:srgbClr>
                </a:solidFill>
                <a:latin typeface="Microsoft YaHei"/>
                <a:ea typeface="Microsoft YaHei"/>
                <a:cs typeface="Microsoft YaHei"/>
              </a:rPr>
              <a:t>(</a:t>
            </a:r>
            <a:r>
              <a:rPr sz="1000" spc="70" dirty="0">
                <a:solidFill>
                  <a:srgbClr val="231F20">
                    <a:alpha val="100000"/>
                  </a:srgbClr>
                </a:solidFill>
                <a:latin typeface="Microsoft YaHei"/>
                <a:ea typeface="Microsoft YaHei"/>
                <a:cs typeface="Microsoft YaHei"/>
              </a:rPr>
              <a:t> </a:t>
            </a:r>
            <a:r>
              <a:rPr sz="1000" spc="0" dirty="0">
                <a:solidFill>
                  <a:srgbClr val="231F20">
                    <a:alpha val="100000"/>
                  </a:srgbClr>
                </a:solidFill>
                <a:latin typeface="Times New Roman"/>
                <a:ea typeface="Times New Roman"/>
                <a:cs typeface="Times New Roman"/>
              </a:rPr>
              <a:t>CAM</a:t>
            </a:r>
            <a:r>
              <a:rPr sz="1000" spc="70" dirty="0">
                <a:solidFill>
                  <a:srgbClr val="231F20">
                    <a:alpha val="100000"/>
                  </a:srgbClr>
                </a:solidFill>
                <a:latin typeface="Times New Roman"/>
                <a:ea typeface="Times New Roman"/>
                <a:cs typeface="Times New Roman"/>
              </a:rPr>
              <a:t> </a:t>
            </a:r>
            <a:r>
              <a:rPr sz="1000" spc="0" dirty="0">
                <a:solidFill>
                  <a:srgbClr val="231F20">
                    <a:alpha val="100000"/>
                  </a:srgbClr>
                </a:solidFill>
                <a:latin typeface="Times New Roman"/>
                <a:ea typeface="Times New Roman"/>
                <a:cs typeface="Times New Roman"/>
              </a:rPr>
              <a:t>Chinese</a:t>
            </a:r>
            <a:r>
              <a:rPr sz="1000" spc="70" dirty="0">
                <a:solidFill>
                  <a:srgbClr val="231F20">
                    <a:alpha val="100000"/>
                  </a:srgbClr>
                </a:solidFill>
                <a:latin typeface="Times New Roman"/>
                <a:ea typeface="Times New Roman"/>
                <a:cs typeface="Times New Roman"/>
              </a:rPr>
              <a:t> </a:t>
            </a:r>
            <a:r>
              <a:rPr sz="1000" spc="0" dirty="0">
                <a:solidFill>
                  <a:srgbClr val="231F20">
                    <a:alpha val="100000"/>
                  </a:srgbClr>
                </a:solidFill>
                <a:latin typeface="Times New Roman"/>
                <a:ea typeface="Times New Roman"/>
                <a:cs typeface="Times New Roman"/>
              </a:rPr>
              <a:t>Reversion</a:t>
            </a:r>
            <a:r>
              <a:rPr sz="1000" spc="70" dirty="0">
                <a:solidFill>
                  <a:srgbClr val="231F20">
                    <a:alpha val="100000"/>
                  </a:srgbClr>
                </a:solidFill>
                <a:latin typeface="Microsoft YaHei"/>
                <a:ea typeface="Microsoft YaHei"/>
                <a:cs typeface="Microsoft YaHei"/>
              </a:rPr>
              <a:t>，</a:t>
            </a:r>
            <a:r>
              <a:rPr sz="1000" spc="70" dirty="0">
                <a:solidFill>
                  <a:srgbClr val="231F20">
                    <a:alpha val="100000"/>
                  </a:srgbClr>
                </a:solidFill>
                <a:latin typeface="Microsoft YaHei"/>
                <a:ea typeface="Microsoft YaHei"/>
                <a:cs typeface="Microsoft YaHei"/>
              </a:rPr>
              <a:t> </a:t>
            </a:r>
            <a:r>
              <a:rPr sz="1000" spc="40" dirty="0">
                <a:solidFill>
                  <a:srgbClr val="231F20">
                    <a:alpha val="100000"/>
                  </a:srgbClr>
                </a:solidFill>
                <a:latin typeface="Microsoft YaHei"/>
                <a:ea typeface="Microsoft YaHei"/>
                <a:cs typeface="Microsoft YaHei"/>
              </a:rPr>
              <a:t> </a:t>
            </a:r>
            <a:r>
              <a:rPr sz="1000" spc="0" dirty="0">
                <a:solidFill>
                  <a:srgbClr val="231F20">
                    <a:alpha val="100000"/>
                  </a:srgbClr>
                </a:solidFill>
                <a:latin typeface="Microsoft YaHei"/>
                <a:ea typeface="Microsoft YaHei"/>
                <a:cs typeface="Microsoft YaHei"/>
              </a:rPr>
              <a:t> </a:t>
            </a:r>
            <a:r>
              <a:rPr sz="1000" spc="0" dirty="0">
                <a:solidFill>
                  <a:srgbClr val="231F20">
                    <a:alpha val="100000"/>
                  </a:srgbClr>
                </a:solidFill>
                <a:latin typeface="Times New Roman"/>
                <a:ea typeface="Times New Roman"/>
                <a:cs typeface="Times New Roman"/>
              </a:rPr>
              <a:t>CAM-CR</a:t>
            </a:r>
            <a:r>
              <a:rPr sz="1000" spc="0" dirty="0">
                <a:solidFill>
                  <a:srgbClr val="231F20">
                    <a:alpha val="100000"/>
                  </a:srgbClr>
                </a:solidFill>
                <a:latin typeface="Microsoft YaHei"/>
                <a:ea typeface="Microsoft YaHei"/>
                <a:cs typeface="Microsoft YaHei"/>
              </a:rPr>
              <a:t>)进行</a:t>
            </a:r>
            <a:r>
              <a:rPr sz="1000" spc="0" dirty="0">
                <a:solidFill>
                  <a:srgbClr val="231F20">
                    <a:alpha val="100000"/>
                  </a:srgbClr>
                </a:solidFill>
                <a:latin typeface="Microsoft YaHei"/>
                <a:ea typeface="Microsoft YaHei"/>
                <a:cs typeface="Microsoft YaHei"/>
              </a:rPr>
              <a:t>  </a:t>
            </a:r>
            <a:r>
              <a:rPr sz="1000" spc="40" dirty="0">
                <a:solidFill>
                  <a:srgbClr val="231F20">
                    <a:alpha val="100000"/>
                  </a:srgbClr>
                </a:solidFill>
                <a:latin typeface="Microsoft YaHei"/>
                <a:ea typeface="Microsoft YaHei"/>
                <a:cs typeface="Microsoft YaHei"/>
              </a:rPr>
              <a:t>区辨性诊</a:t>
            </a:r>
            <a:r>
              <a:rPr sz="1000" spc="30" dirty="0">
                <a:solidFill>
                  <a:srgbClr val="231F20">
                    <a:alpha val="100000"/>
                  </a:srgbClr>
                </a:solidFill>
                <a:latin typeface="Microsoft YaHei"/>
                <a:ea typeface="Microsoft YaHei"/>
                <a:cs typeface="Microsoft YaHei"/>
              </a:rPr>
              <a:t>断</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93082" indent="263510" algn="l" rtl="0" eaLnBrk="0">
              <a:lnSpc>
                <a:spcPct val="148000"/>
              </a:lnSpc>
              <a:spcBef>
                <a:spcPts val="48"/>
              </a:spcBef>
              <a:tabLst/>
            </a:pPr>
            <a:r>
              <a:rPr sz="1000" spc="50" dirty="0">
                <a:solidFill>
                  <a:srgbClr val="231F20">
                    <a:alpha val="100000"/>
                  </a:srgbClr>
                </a:solidFill>
                <a:latin typeface="Microsoft YaHei"/>
                <a:ea typeface="Microsoft YaHei"/>
                <a:cs typeface="Microsoft YaHei"/>
              </a:rPr>
              <a:t>谵妄诊断量表通常对谵妄老人的注意力障碍、思维障碍、意识障碍、知觉障碍、记忆</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力减退、定向障碍</a:t>
            </a:r>
            <a:r>
              <a:rPr sz="1000" spc="40" dirty="0">
                <a:solidFill>
                  <a:srgbClr val="231F20">
                    <a:alpha val="100000"/>
                  </a:srgbClr>
                </a:solidFill>
                <a:latin typeface="Microsoft YaHei"/>
                <a:ea typeface="Microsoft YaHei"/>
                <a:cs typeface="Microsoft YaHei"/>
              </a:rPr>
              <a:t>、</a:t>
            </a:r>
            <a:r>
              <a:rPr sz="1000" spc="0" dirty="0">
                <a:solidFill>
                  <a:srgbClr val="231F20">
                    <a:alpha val="100000"/>
                  </a:srgbClr>
                </a:solidFill>
                <a:latin typeface="Microsoft YaHei"/>
                <a:ea typeface="Microsoft YaHei"/>
                <a:cs typeface="Microsoft YaHei"/>
              </a:rPr>
              <a:t>睡</a:t>
            </a:r>
            <a:r>
              <a:rPr sz="1000" spc="0" dirty="0">
                <a:solidFill>
                  <a:srgbClr val="231F20">
                    <a:alpha val="100000"/>
                  </a:srgbClr>
                </a:solidFill>
                <a:latin typeface="Microsoft YaHei"/>
                <a:ea typeface="Microsoft YaHei"/>
                <a:cs typeface="Microsoft YaHei"/>
              </a:rPr>
              <a:t> </a:t>
            </a:r>
            <a:r>
              <a:rPr sz="1000" spc="40" dirty="0">
                <a:solidFill>
                  <a:srgbClr val="231F20">
                    <a:alpha val="100000"/>
                  </a:srgbClr>
                </a:solidFill>
                <a:latin typeface="Microsoft YaHei"/>
                <a:ea typeface="Microsoft YaHei"/>
                <a:cs typeface="Microsoft YaHei"/>
              </a:rPr>
              <a:t>眠觉醒周期等方面进行评</a:t>
            </a:r>
            <a:r>
              <a:rPr sz="1000" spc="30" dirty="0">
                <a:solidFill>
                  <a:srgbClr val="231F20">
                    <a:alpha val="100000"/>
                  </a:srgbClr>
                </a:solidFill>
                <a:latin typeface="Microsoft YaHei"/>
                <a:ea typeface="Microsoft YaHei"/>
                <a:cs typeface="Microsoft YaHei"/>
              </a:rPr>
              <a:t>估</a:t>
            </a:r>
            <a:r>
              <a:rPr sz="1000" spc="0" dirty="0">
                <a:solidFill>
                  <a:srgbClr val="231F20">
                    <a:alpha val="100000"/>
                  </a:srgbClr>
                </a:solidFill>
                <a:latin typeface="Microsoft YaHei"/>
                <a:ea typeface="Microsoft YaHei"/>
                <a:cs typeface="Microsoft YaHei"/>
              </a:rPr>
              <a:t>。</a:t>
            </a:r>
            <a:endParaRPr lang="Microsoft YaHei" altLang="Microsoft YaHei" sz="1000" dirty="0"/>
          </a:p>
        </p:txBody>
      </p:sp>
      <p:sp>
        <p:nvSpPr>
          <p:cNvPr id="576" name="textbox 576"/>
          <p:cNvSpPr/>
          <p:nvPr/>
        </p:nvSpPr>
        <p:spPr>
          <a:xfrm>
            <a:off x="137516" y="5699541"/>
            <a:ext cx="6608444" cy="409575"/>
          </a:xfrm>
          <a:prstGeom prst="rect">
            <a:avLst/>
          </a:prstGeom>
        </p:spPr>
        <p:txBody>
          <a:bodyPr vert="horz" wrap="square" lIns="0" tIns="0" rIns="0" bIns="0"/>
          <a:lstStyle/>
          <a:p>
            <a:pPr algn="l" rtl="0" eaLnBrk="0">
              <a:lnSpc>
                <a:spcPct val="83341"/>
              </a:lnSpc>
              <a:tabLst/>
            </a:pPr>
            <a:endParaRPr lang="Arial" altLang="Arial" sz="100" dirty="0"/>
          </a:p>
          <a:p>
            <a:pPr marL="280380" algn="l" rtl="0" eaLnBrk="0">
              <a:lnSpc>
                <a:spcPts val="1349"/>
              </a:lnSpc>
              <a:tabLst/>
            </a:pPr>
            <a:r>
              <a:rPr sz="1000" spc="60" dirty="0">
                <a:solidFill>
                  <a:srgbClr val="231F20">
                    <a:alpha val="100000"/>
                  </a:srgbClr>
                </a:solidFill>
                <a:latin typeface="Microsoft YaHei"/>
                <a:ea typeface="Microsoft YaHei"/>
                <a:cs typeface="Microsoft YaHei"/>
              </a:rPr>
              <a:t>根据美国《精神疾病诊断与统计手册》</a:t>
            </a:r>
            <a:r>
              <a:rPr sz="1000" spc="6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Microsoft YaHei"/>
                <a:ea typeface="Microsoft YaHei"/>
                <a:cs typeface="Microsoft YaHei"/>
              </a:rPr>
              <a:t>(第四版)(</a:t>
            </a:r>
            <a:r>
              <a:rPr sz="1000" spc="60" dirty="0">
                <a:solidFill>
                  <a:srgbClr val="231F20">
                    <a:alpha val="100000"/>
                  </a:srgbClr>
                </a:solidFill>
                <a:latin typeface="Microsoft YaHei"/>
                <a:ea typeface="Microsoft YaHei"/>
                <a:cs typeface="Microsoft YaHei"/>
              </a:rPr>
              <a:t> </a:t>
            </a:r>
            <a:r>
              <a:rPr sz="1000" spc="0" dirty="0">
                <a:solidFill>
                  <a:srgbClr val="231F20">
                    <a:alpha val="100000"/>
                  </a:srgbClr>
                </a:solidFill>
                <a:latin typeface="Times New Roman"/>
                <a:ea typeface="Times New Roman"/>
                <a:cs typeface="Times New Roman"/>
              </a:rPr>
              <a:t>DSM</a:t>
            </a:r>
            <a:r>
              <a:rPr sz="1000" spc="60" dirty="0">
                <a:solidFill>
                  <a:srgbClr val="231F20">
                    <a:alpha val="100000"/>
                  </a:srgbClr>
                </a:solidFill>
                <a:latin typeface="Microsoft YaHei"/>
                <a:ea typeface="Microsoft YaHei"/>
                <a:cs typeface="Microsoft YaHei"/>
              </a:rPr>
              <a:t>-</a:t>
            </a:r>
            <a:r>
              <a:rPr sz="1000" spc="6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Microsoft YaHei"/>
                <a:ea typeface="Microsoft YaHei"/>
                <a:cs typeface="Microsoft YaHei"/>
              </a:rPr>
              <a:t>Ⅳ</a:t>
            </a:r>
            <a:r>
              <a:rPr sz="1000" spc="6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Microsoft YaHei"/>
                <a:ea typeface="Microsoft YaHei"/>
                <a:cs typeface="Microsoft YaHei"/>
              </a:rPr>
              <a:t>-</a:t>
            </a:r>
            <a:r>
              <a:rPr sz="1000" spc="0" dirty="0">
                <a:solidFill>
                  <a:srgbClr val="231F20">
                    <a:alpha val="100000"/>
                  </a:srgbClr>
                </a:solidFill>
                <a:latin typeface="Times New Roman"/>
                <a:ea typeface="Times New Roman"/>
                <a:cs typeface="Times New Roman"/>
              </a:rPr>
              <a:t>TR</a:t>
            </a:r>
            <a:r>
              <a:rPr sz="1000" spc="60" dirty="0">
                <a:solidFill>
                  <a:srgbClr val="231F20">
                    <a:alpha val="100000"/>
                  </a:srgbClr>
                </a:solidFill>
                <a:latin typeface="Microsoft YaHei"/>
                <a:ea typeface="Microsoft YaHei"/>
                <a:cs typeface="Microsoft YaHei"/>
              </a:rPr>
              <a:t>)的诊断标准</a:t>
            </a:r>
            <a:r>
              <a:rPr sz="1000" spc="6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Microsoft YaHei"/>
                <a:ea typeface="Microsoft YaHei"/>
                <a:cs typeface="Microsoft YaHei"/>
              </a:rPr>
              <a:t>，谵妄</a:t>
            </a:r>
            <a:r>
              <a:rPr sz="1000" spc="6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Microsoft YaHei"/>
                <a:ea typeface="Microsoft YaHei"/>
                <a:cs typeface="Microsoft YaHei"/>
              </a:rPr>
              <a:t>老人通常会出现认</a:t>
            </a:r>
            <a:r>
              <a:rPr sz="1000" spc="0" dirty="0">
                <a:solidFill>
                  <a:srgbClr val="231F20">
                    <a:alpha val="100000"/>
                  </a:srgbClr>
                </a:solidFill>
                <a:latin typeface="Microsoft YaHei"/>
                <a:ea typeface="Microsoft YaHei"/>
                <a:cs typeface="Microsoft YaHei"/>
              </a:rPr>
              <a:t>知功</a:t>
            </a:r>
            <a:endParaRPr lang="Microsoft YaHei" altLang="Microsoft YaHei" sz="1000" dirty="0"/>
          </a:p>
          <a:p>
            <a:pPr algn="l" rtl="0" eaLnBrk="0">
              <a:lnSpc>
                <a:spcPct val="111000"/>
              </a:lnSpc>
              <a:tabLst/>
            </a:pPr>
            <a:endParaRPr lang="Arial" altLang="Arial" sz="400" dirty="0"/>
          </a:p>
          <a:p>
            <a:pPr marL="12700" algn="l" rtl="0" eaLnBrk="0">
              <a:lnSpc>
                <a:spcPct val="95000"/>
              </a:lnSpc>
              <a:spcBef>
                <a:spcPts val="2"/>
              </a:spcBef>
              <a:tabLst/>
            </a:pPr>
            <a:r>
              <a:rPr sz="1000" spc="30" dirty="0">
                <a:solidFill>
                  <a:srgbClr val="231F20">
                    <a:alpha val="100000"/>
                  </a:srgbClr>
                </a:solidFill>
                <a:latin typeface="Microsoft YaHei"/>
                <a:ea typeface="Microsoft YaHei"/>
                <a:cs typeface="Microsoft YaHei"/>
              </a:rPr>
              <a:t>能改变、意识障碍、记忆力障碍、注意力障碍、易激惹、</a:t>
            </a:r>
            <a:r>
              <a:rPr sz="1000" spc="30" dirty="0">
                <a:solidFill>
                  <a:srgbClr val="231F20">
                    <a:alpha val="100000"/>
                  </a:srgbClr>
                </a:solidFill>
                <a:latin typeface="Microsoft YaHei"/>
                <a:ea typeface="Microsoft YaHei"/>
                <a:cs typeface="Microsoft YaHei"/>
              </a:rPr>
              <a:t>  </a:t>
            </a:r>
            <a:r>
              <a:rPr sz="1000" spc="30" dirty="0">
                <a:solidFill>
                  <a:srgbClr val="231F20">
                    <a:alpha val="100000"/>
                  </a:srgbClr>
                </a:solidFill>
                <a:latin typeface="Microsoft YaHei"/>
                <a:ea typeface="Microsoft YaHei"/>
                <a:cs typeface="Microsoft YaHei"/>
              </a:rPr>
              <a:t>嗜睡、缄</a:t>
            </a:r>
            <a:r>
              <a:rPr sz="1000" spc="30" dirty="0">
                <a:solidFill>
                  <a:srgbClr val="231F20">
                    <a:alpha val="100000"/>
                  </a:srgbClr>
                </a:solidFill>
                <a:latin typeface="Microsoft YaHei"/>
                <a:ea typeface="Microsoft YaHei"/>
                <a:cs typeface="Microsoft YaHei"/>
              </a:rPr>
              <a:t> </a:t>
            </a:r>
            <a:r>
              <a:rPr sz="1000" spc="30" dirty="0">
                <a:solidFill>
                  <a:srgbClr val="231F20">
                    <a:alpha val="100000"/>
                  </a:srgbClr>
                </a:solidFill>
                <a:latin typeface="Microsoft YaHei"/>
                <a:ea typeface="Microsoft YaHei"/>
                <a:cs typeface="Microsoft YaHei"/>
              </a:rPr>
              <a:t>默等症状</a:t>
            </a:r>
            <a:r>
              <a:rPr sz="1000" spc="10" dirty="0">
                <a:solidFill>
                  <a:srgbClr val="231F20">
                    <a:alpha val="100000"/>
                  </a:srgbClr>
                </a:solidFill>
                <a:latin typeface="Microsoft YaHei"/>
                <a:ea typeface="Microsoft YaHei"/>
                <a:cs typeface="Microsoft YaHei"/>
              </a:rPr>
              <a:t>。</a:t>
            </a:r>
            <a:endParaRPr lang="Microsoft YaHei" altLang="Microsoft YaHei" sz="1000" dirty="0"/>
          </a:p>
        </p:txBody>
      </p:sp>
      <p:sp>
        <p:nvSpPr>
          <p:cNvPr id="577" name="textbox 577"/>
          <p:cNvSpPr/>
          <p:nvPr/>
        </p:nvSpPr>
        <p:spPr>
          <a:xfrm>
            <a:off x="141832" y="2577906"/>
            <a:ext cx="6586219" cy="382270"/>
          </a:xfrm>
          <a:prstGeom prst="rect">
            <a:avLst/>
          </a:prstGeom>
        </p:spPr>
        <p:txBody>
          <a:bodyPr vert="horz" wrap="square" lIns="0" tIns="0" rIns="0" bIns="0"/>
          <a:lstStyle/>
          <a:p>
            <a:pPr algn="l" rtl="0" eaLnBrk="0">
              <a:lnSpc>
                <a:spcPct val="86653"/>
              </a:lnSpc>
              <a:tabLst/>
            </a:pPr>
            <a:endParaRPr lang="Arial" altLang="Arial" sz="100" dirty="0"/>
          </a:p>
          <a:p>
            <a:pPr marL="275217" algn="l" rtl="0" eaLnBrk="0">
              <a:lnSpc>
                <a:spcPct val="95000"/>
              </a:lnSpc>
              <a:tabLst/>
            </a:pPr>
            <a:r>
              <a:rPr sz="1000" spc="50" dirty="0">
                <a:solidFill>
                  <a:srgbClr val="231F20">
                    <a:alpha val="100000"/>
                  </a:srgbClr>
                </a:solidFill>
                <a:latin typeface="Microsoft YaHei"/>
                <a:ea typeface="Microsoft YaHei"/>
                <a:cs typeface="Microsoft YaHei"/>
              </a:rPr>
              <a:t>谵妄又被称为逆转性痴呆症</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，大多数谵妄老人起病快</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，通常会出现认知功能改变、</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意识障</a:t>
            </a:r>
            <a:r>
              <a:rPr sz="1000" spc="20" dirty="0">
                <a:solidFill>
                  <a:srgbClr val="231F20">
                    <a:alpha val="100000"/>
                  </a:srgbClr>
                </a:solidFill>
                <a:latin typeface="Microsoft YaHei"/>
                <a:ea typeface="Microsoft YaHei"/>
                <a:cs typeface="Microsoft YaHei"/>
              </a:rPr>
              <a:t>碍</a:t>
            </a:r>
            <a:r>
              <a:rPr sz="1000" spc="0" dirty="0">
                <a:solidFill>
                  <a:srgbClr val="231F20">
                    <a:alpha val="100000"/>
                  </a:srgbClr>
                </a:solidFill>
                <a:latin typeface="Microsoft YaHei"/>
                <a:ea typeface="Microsoft YaHei"/>
                <a:cs typeface="Microsoft YaHei"/>
              </a:rPr>
              <a:t> </a:t>
            </a:r>
            <a:r>
              <a:rPr sz="1000" spc="0" dirty="0">
                <a:solidFill>
                  <a:srgbClr val="231F20">
                    <a:alpha val="100000"/>
                  </a:srgbClr>
                </a:solidFill>
                <a:latin typeface="Microsoft YaHei"/>
                <a:ea typeface="Microsoft YaHei"/>
                <a:cs typeface="Microsoft YaHei"/>
              </a:rPr>
              <a:t>、</a:t>
            </a:r>
            <a:r>
              <a:rPr sz="1000" spc="0" dirty="0">
                <a:solidFill>
                  <a:srgbClr val="231F20">
                    <a:alpha val="100000"/>
                  </a:srgbClr>
                </a:solidFill>
                <a:latin typeface="Microsoft YaHei"/>
                <a:ea typeface="Microsoft YaHei"/>
                <a:cs typeface="Microsoft YaHei"/>
              </a:rPr>
              <a:t>  </a:t>
            </a:r>
            <a:r>
              <a:rPr sz="1000" spc="0" dirty="0">
                <a:solidFill>
                  <a:srgbClr val="231F20">
                    <a:alpha val="100000"/>
                  </a:srgbClr>
                </a:solidFill>
                <a:latin typeface="Microsoft YaHei"/>
                <a:ea typeface="Microsoft YaHei"/>
                <a:cs typeface="Microsoft YaHei"/>
              </a:rPr>
              <a:t>记忆障碍</a:t>
            </a:r>
            <a:endParaRPr lang="Microsoft YaHei" altLang="Microsoft YaHei" sz="1000" dirty="0"/>
          </a:p>
          <a:p>
            <a:pPr algn="l" rtl="0" eaLnBrk="0">
              <a:lnSpc>
                <a:spcPct val="109000"/>
              </a:lnSpc>
              <a:tabLst/>
            </a:pPr>
            <a:endParaRPr lang="Arial" altLang="Arial" sz="400" dirty="0"/>
          </a:p>
          <a:p>
            <a:pPr marL="12700" algn="l" rtl="0" eaLnBrk="0">
              <a:lnSpc>
                <a:spcPct val="95000"/>
              </a:lnSpc>
              <a:spcBef>
                <a:spcPts val="1"/>
              </a:spcBef>
              <a:tabLst/>
            </a:pPr>
            <a:r>
              <a:rPr sz="1000" spc="-40" dirty="0">
                <a:solidFill>
                  <a:srgbClr val="231F20">
                    <a:alpha val="100000"/>
                  </a:srgbClr>
                </a:solidFill>
                <a:latin typeface="Microsoft YaHei"/>
                <a:ea typeface="Microsoft YaHei"/>
                <a:cs typeface="Microsoft YaHei"/>
              </a:rPr>
              <a:t>、</a:t>
            </a:r>
            <a:r>
              <a:rPr sz="1000" spc="-40" dirty="0">
                <a:solidFill>
                  <a:srgbClr val="231F20">
                    <a:alpha val="100000"/>
                  </a:srgbClr>
                </a:solidFill>
                <a:latin typeface="Microsoft YaHei"/>
                <a:ea typeface="Microsoft YaHei"/>
                <a:cs typeface="Microsoft YaHei"/>
              </a:rPr>
              <a:t>  </a:t>
            </a:r>
            <a:r>
              <a:rPr sz="1000" spc="-40" dirty="0">
                <a:solidFill>
                  <a:srgbClr val="231F20">
                    <a:alpha val="100000"/>
                  </a:srgbClr>
                </a:solidFill>
                <a:latin typeface="Microsoft YaHei"/>
                <a:ea typeface="Microsoft YaHei"/>
                <a:cs typeface="Microsoft YaHei"/>
              </a:rPr>
              <a:t>注意力障碍</a:t>
            </a:r>
            <a:r>
              <a:rPr sz="1000" spc="-40" dirty="0">
                <a:solidFill>
                  <a:srgbClr val="231F20">
                    <a:alpha val="100000"/>
                  </a:srgbClr>
                </a:solidFill>
                <a:latin typeface="Microsoft YaHei"/>
                <a:ea typeface="Microsoft YaHei"/>
                <a:cs typeface="Microsoft YaHei"/>
              </a:rPr>
              <a:t> </a:t>
            </a:r>
            <a:r>
              <a:rPr sz="1000" spc="-40" dirty="0">
                <a:solidFill>
                  <a:srgbClr val="231F20">
                    <a:alpha val="100000"/>
                  </a:srgbClr>
                </a:solidFill>
                <a:latin typeface="Microsoft YaHei"/>
                <a:ea typeface="Microsoft YaHei"/>
                <a:cs typeface="Microsoft YaHei"/>
              </a:rPr>
              <a:t>、</a:t>
            </a:r>
            <a:r>
              <a:rPr sz="1000" spc="-40" dirty="0">
                <a:solidFill>
                  <a:srgbClr val="231F20">
                    <a:alpha val="100000"/>
                  </a:srgbClr>
                </a:solidFill>
                <a:latin typeface="Microsoft YaHei"/>
                <a:ea typeface="Microsoft YaHei"/>
                <a:cs typeface="Microsoft YaHei"/>
              </a:rPr>
              <a:t>  </a:t>
            </a:r>
            <a:r>
              <a:rPr sz="1000" spc="-40" dirty="0">
                <a:solidFill>
                  <a:srgbClr val="231F20">
                    <a:alpha val="100000"/>
                  </a:srgbClr>
                </a:solidFill>
                <a:latin typeface="Microsoft YaHei"/>
                <a:ea typeface="Microsoft YaHei"/>
                <a:cs typeface="Microsoft YaHei"/>
              </a:rPr>
              <a:t>感知觉障碍</a:t>
            </a:r>
            <a:r>
              <a:rPr sz="1000" spc="-40" dirty="0">
                <a:solidFill>
                  <a:srgbClr val="231F20">
                    <a:alpha val="100000"/>
                  </a:srgbClr>
                </a:solidFill>
                <a:latin typeface="Microsoft YaHei"/>
                <a:ea typeface="Microsoft YaHei"/>
                <a:cs typeface="Microsoft YaHei"/>
              </a:rPr>
              <a:t> </a:t>
            </a:r>
            <a:r>
              <a:rPr sz="1000" spc="-40" dirty="0">
                <a:solidFill>
                  <a:srgbClr val="231F20">
                    <a:alpha val="100000"/>
                  </a:srgbClr>
                </a:solidFill>
                <a:latin typeface="Microsoft YaHei"/>
                <a:ea typeface="Microsoft YaHei"/>
                <a:cs typeface="Microsoft YaHei"/>
              </a:rPr>
              <a:t>、</a:t>
            </a:r>
            <a:r>
              <a:rPr sz="1000" spc="-40" dirty="0">
                <a:solidFill>
                  <a:srgbClr val="231F20">
                    <a:alpha val="100000"/>
                  </a:srgbClr>
                </a:solidFill>
                <a:latin typeface="Microsoft YaHei"/>
                <a:ea typeface="Microsoft YaHei"/>
                <a:cs typeface="Microsoft YaHei"/>
              </a:rPr>
              <a:t>  </a:t>
            </a:r>
            <a:r>
              <a:rPr sz="1000" spc="-40" dirty="0">
                <a:solidFill>
                  <a:srgbClr val="231F20">
                    <a:alpha val="100000"/>
                  </a:srgbClr>
                </a:solidFill>
                <a:latin typeface="Microsoft YaHei"/>
                <a:ea typeface="Microsoft YaHei"/>
                <a:cs typeface="Microsoft YaHei"/>
              </a:rPr>
              <a:t>行为紊乱</a:t>
            </a:r>
            <a:r>
              <a:rPr sz="1000" spc="-40" dirty="0">
                <a:solidFill>
                  <a:srgbClr val="231F20">
                    <a:alpha val="100000"/>
                  </a:srgbClr>
                </a:solidFill>
                <a:latin typeface="Microsoft YaHei"/>
                <a:ea typeface="Microsoft YaHei"/>
                <a:cs typeface="Microsoft YaHei"/>
              </a:rPr>
              <a:t> </a:t>
            </a:r>
            <a:r>
              <a:rPr sz="1000" spc="-40" dirty="0">
                <a:solidFill>
                  <a:srgbClr val="231F20">
                    <a:alpha val="100000"/>
                  </a:srgbClr>
                </a:solidFill>
                <a:latin typeface="Microsoft YaHei"/>
                <a:ea typeface="Microsoft YaHei"/>
                <a:cs typeface="Microsoft YaHei"/>
              </a:rPr>
              <a:t>、</a:t>
            </a:r>
            <a:r>
              <a:rPr sz="1000" spc="-40" dirty="0">
                <a:solidFill>
                  <a:srgbClr val="231F20">
                    <a:alpha val="100000"/>
                  </a:srgbClr>
                </a:solidFill>
                <a:latin typeface="Microsoft YaHei"/>
                <a:ea typeface="Microsoft YaHei"/>
                <a:cs typeface="Microsoft YaHei"/>
              </a:rPr>
              <a:t>  </a:t>
            </a:r>
            <a:r>
              <a:rPr sz="1000" spc="-40" dirty="0">
                <a:solidFill>
                  <a:srgbClr val="231F20">
                    <a:alpha val="100000"/>
                  </a:srgbClr>
                </a:solidFill>
                <a:latin typeface="Microsoft YaHei"/>
                <a:ea typeface="Microsoft YaHei"/>
                <a:cs typeface="Microsoft YaHei"/>
              </a:rPr>
              <a:t>易激惹</a:t>
            </a:r>
            <a:r>
              <a:rPr sz="1000" spc="-40" dirty="0">
                <a:solidFill>
                  <a:srgbClr val="231F20">
                    <a:alpha val="100000"/>
                  </a:srgbClr>
                </a:solidFill>
                <a:latin typeface="Microsoft YaHei"/>
                <a:ea typeface="Microsoft YaHei"/>
                <a:cs typeface="Microsoft YaHei"/>
              </a:rPr>
              <a:t> </a:t>
            </a:r>
            <a:r>
              <a:rPr sz="1000" spc="-40" dirty="0">
                <a:solidFill>
                  <a:srgbClr val="231F20">
                    <a:alpha val="100000"/>
                  </a:srgbClr>
                </a:solidFill>
                <a:latin typeface="Microsoft YaHei"/>
                <a:ea typeface="Microsoft YaHei"/>
                <a:cs typeface="Microsoft YaHei"/>
              </a:rPr>
              <a:t>、</a:t>
            </a:r>
            <a:r>
              <a:rPr sz="1000" spc="-40" dirty="0">
                <a:solidFill>
                  <a:srgbClr val="231F20">
                    <a:alpha val="100000"/>
                  </a:srgbClr>
                </a:solidFill>
                <a:latin typeface="Microsoft YaHei"/>
                <a:ea typeface="Microsoft YaHei"/>
                <a:cs typeface="Microsoft YaHei"/>
              </a:rPr>
              <a:t>  </a:t>
            </a:r>
            <a:r>
              <a:rPr sz="1000" spc="-40" dirty="0">
                <a:solidFill>
                  <a:srgbClr val="231F20">
                    <a:alpha val="100000"/>
                  </a:srgbClr>
                </a:solidFill>
                <a:latin typeface="Microsoft YaHei"/>
                <a:ea typeface="Microsoft YaHei"/>
                <a:cs typeface="Microsoft YaHei"/>
              </a:rPr>
              <a:t>睡眠障碍</a:t>
            </a:r>
            <a:r>
              <a:rPr sz="1000" spc="0" dirty="0">
                <a:solidFill>
                  <a:srgbClr val="231F20">
                    <a:alpha val="100000"/>
                  </a:srgbClr>
                </a:solidFill>
                <a:latin typeface="Microsoft YaHei"/>
                <a:ea typeface="Microsoft YaHei"/>
                <a:cs typeface="Microsoft YaHei"/>
              </a:rPr>
              <a:t> </a:t>
            </a:r>
            <a:r>
              <a:rPr sz="1000" spc="0" dirty="0">
                <a:solidFill>
                  <a:srgbClr val="231F20">
                    <a:alpha val="100000"/>
                  </a:srgbClr>
                </a:solidFill>
                <a:latin typeface="Microsoft YaHei"/>
                <a:ea typeface="Microsoft YaHei"/>
                <a:cs typeface="Microsoft YaHei"/>
              </a:rPr>
              <a:t>、</a:t>
            </a:r>
            <a:r>
              <a:rPr sz="1000" spc="0" dirty="0">
                <a:solidFill>
                  <a:srgbClr val="231F20">
                    <a:alpha val="100000"/>
                  </a:srgbClr>
                </a:solidFill>
                <a:latin typeface="Microsoft YaHei"/>
                <a:ea typeface="Microsoft YaHei"/>
                <a:cs typeface="Microsoft YaHei"/>
              </a:rPr>
              <a:t>  </a:t>
            </a:r>
            <a:r>
              <a:rPr sz="1000" spc="0" dirty="0">
                <a:solidFill>
                  <a:srgbClr val="231F20">
                    <a:alpha val="100000"/>
                  </a:srgbClr>
                </a:solidFill>
                <a:latin typeface="Microsoft YaHei"/>
                <a:ea typeface="Microsoft YaHei"/>
                <a:cs typeface="Microsoft YaHei"/>
              </a:rPr>
              <a:t>缄</a:t>
            </a:r>
            <a:r>
              <a:rPr sz="1000" spc="0" dirty="0">
                <a:solidFill>
                  <a:srgbClr val="231F20">
                    <a:alpha val="100000"/>
                  </a:srgbClr>
                </a:solidFill>
                <a:latin typeface="Microsoft YaHei"/>
                <a:ea typeface="Microsoft YaHei"/>
                <a:cs typeface="Microsoft YaHei"/>
              </a:rPr>
              <a:t> </a:t>
            </a:r>
            <a:r>
              <a:rPr sz="1000" spc="0" dirty="0">
                <a:solidFill>
                  <a:srgbClr val="231F20">
                    <a:alpha val="100000"/>
                  </a:srgbClr>
                </a:solidFill>
                <a:latin typeface="Microsoft YaHei"/>
                <a:ea typeface="Microsoft YaHei"/>
                <a:cs typeface="Microsoft YaHei"/>
              </a:rPr>
              <a:t>默等症状。</a:t>
            </a:r>
            <a:endParaRPr lang="Microsoft YaHei" altLang="Microsoft YaHei" sz="1000" dirty="0"/>
          </a:p>
        </p:txBody>
      </p:sp>
      <p:sp>
        <p:nvSpPr>
          <p:cNvPr id="578" name="textbox 578"/>
          <p:cNvSpPr/>
          <p:nvPr/>
        </p:nvSpPr>
        <p:spPr>
          <a:xfrm>
            <a:off x="349869" y="6635015"/>
            <a:ext cx="1877695" cy="703580"/>
          </a:xfrm>
          <a:prstGeom prst="rect">
            <a:avLst/>
          </a:prstGeom>
        </p:spPr>
        <p:txBody>
          <a:bodyPr vert="horz" wrap="square" lIns="0" tIns="0" rIns="0" bIns="0"/>
          <a:lstStyle/>
          <a:p>
            <a:pPr algn="l" rtl="0" eaLnBrk="0">
              <a:lnSpc>
                <a:spcPct val="83341"/>
              </a:lnSpc>
              <a:tabLst/>
            </a:pPr>
            <a:endParaRPr lang="Arial" altLang="Arial" sz="100" dirty="0"/>
          </a:p>
          <a:p>
            <a:pPr marL="12700" algn="l" rtl="0" eaLnBrk="0">
              <a:lnSpc>
                <a:spcPts val="1426"/>
              </a:lnSpc>
              <a:tabLst/>
            </a:pPr>
            <a:r>
              <a:rPr sz="1100" spc="60" dirty="0">
                <a:solidFill>
                  <a:srgbClr val="B00D15">
                    <a:alpha val="100000"/>
                  </a:srgbClr>
                </a:solidFill>
                <a:latin typeface="Microsoft YaHei"/>
                <a:ea typeface="Microsoft YaHei"/>
                <a:cs typeface="Microsoft YaHei"/>
              </a:rPr>
              <a:t>(一)日常生活能力量</a:t>
            </a:r>
            <a:r>
              <a:rPr sz="1100" spc="20" dirty="0">
                <a:solidFill>
                  <a:srgbClr val="B00D15">
                    <a:alpha val="100000"/>
                  </a:srgbClr>
                </a:solidFill>
                <a:latin typeface="Microsoft YaHei"/>
                <a:ea typeface="Microsoft YaHei"/>
                <a:cs typeface="Microsoft YaHei"/>
              </a:rPr>
              <a:t>表</a:t>
            </a:r>
            <a:endParaRPr lang="Microsoft YaHei" altLang="Microsoft YaHei" sz="1100" dirty="0"/>
          </a:p>
          <a:p>
            <a:pPr marL="12700" algn="l" rtl="0" eaLnBrk="0">
              <a:lnSpc>
                <a:spcPts val="1426"/>
              </a:lnSpc>
              <a:spcBef>
                <a:spcPts val="529"/>
              </a:spcBef>
              <a:tabLst/>
            </a:pPr>
            <a:r>
              <a:rPr sz="1100" spc="50" dirty="0">
                <a:solidFill>
                  <a:srgbClr val="B00D15">
                    <a:alpha val="100000"/>
                  </a:srgbClr>
                </a:solidFill>
                <a:latin typeface="Microsoft YaHei"/>
                <a:ea typeface="Microsoft YaHei"/>
                <a:cs typeface="Microsoft YaHei"/>
              </a:rPr>
              <a:t>(二)工具性日常生活能力</a:t>
            </a:r>
            <a:r>
              <a:rPr sz="1100" spc="40" dirty="0">
                <a:solidFill>
                  <a:srgbClr val="B00D15">
                    <a:alpha val="100000"/>
                  </a:srgbClr>
                </a:solidFill>
                <a:latin typeface="Microsoft YaHei"/>
                <a:ea typeface="Microsoft YaHei"/>
                <a:cs typeface="Microsoft YaHei"/>
              </a:rPr>
              <a:t>量</a:t>
            </a:r>
            <a:r>
              <a:rPr sz="1100" spc="0" dirty="0">
                <a:solidFill>
                  <a:srgbClr val="B00D15">
                    <a:alpha val="100000"/>
                  </a:srgbClr>
                </a:solidFill>
                <a:latin typeface="Microsoft YaHei"/>
                <a:ea typeface="Microsoft YaHei"/>
                <a:cs typeface="Microsoft YaHei"/>
              </a:rPr>
              <a:t>表</a:t>
            </a:r>
            <a:endParaRPr lang="Microsoft YaHei" altLang="Microsoft YaHei" sz="1100" dirty="0"/>
          </a:p>
          <a:p>
            <a:pPr algn="l" rtl="0" eaLnBrk="0">
              <a:lnSpc>
                <a:spcPct val="110000"/>
              </a:lnSpc>
              <a:tabLst/>
            </a:pPr>
            <a:endParaRPr lang="Arial" altLang="Arial" sz="400" dirty="0"/>
          </a:p>
          <a:p>
            <a:pPr marL="12700" algn="l" rtl="0" eaLnBrk="0">
              <a:lnSpc>
                <a:spcPts val="1426"/>
              </a:lnSpc>
              <a:spcBef>
                <a:spcPts val="1"/>
              </a:spcBef>
              <a:tabLst/>
            </a:pPr>
            <a:r>
              <a:rPr sz="1100" spc="80" dirty="0">
                <a:solidFill>
                  <a:srgbClr val="B00D15">
                    <a:alpha val="100000"/>
                  </a:srgbClr>
                </a:solidFill>
                <a:latin typeface="Microsoft YaHei"/>
                <a:ea typeface="Microsoft YaHei"/>
                <a:cs typeface="Microsoft YaHei"/>
              </a:rPr>
              <a:t>(三)社会功能</a:t>
            </a:r>
            <a:r>
              <a:rPr sz="1100" spc="70" dirty="0">
                <a:solidFill>
                  <a:srgbClr val="B00D15">
                    <a:alpha val="100000"/>
                  </a:srgbClr>
                </a:solidFill>
                <a:latin typeface="Microsoft YaHei"/>
                <a:ea typeface="Microsoft YaHei"/>
                <a:cs typeface="Microsoft YaHei"/>
              </a:rPr>
              <a:t>测</a:t>
            </a:r>
            <a:r>
              <a:rPr sz="1100" spc="0" dirty="0">
                <a:solidFill>
                  <a:srgbClr val="B00D15">
                    <a:alpha val="100000"/>
                  </a:srgbClr>
                </a:solidFill>
                <a:latin typeface="Microsoft YaHei"/>
                <a:ea typeface="Microsoft YaHei"/>
                <a:cs typeface="Microsoft YaHei"/>
              </a:rPr>
              <a:t>评</a:t>
            </a:r>
            <a:endParaRPr lang="Microsoft YaHei" altLang="Microsoft YaHei" sz="1100" dirty="0"/>
          </a:p>
        </p:txBody>
      </p:sp>
      <p:grpSp>
        <p:nvGrpSpPr>
          <p:cNvPr id="30" name="group 30"/>
          <p:cNvGrpSpPr/>
          <p:nvPr/>
        </p:nvGrpSpPr>
        <p:grpSpPr>
          <a:xfrm rot="21600000">
            <a:off x="13716" y="393192"/>
            <a:ext cx="2167127" cy="515111"/>
            <a:chOff x="0" y="0"/>
            <a:chExt cx="2167127" cy="515111"/>
          </a:xfrm>
        </p:grpSpPr>
        <p:pic>
          <p:nvPicPr>
            <p:cNvPr id="579" name="picture 579"/>
            <p:cNvPicPr>
              <a:picLocks noChangeAspect="1"/>
            </p:cNvPicPr>
            <p:nvPr/>
          </p:nvPicPr>
          <p:blipFill>
            <a:blip r:embed="rId2"/>
            <a:stretch>
              <a:fillRect/>
            </a:stretch>
          </p:blipFill>
          <p:spPr>
            <a:xfrm rot="21600000">
              <a:off x="0" y="0"/>
              <a:ext cx="2167127" cy="515111"/>
            </a:xfrm>
            <a:prstGeom prst="rect">
              <a:avLst/>
            </a:prstGeom>
          </p:spPr>
        </p:pic>
        <p:sp>
          <p:nvSpPr>
            <p:cNvPr id="580" name="textbox 580"/>
            <p:cNvSpPr/>
            <p:nvPr/>
          </p:nvSpPr>
          <p:spPr>
            <a:xfrm>
              <a:off x="-12700" y="-12700"/>
              <a:ext cx="2192654" cy="558800"/>
            </a:xfrm>
            <a:prstGeom prst="rect">
              <a:avLst/>
            </a:prstGeom>
          </p:spPr>
          <p:txBody>
            <a:bodyPr vert="horz" wrap="square" lIns="0" tIns="0" rIns="0" bIns="0"/>
            <a:lstStyle/>
            <a:p>
              <a:pPr algn="l" rtl="0" eaLnBrk="0">
                <a:lnSpc>
                  <a:spcPct val="159000"/>
                </a:lnSpc>
                <a:tabLst/>
              </a:pPr>
              <a:endParaRPr lang="Arial" altLang="Arial" sz="1000" dirty="0"/>
            </a:p>
            <a:p>
              <a:pPr algn="l" rtl="0" eaLnBrk="0">
                <a:lnSpc>
                  <a:spcPct val="8652"/>
                </a:lnSpc>
                <a:tabLst/>
              </a:pPr>
              <a:endParaRPr lang="Arial" altLang="Arial" sz="100" dirty="0"/>
            </a:p>
            <a:p>
              <a:pPr marL="793737" algn="l" rtl="0" eaLnBrk="0">
                <a:lnSpc>
                  <a:spcPts val="1389"/>
                </a:lnSpc>
                <a:tabLst/>
              </a:pPr>
              <a:r>
                <a:rPr sz="1100" spc="80" dirty="0">
                  <a:solidFill>
                    <a:srgbClr val="231F20">
                      <a:alpha val="100000"/>
                    </a:srgbClr>
                  </a:solidFill>
                  <a:latin typeface="KaiTi"/>
                  <a:ea typeface="KaiTi"/>
                  <a:cs typeface="KaiTi"/>
                </a:rPr>
                <a:t>老年心理护</a:t>
              </a:r>
              <a:r>
                <a:rPr sz="1100" spc="60" dirty="0">
                  <a:solidFill>
                    <a:srgbClr val="231F20">
                      <a:alpha val="100000"/>
                    </a:srgbClr>
                  </a:solidFill>
                  <a:latin typeface="KaiTi"/>
                  <a:ea typeface="KaiTi"/>
                  <a:cs typeface="KaiTi"/>
                </a:rPr>
                <a:t>理</a:t>
              </a:r>
              <a:endParaRPr lang="KaiTi" altLang="KaiTi" sz="1100" dirty="0"/>
            </a:p>
          </p:txBody>
        </p:sp>
      </p:grpSp>
      <p:pic>
        <p:nvPicPr>
          <p:cNvPr id="581" name="picture 581"/>
          <p:cNvPicPr>
            <a:picLocks noChangeAspect="1"/>
          </p:cNvPicPr>
          <p:nvPr/>
        </p:nvPicPr>
        <p:blipFill>
          <a:blip r:embed="rId3"/>
          <a:stretch>
            <a:fillRect/>
          </a:stretch>
        </p:blipFill>
        <p:spPr>
          <a:xfrm rot="21600000">
            <a:off x="265315" y="4114330"/>
            <a:ext cx="3978122" cy="188379"/>
          </a:xfrm>
          <a:prstGeom prst="rect">
            <a:avLst/>
          </a:prstGeom>
        </p:spPr>
      </p:pic>
      <p:sp>
        <p:nvSpPr>
          <p:cNvPr id="582" name="textbox 582"/>
          <p:cNvSpPr/>
          <p:nvPr/>
        </p:nvSpPr>
        <p:spPr>
          <a:xfrm>
            <a:off x="417941" y="4742652"/>
            <a:ext cx="1737995" cy="476250"/>
          </a:xfrm>
          <a:prstGeom prst="rect">
            <a:avLst/>
          </a:prstGeom>
        </p:spPr>
        <p:txBody>
          <a:bodyPr vert="horz" wrap="square" lIns="0" tIns="0" rIns="0" bIns="0"/>
          <a:lstStyle/>
          <a:p>
            <a:pPr algn="l" rtl="0" eaLnBrk="0">
              <a:lnSpc>
                <a:spcPct val="89751"/>
              </a:lnSpc>
              <a:tabLst/>
            </a:pPr>
            <a:endParaRPr lang="Arial" altLang="Arial" sz="100" dirty="0"/>
          </a:p>
          <a:p>
            <a:pPr algn="r" rtl="0" eaLnBrk="0">
              <a:lnSpc>
                <a:spcPct val="91000"/>
              </a:lnSpc>
              <a:tabLst/>
            </a:pPr>
            <a:r>
              <a:rPr sz="1400" spc="0" dirty="0">
                <a:solidFill>
                  <a:srgbClr val="231F20">
                    <a:alpha val="100000"/>
                  </a:srgbClr>
                </a:solidFill>
                <a:latin typeface="Microsoft YaHei"/>
                <a:ea typeface="Microsoft YaHei"/>
                <a:cs typeface="Microsoft YaHei"/>
              </a:rPr>
              <a:t>子任务二</a:t>
            </a:r>
            <a:endParaRPr lang="Microsoft YaHei" altLang="Microsoft YaHei" sz="1400" dirty="0"/>
          </a:p>
          <a:p>
            <a:pPr algn="l" rtl="0" eaLnBrk="0">
              <a:lnSpc>
                <a:spcPct val="110000"/>
              </a:lnSpc>
              <a:tabLst/>
            </a:pPr>
            <a:endParaRPr lang="Arial" altLang="Arial" sz="1000" dirty="0"/>
          </a:p>
          <a:p>
            <a:pPr algn="l" rtl="0" eaLnBrk="0">
              <a:lnSpc>
                <a:spcPct val="125000"/>
              </a:lnSpc>
              <a:tabLst/>
            </a:pPr>
            <a:endParaRPr lang="Arial" altLang="Arial" sz="200" dirty="0"/>
          </a:p>
          <a:p>
            <a:pPr marL="12700" algn="l" rtl="0" eaLnBrk="0">
              <a:lnSpc>
                <a:spcPts val="386"/>
              </a:lnSpc>
              <a:spcBef>
                <a:spcPts val="2"/>
              </a:spcBef>
              <a:tabLst/>
            </a:pPr>
            <a:r>
              <a:rPr sz="1000" spc="0" dirty="0">
                <a:solidFill>
                  <a:srgbClr val="231F20">
                    <a:alpha val="100000"/>
                  </a:srgbClr>
                </a:solidFill>
                <a:latin typeface="Microsoft YaHei"/>
                <a:ea typeface="Microsoft YaHei"/>
                <a:cs typeface="Microsoft YaHei"/>
              </a:rPr>
              <a:t>。</a:t>
            </a:r>
            <a:endParaRPr lang="Microsoft YaHei" altLang="Microsoft YaHei" sz="1000" dirty="0"/>
          </a:p>
        </p:txBody>
      </p:sp>
      <p:pic>
        <p:nvPicPr>
          <p:cNvPr id="583" name="picture 583"/>
          <p:cNvPicPr>
            <a:picLocks noChangeAspect="1"/>
          </p:cNvPicPr>
          <p:nvPr/>
        </p:nvPicPr>
        <p:blipFill>
          <a:blip r:embed="rId4"/>
          <a:stretch>
            <a:fillRect/>
          </a:stretch>
        </p:blipFill>
        <p:spPr>
          <a:xfrm rot="21600000">
            <a:off x="402640" y="3544087"/>
            <a:ext cx="1849450" cy="188061"/>
          </a:xfrm>
          <a:prstGeom prst="rect">
            <a:avLst/>
          </a:prstGeom>
        </p:spPr>
      </p:pic>
      <p:sp>
        <p:nvSpPr>
          <p:cNvPr id="584" name="textbox 584"/>
          <p:cNvSpPr/>
          <p:nvPr/>
        </p:nvSpPr>
        <p:spPr>
          <a:xfrm>
            <a:off x="1773948" y="1514820"/>
            <a:ext cx="1969770" cy="220979"/>
          </a:xfrm>
          <a:prstGeom prst="rect">
            <a:avLst/>
          </a:prstGeom>
        </p:spPr>
        <p:txBody>
          <a:bodyPr vert="horz" wrap="square" lIns="0" tIns="0" rIns="0" bIns="0"/>
          <a:lstStyle/>
          <a:p>
            <a:pPr algn="l" rtl="0" eaLnBrk="0">
              <a:lnSpc>
                <a:spcPct val="89751"/>
              </a:lnSpc>
              <a:tabLst/>
            </a:pPr>
            <a:endParaRPr lang="Arial" altLang="Arial" sz="100" dirty="0"/>
          </a:p>
          <a:p>
            <a:pPr marL="12700" algn="l" rtl="0" eaLnBrk="0">
              <a:lnSpc>
                <a:spcPct val="91000"/>
              </a:lnSpc>
              <a:tabLst/>
            </a:pPr>
            <a:r>
              <a:rPr sz="1400" spc="10" dirty="0">
                <a:solidFill>
                  <a:srgbClr val="231F20">
                    <a:alpha val="100000"/>
                  </a:srgbClr>
                </a:solidFill>
                <a:latin typeface="Microsoft YaHei"/>
                <a:ea typeface="Microsoft YaHei"/>
                <a:cs typeface="Microsoft YaHei"/>
              </a:rPr>
              <a:t>子任务一</a:t>
            </a:r>
            <a:r>
              <a:rPr sz="1400" spc="10" dirty="0">
                <a:solidFill>
                  <a:srgbClr val="231F20">
                    <a:alpha val="100000"/>
                  </a:srgbClr>
                </a:solidFill>
                <a:latin typeface="Microsoft YaHei"/>
                <a:ea typeface="Microsoft YaHei"/>
                <a:cs typeface="Microsoft YaHei"/>
              </a:rPr>
              <a:t>  </a:t>
            </a:r>
            <a:r>
              <a:rPr sz="1400" spc="0" dirty="0">
                <a:solidFill>
                  <a:srgbClr val="231F20">
                    <a:alpha val="100000"/>
                  </a:srgbClr>
                </a:solidFill>
                <a:latin typeface="Microsoft YaHei"/>
                <a:ea typeface="Microsoft YaHei"/>
                <a:cs typeface="Microsoft YaHei"/>
              </a:rPr>
              <a:t> </a:t>
            </a:r>
            <a:r>
              <a:rPr sz="1400" spc="0" dirty="0">
                <a:solidFill>
                  <a:srgbClr val="231F20">
                    <a:alpha val="100000"/>
                  </a:srgbClr>
                </a:solidFill>
                <a:latin typeface="Microsoft YaHei"/>
                <a:ea typeface="Microsoft YaHei"/>
                <a:cs typeface="Microsoft YaHei"/>
              </a:rPr>
              <a:t>老年谵妄概述</a:t>
            </a:r>
            <a:endParaRPr lang="Microsoft YaHei" altLang="Microsoft YaHei" sz="1400" dirty="0"/>
          </a:p>
        </p:txBody>
      </p:sp>
      <p:sp>
        <p:nvSpPr>
          <p:cNvPr id="585" name="textbox 585"/>
          <p:cNvSpPr/>
          <p:nvPr/>
        </p:nvSpPr>
        <p:spPr>
          <a:xfrm>
            <a:off x="2293454" y="4743723"/>
            <a:ext cx="1807210" cy="219709"/>
          </a:xfrm>
          <a:prstGeom prst="rect">
            <a:avLst/>
          </a:prstGeom>
        </p:spPr>
        <p:txBody>
          <a:bodyPr vert="horz" wrap="square" lIns="0" tIns="0" rIns="0" bIns="0"/>
          <a:lstStyle/>
          <a:p>
            <a:pPr algn="l" rtl="0" eaLnBrk="0">
              <a:lnSpc>
                <a:spcPct val="82724"/>
              </a:lnSpc>
              <a:tabLst/>
            </a:pPr>
            <a:endParaRPr lang="Arial" altLang="Arial" sz="100" dirty="0"/>
          </a:p>
          <a:p>
            <a:pPr marL="12700" algn="l" rtl="0" eaLnBrk="0">
              <a:lnSpc>
                <a:spcPct val="91000"/>
              </a:lnSpc>
              <a:tabLst/>
            </a:pPr>
            <a:r>
              <a:rPr sz="1400" spc="10" dirty="0">
                <a:solidFill>
                  <a:srgbClr val="231F20">
                    <a:alpha val="100000"/>
                  </a:srgbClr>
                </a:solidFill>
                <a:latin typeface="Microsoft YaHei"/>
                <a:ea typeface="Microsoft YaHei"/>
                <a:cs typeface="Microsoft YaHei"/>
              </a:rPr>
              <a:t>谵妄</a:t>
            </a:r>
            <a:r>
              <a:rPr sz="1400" spc="0" dirty="0">
                <a:solidFill>
                  <a:srgbClr val="231F20">
                    <a:alpha val="100000"/>
                  </a:srgbClr>
                </a:solidFill>
                <a:latin typeface="Microsoft YaHei"/>
                <a:ea typeface="Microsoft YaHei"/>
                <a:cs typeface="Microsoft YaHei"/>
              </a:rPr>
              <a:t>区辨性评估与诊断</a:t>
            </a:r>
            <a:endParaRPr lang="Microsoft YaHei" altLang="Microsoft YaHei" sz="1400" dirty="0"/>
          </a:p>
        </p:txBody>
      </p:sp>
      <p:pic>
        <p:nvPicPr>
          <p:cNvPr id="586" name="picture 586"/>
          <p:cNvPicPr>
            <a:picLocks noChangeAspect="1"/>
          </p:cNvPicPr>
          <p:nvPr/>
        </p:nvPicPr>
        <p:blipFill>
          <a:blip r:embed="rId5"/>
          <a:stretch>
            <a:fillRect/>
          </a:stretch>
        </p:blipFill>
        <p:spPr>
          <a:xfrm rot="21600000">
            <a:off x="332790" y="7498270"/>
            <a:ext cx="1550022" cy="187134"/>
          </a:xfrm>
          <a:prstGeom prst="rect">
            <a:avLst/>
          </a:prstGeom>
        </p:spPr>
      </p:pic>
      <p:pic>
        <p:nvPicPr>
          <p:cNvPr id="587" name="picture 587"/>
          <p:cNvPicPr>
            <a:picLocks noChangeAspect="1"/>
          </p:cNvPicPr>
          <p:nvPr/>
        </p:nvPicPr>
        <p:blipFill>
          <a:blip r:embed="rId6"/>
          <a:stretch>
            <a:fillRect/>
          </a:stretch>
        </p:blipFill>
        <p:spPr>
          <a:xfrm rot="21600000">
            <a:off x="407555" y="3323653"/>
            <a:ext cx="1266431" cy="187261"/>
          </a:xfrm>
          <a:prstGeom prst="rect">
            <a:avLst/>
          </a:prstGeom>
        </p:spPr>
      </p:pic>
      <p:pic>
        <p:nvPicPr>
          <p:cNvPr id="588" name="picture 588"/>
          <p:cNvPicPr>
            <a:picLocks noChangeAspect="1"/>
          </p:cNvPicPr>
          <p:nvPr/>
        </p:nvPicPr>
        <p:blipFill>
          <a:blip r:embed="rId7"/>
          <a:stretch>
            <a:fillRect/>
          </a:stretch>
        </p:blipFill>
        <p:spPr>
          <a:xfrm rot="21600000">
            <a:off x="638175" y="6155740"/>
            <a:ext cx="1247165" cy="187909"/>
          </a:xfrm>
          <a:prstGeom prst="rect">
            <a:avLst/>
          </a:prstGeom>
        </p:spPr>
      </p:pic>
      <p:pic>
        <p:nvPicPr>
          <p:cNvPr id="589" name="picture 589"/>
          <p:cNvPicPr>
            <a:picLocks noChangeAspect="1"/>
          </p:cNvPicPr>
          <p:nvPr/>
        </p:nvPicPr>
        <p:blipFill>
          <a:blip r:embed="rId8"/>
          <a:stretch>
            <a:fillRect/>
          </a:stretch>
        </p:blipFill>
        <p:spPr>
          <a:xfrm rot="21600000">
            <a:off x="407555" y="5262550"/>
            <a:ext cx="1240294" cy="188290"/>
          </a:xfrm>
          <a:prstGeom prst="rect">
            <a:avLst/>
          </a:prstGeom>
        </p:spPr>
      </p:pic>
      <p:sp>
        <p:nvSpPr>
          <p:cNvPr id="590" name="textbox 590"/>
          <p:cNvSpPr/>
          <p:nvPr/>
        </p:nvSpPr>
        <p:spPr>
          <a:xfrm>
            <a:off x="4381908" y="661246"/>
            <a:ext cx="1751329" cy="170179"/>
          </a:xfrm>
          <a:prstGeom prst="rect">
            <a:avLst/>
          </a:prstGeom>
        </p:spPr>
        <p:txBody>
          <a:bodyPr vert="horz" wrap="square" lIns="0" tIns="0" rIns="0" bIns="0"/>
          <a:lstStyle/>
          <a:p>
            <a:pPr algn="l" rtl="0" eaLnBrk="0">
              <a:lnSpc>
                <a:spcPct val="79852"/>
              </a:lnSpc>
              <a:tabLst/>
            </a:pPr>
            <a:endParaRPr lang="Arial" altLang="Arial" sz="100" dirty="0"/>
          </a:p>
          <a:p>
            <a:pPr marL="12700" algn="l" rtl="0" eaLnBrk="0">
              <a:lnSpc>
                <a:spcPct val="95000"/>
              </a:lnSpc>
              <a:tabLst/>
            </a:pPr>
            <a:r>
              <a:rPr sz="1000" spc="50" dirty="0">
                <a:solidFill>
                  <a:srgbClr val="B00D15">
                    <a:alpha val="100000"/>
                  </a:srgbClr>
                </a:solidFill>
                <a:latin typeface="Microsoft YaHei"/>
                <a:ea typeface="Microsoft YaHei"/>
                <a:cs typeface="Microsoft YaHei"/>
              </a:rPr>
              <a:t>项目五</a:t>
            </a:r>
            <a:r>
              <a:rPr sz="1000" spc="50" dirty="0">
                <a:solidFill>
                  <a:srgbClr val="B00D15">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临终老人心理与护</a:t>
            </a:r>
            <a:r>
              <a:rPr sz="1000" spc="0" dirty="0">
                <a:solidFill>
                  <a:srgbClr val="231F20">
                    <a:alpha val="100000"/>
                  </a:srgbClr>
                </a:solidFill>
                <a:latin typeface="Microsoft YaHei"/>
                <a:ea typeface="Microsoft YaHei"/>
                <a:cs typeface="Microsoft YaHei"/>
              </a:rPr>
              <a:t>理</a:t>
            </a:r>
            <a:endParaRPr lang="Microsoft YaHei" altLang="Microsoft YaHei" sz="1000" dirty="0"/>
          </a:p>
        </p:txBody>
      </p:sp>
      <p:pic>
        <p:nvPicPr>
          <p:cNvPr id="591" name="picture 591"/>
          <p:cNvPicPr>
            <a:picLocks noChangeAspect="1"/>
          </p:cNvPicPr>
          <p:nvPr/>
        </p:nvPicPr>
        <p:blipFill>
          <a:blip r:embed="rId9"/>
          <a:stretch>
            <a:fillRect/>
          </a:stretch>
        </p:blipFill>
        <p:spPr>
          <a:xfrm rot="21600000">
            <a:off x="407555" y="2117928"/>
            <a:ext cx="1086827" cy="187121"/>
          </a:xfrm>
          <a:prstGeom prst="rect">
            <a:avLst/>
          </a:prstGeom>
        </p:spPr>
      </p:pic>
      <p:pic>
        <p:nvPicPr>
          <p:cNvPr id="592" name="picture 592"/>
          <p:cNvPicPr>
            <a:picLocks noChangeAspect="1"/>
          </p:cNvPicPr>
          <p:nvPr/>
        </p:nvPicPr>
        <p:blipFill>
          <a:blip r:embed="rId10"/>
          <a:stretch>
            <a:fillRect/>
          </a:stretch>
        </p:blipFill>
        <p:spPr>
          <a:xfrm rot="21600000">
            <a:off x="440296" y="3765587"/>
            <a:ext cx="929639" cy="186651"/>
          </a:xfrm>
          <a:prstGeom prst="rect">
            <a:avLst/>
          </a:prstGeom>
        </p:spPr>
      </p:pic>
      <p:pic>
        <p:nvPicPr>
          <p:cNvPr id="593" name="picture 593"/>
          <p:cNvPicPr>
            <a:picLocks noChangeAspect="1"/>
          </p:cNvPicPr>
          <p:nvPr/>
        </p:nvPicPr>
        <p:blipFill>
          <a:blip r:embed="rId11"/>
          <a:stretch>
            <a:fillRect/>
          </a:stretch>
        </p:blipFill>
        <p:spPr>
          <a:xfrm rot="21600000">
            <a:off x="337705" y="6180658"/>
            <a:ext cx="243687" cy="149948"/>
          </a:xfrm>
          <a:prstGeom prst="rect">
            <a:avLst/>
          </a:prstGeom>
        </p:spPr>
      </p:pic>
      <p:sp>
        <p:nvSpPr>
          <p:cNvPr id="594" name="textbox 594"/>
          <p:cNvSpPr/>
          <p:nvPr/>
        </p:nvSpPr>
        <p:spPr>
          <a:xfrm>
            <a:off x="5842324" y="9041149"/>
            <a:ext cx="229234" cy="153035"/>
          </a:xfrm>
          <a:prstGeom prst="rect">
            <a:avLst/>
          </a:prstGeom>
        </p:spPr>
        <p:txBody>
          <a:bodyPr vert="horz" wrap="square" lIns="0" tIns="0" rIns="0" bIns="0"/>
          <a:lstStyle/>
          <a:p>
            <a:pPr algn="l" rtl="0" eaLnBrk="0">
              <a:lnSpc>
                <a:spcPct val="78980"/>
              </a:lnSpc>
              <a:tabLst/>
            </a:pPr>
            <a:endParaRPr lang="Arial" altLang="Arial" sz="100" dirty="0"/>
          </a:p>
          <a:p>
            <a:pPr marL="12700" algn="l" rtl="0" eaLnBrk="0">
              <a:lnSpc>
                <a:spcPct val="84000"/>
              </a:lnSpc>
              <a:tabLst/>
            </a:pPr>
            <a:r>
              <a:rPr sz="1000" b="1" spc="-30" dirty="0">
                <a:solidFill>
                  <a:srgbClr val="231F20">
                    <a:alpha val="100000"/>
                  </a:srgbClr>
                </a:solidFill>
                <a:latin typeface="Arial"/>
                <a:ea typeface="Arial"/>
                <a:cs typeface="Arial"/>
              </a:rPr>
              <a:t>18</a:t>
            </a:r>
            <a:r>
              <a:rPr sz="1000" b="1" spc="-10" dirty="0">
                <a:solidFill>
                  <a:srgbClr val="231F20">
                    <a:alpha val="100000"/>
                  </a:srgbClr>
                </a:solidFill>
                <a:latin typeface="Arial"/>
                <a:ea typeface="Arial"/>
                <a:cs typeface="Arial"/>
              </a:rPr>
              <a:t>1</a:t>
            </a:r>
            <a:endParaRPr lang="Arial" altLang="Arial" sz="1000"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5" name="textbox 595"/>
          <p:cNvSpPr/>
          <p:nvPr/>
        </p:nvSpPr>
        <p:spPr>
          <a:xfrm>
            <a:off x="4381908" y="661246"/>
            <a:ext cx="1751329" cy="170179"/>
          </a:xfrm>
          <a:prstGeom prst="rect">
            <a:avLst/>
          </a:prstGeom>
        </p:spPr>
        <p:txBody>
          <a:bodyPr vert="horz" wrap="square" lIns="0" tIns="0" rIns="0" bIns="0"/>
          <a:lstStyle/>
          <a:p>
            <a:pPr algn="l" rtl="0" eaLnBrk="0">
              <a:lnSpc>
                <a:spcPct val="79852"/>
              </a:lnSpc>
              <a:tabLst/>
            </a:pPr>
            <a:endParaRPr lang="Arial" altLang="Arial" sz="100" dirty="0"/>
          </a:p>
          <a:p>
            <a:pPr marL="12700" algn="l" rtl="0" eaLnBrk="0">
              <a:lnSpc>
                <a:spcPct val="95000"/>
              </a:lnSpc>
              <a:tabLst/>
            </a:pPr>
            <a:r>
              <a:rPr sz="1000" spc="50" dirty="0">
                <a:solidFill>
                  <a:srgbClr val="B00D15">
                    <a:alpha val="100000"/>
                  </a:srgbClr>
                </a:solidFill>
                <a:latin typeface="Microsoft YaHei"/>
                <a:ea typeface="Microsoft YaHei"/>
                <a:cs typeface="Microsoft YaHei"/>
              </a:rPr>
              <a:t>项目五</a:t>
            </a:r>
            <a:r>
              <a:rPr sz="1000" spc="50" dirty="0">
                <a:solidFill>
                  <a:srgbClr val="B00D15">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临终老人心理与护</a:t>
            </a:r>
            <a:r>
              <a:rPr sz="1000" spc="0" dirty="0">
                <a:solidFill>
                  <a:srgbClr val="231F20">
                    <a:alpha val="100000"/>
                  </a:srgbClr>
                </a:solidFill>
                <a:latin typeface="Microsoft YaHei"/>
                <a:ea typeface="Microsoft YaHei"/>
                <a:cs typeface="Microsoft YaHei"/>
              </a:rPr>
              <a:t>理</a:t>
            </a:r>
            <a:endParaRPr lang="Microsoft YaHei" altLang="Microsoft YaHei" sz="1000" dirty="0"/>
          </a:p>
        </p:txBody>
      </p:sp>
      <p:pic>
        <p:nvPicPr>
          <p:cNvPr id="596" name="picture 596"/>
          <p:cNvPicPr>
            <a:picLocks noChangeAspect="1"/>
          </p:cNvPicPr>
          <p:nvPr/>
        </p:nvPicPr>
        <p:blipFill>
          <a:blip r:embed="rId2"/>
          <a:stretch>
            <a:fillRect/>
          </a:stretch>
        </p:blipFill>
        <p:spPr>
          <a:xfrm rot="21600000">
            <a:off x="1524" y="1523"/>
            <a:ext cx="6766559" cy="2950464"/>
          </a:xfrm>
          <a:prstGeom prst="rect">
            <a:avLst/>
          </a:prstGeom>
        </p:spPr>
      </p:pic>
      <p:sp>
        <p:nvSpPr>
          <p:cNvPr id="597" name="textbox 597"/>
          <p:cNvSpPr/>
          <p:nvPr/>
        </p:nvSpPr>
        <p:spPr>
          <a:xfrm>
            <a:off x="330457" y="2818300"/>
            <a:ext cx="2614929" cy="1231900"/>
          </a:xfrm>
          <a:prstGeom prst="rect">
            <a:avLst/>
          </a:prstGeom>
        </p:spPr>
        <p:txBody>
          <a:bodyPr vert="horz" wrap="square" lIns="0" tIns="0" rIns="0" bIns="0"/>
          <a:lstStyle/>
          <a:p>
            <a:pPr algn="l" rtl="0" eaLnBrk="0">
              <a:lnSpc>
                <a:spcPct val="85485"/>
              </a:lnSpc>
              <a:tabLst/>
            </a:pPr>
            <a:endParaRPr lang="Arial" altLang="Arial" sz="100" dirty="0"/>
          </a:p>
          <a:p>
            <a:pPr marL="12700" algn="l" rtl="0" eaLnBrk="0">
              <a:lnSpc>
                <a:spcPct val="99000"/>
              </a:lnSpc>
              <a:tabLst/>
            </a:pPr>
            <a:r>
              <a:rPr sz="1000" b="1" spc="20" dirty="0">
                <a:solidFill>
                  <a:srgbClr val="231F20">
                    <a:alpha val="100000"/>
                  </a:srgbClr>
                </a:solidFill>
                <a:latin typeface="Arial"/>
                <a:ea typeface="Arial"/>
                <a:cs typeface="Arial"/>
              </a:rPr>
              <a:t>2.</a:t>
            </a:r>
            <a:r>
              <a:rPr sz="1000" spc="20" dirty="0">
                <a:solidFill>
                  <a:srgbClr val="231F20">
                    <a:alpha val="100000"/>
                  </a:srgbClr>
                </a:solidFill>
                <a:latin typeface="Arial"/>
                <a:ea typeface="Arial"/>
                <a:cs typeface="Arial"/>
              </a:rPr>
              <a:t> </a:t>
            </a:r>
            <a:r>
              <a:rPr sz="1000" spc="20" dirty="0">
                <a:solidFill>
                  <a:srgbClr val="231F20">
                    <a:alpha val="100000"/>
                  </a:srgbClr>
                </a:solidFill>
                <a:latin typeface="SimSun"/>
                <a:ea typeface="SimSun"/>
                <a:cs typeface="SimSun"/>
              </a:rPr>
              <a:t>验证</a:t>
            </a:r>
            <a:r>
              <a:rPr sz="1000" spc="10" dirty="0">
                <a:solidFill>
                  <a:srgbClr val="231F20">
                    <a:alpha val="100000"/>
                  </a:srgbClr>
                </a:solidFill>
                <a:latin typeface="SimSun"/>
                <a:ea typeface="SimSun"/>
                <a:cs typeface="SimSun"/>
              </a:rPr>
              <a:t>疗</a:t>
            </a:r>
            <a:r>
              <a:rPr sz="1000" spc="0" dirty="0">
                <a:solidFill>
                  <a:srgbClr val="231F20">
                    <a:alpha val="100000"/>
                  </a:srgbClr>
                </a:solidFill>
                <a:latin typeface="SimSun"/>
                <a:ea typeface="SimSun"/>
                <a:cs typeface="SimSun"/>
              </a:rPr>
              <a:t>法</a:t>
            </a:r>
            <a:endParaRPr lang="SimSun" altLang="SimSun" sz="1000" dirty="0"/>
          </a:p>
          <a:p>
            <a:pPr marL="89113" algn="l" rtl="0" eaLnBrk="0">
              <a:lnSpc>
                <a:spcPct val="99000"/>
              </a:lnSpc>
              <a:spcBef>
                <a:spcPts val="92"/>
              </a:spcBef>
              <a:tabLst/>
            </a:pPr>
            <a:r>
              <a:rPr sz="1000" b="1" spc="30" dirty="0">
                <a:solidFill>
                  <a:srgbClr val="231F20">
                    <a:alpha val="100000"/>
                  </a:srgbClr>
                </a:solidFill>
                <a:latin typeface="Arial"/>
                <a:ea typeface="Arial"/>
                <a:cs typeface="Arial"/>
              </a:rPr>
              <a:t>3.</a:t>
            </a:r>
            <a:r>
              <a:rPr sz="1000" spc="30" dirty="0">
                <a:solidFill>
                  <a:srgbClr val="231F20">
                    <a:alpha val="100000"/>
                  </a:srgbClr>
                </a:solidFill>
                <a:latin typeface="Arial"/>
                <a:ea typeface="Arial"/>
                <a:cs typeface="Arial"/>
              </a:rPr>
              <a:t> </a:t>
            </a:r>
            <a:r>
              <a:rPr sz="1000" spc="30" dirty="0">
                <a:solidFill>
                  <a:srgbClr val="231F20">
                    <a:alpha val="100000"/>
                  </a:srgbClr>
                </a:solidFill>
                <a:latin typeface="SimSun"/>
                <a:ea typeface="SimSun"/>
                <a:cs typeface="SimSun"/>
              </a:rPr>
              <a:t>缅怀往</a:t>
            </a:r>
            <a:r>
              <a:rPr sz="1000" spc="10" dirty="0">
                <a:solidFill>
                  <a:srgbClr val="231F20">
                    <a:alpha val="100000"/>
                  </a:srgbClr>
                </a:solidFill>
                <a:latin typeface="SimSun"/>
                <a:ea typeface="SimSun"/>
                <a:cs typeface="SimSun"/>
              </a:rPr>
              <a:t>事</a:t>
            </a:r>
            <a:r>
              <a:rPr sz="1000" spc="0" dirty="0">
                <a:solidFill>
                  <a:srgbClr val="231F20">
                    <a:alpha val="100000"/>
                  </a:srgbClr>
                </a:solidFill>
                <a:latin typeface="SimSun"/>
                <a:ea typeface="SimSun"/>
                <a:cs typeface="SimSun"/>
              </a:rPr>
              <a:t>疗法</a:t>
            </a:r>
            <a:endParaRPr lang="SimSun" altLang="SimSun" sz="1000" dirty="0"/>
          </a:p>
          <a:p>
            <a:pPr algn="l" rtl="0" eaLnBrk="0">
              <a:lnSpc>
                <a:spcPct val="140000"/>
              </a:lnSpc>
              <a:tabLst/>
            </a:pPr>
            <a:endParaRPr lang="Arial" altLang="Arial" sz="1000" dirty="0"/>
          </a:p>
          <a:p>
            <a:pPr marL="88103" algn="l" rtl="0" eaLnBrk="0">
              <a:lnSpc>
                <a:spcPct val="99000"/>
              </a:lnSpc>
              <a:spcBef>
                <a:spcPts val="304"/>
              </a:spcBef>
              <a:tabLst/>
            </a:pPr>
            <a:r>
              <a:rPr sz="1000" b="1" spc="30" dirty="0">
                <a:solidFill>
                  <a:srgbClr val="231F20">
                    <a:alpha val="100000"/>
                  </a:srgbClr>
                </a:solidFill>
                <a:latin typeface="Arial"/>
                <a:ea typeface="Arial"/>
                <a:cs typeface="Arial"/>
              </a:rPr>
              <a:t>4.</a:t>
            </a:r>
            <a:r>
              <a:rPr sz="1000" spc="30" dirty="0">
                <a:solidFill>
                  <a:srgbClr val="231F20">
                    <a:alpha val="100000"/>
                  </a:srgbClr>
                </a:solidFill>
                <a:latin typeface="Arial"/>
                <a:ea typeface="Arial"/>
                <a:cs typeface="Arial"/>
              </a:rPr>
              <a:t> </a:t>
            </a:r>
            <a:r>
              <a:rPr sz="1000" spc="30" dirty="0">
                <a:solidFill>
                  <a:srgbClr val="231F20">
                    <a:alpha val="100000"/>
                  </a:srgbClr>
                </a:solidFill>
                <a:latin typeface="SimSun"/>
                <a:ea typeface="SimSun"/>
                <a:cs typeface="SimSun"/>
              </a:rPr>
              <a:t>人生回</a:t>
            </a:r>
            <a:r>
              <a:rPr sz="1000" spc="20" dirty="0">
                <a:solidFill>
                  <a:srgbClr val="231F20">
                    <a:alpha val="100000"/>
                  </a:srgbClr>
                </a:solidFill>
                <a:latin typeface="SimSun"/>
                <a:ea typeface="SimSun"/>
                <a:cs typeface="SimSun"/>
              </a:rPr>
              <a:t>顾</a:t>
            </a:r>
            <a:r>
              <a:rPr sz="1000" spc="0" dirty="0">
                <a:solidFill>
                  <a:srgbClr val="231F20">
                    <a:alpha val="100000"/>
                  </a:srgbClr>
                </a:solidFill>
                <a:latin typeface="SimSun"/>
                <a:ea typeface="SimSun"/>
                <a:cs typeface="SimSun"/>
              </a:rPr>
              <a:t>疗法</a:t>
            </a:r>
            <a:endParaRPr lang="SimSun" altLang="SimSun" sz="1000" dirty="0"/>
          </a:p>
          <a:p>
            <a:pPr marL="91421" algn="l" rtl="0" eaLnBrk="0">
              <a:lnSpc>
                <a:spcPct val="98000"/>
              </a:lnSpc>
              <a:spcBef>
                <a:spcPts val="322"/>
              </a:spcBef>
              <a:tabLst/>
            </a:pPr>
            <a:r>
              <a:rPr sz="1000" b="1" spc="40" dirty="0">
                <a:solidFill>
                  <a:srgbClr val="231F20">
                    <a:alpha val="100000"/>
                  </a:srgbClr>
                </a:solidFill>
                <a:latin typeface="Arial"/>
                <a:ea typeface="Arial"/>
                <a:cs typeface="Arial"/>
              </a:rPr>
              <a:t>5.</a:t>
            </a:r>
            <a:r>
              <a:rPr sz="1000" spc="40" dirty="0">
                <a:solidFill>
                  <a:srgbClr val="231F20">
                    <a:alpha val="100000"/>
                  </a:srgbClr>
                </a:solidFill>
                <a:latin typeface="Arial"/>
                <a:ea typeface="Arial"/>
                <a:cs typeface="Arial"/>
              </a:rPr>
              <a:t> </a:t>
            </a:r>
            <a:r>
              <a:rPr sz="1000" spc="40" dirty="0">
                <a:solidFill>
                  <a:srgbClr val="231F20">
                    <a:alpha val="100000"/>
                  </a:srgbClr>
                </a:solidFill>
                <a:latin typeface="SimSun"/>
                <a:ea typeface="SimSun"/>
                <a:cs typeface="SimSun"/>
              </a:rPr>
              <a:t>用舒格表格方法增强老年</a:t>
            </a:r>
            <a:r>
              <a:rPr sz="1000" spc="0" dirty="0">
                <a:solidFill>
                  <a:srgbClr val="231F20">
                    <a:alpha val="100000"/>
                  </a:srgbClr>
                </a:solidFill>
                <a:latin typeface="SimSun"/>
                <a:ea typeface="SimSun"/>
                <a:cs typeface="SimSun"/>
              </a:rPr>
              <a:t>人记忆</a:t>
            </a:r>
            <a:endParaRPr lang="SimSun" altLang="SimSun" sz="1000" dirty="0"/>
          </a:p>
          <a:p>
            <a:pPr marL="92692" algn="l" rtl="0" eaLnBrk="0">
              <a:lnSpc>
                <a:spcPct val="98000"/>
              </a:lnSpc>
              <a:tabLst/>
            </a:pPr>
            <a:r>
              <a:rPr sz="1000" b="1" spc="20" dirty="0">
                <a:solidFill>
                  <a:srgbClr val="231F20">
                    <a:alpha val="100000"/>
                  </a:srgbClr>
                </a:solidFill>
                <a:latin typeface="Arial"/>
                <a:ea typeface="Arial"/>
                <a:cs typeface="Arial"/>
              </a:rPr>
              <a:t>6.</a:t>
            </a:r>
            <a:r>
              <a:rPr sz="1000" spc="20" dirty="0">
                <a:solidFill>
                  <a:srgbClr val="231F20">
                    <a:alpha val="100000"/>
                  </a:srgbClr>
                </a:solidFill>
                <a:latin typeface="Arial"/>
                <a:ea typeface="Arial"/>
                <a:cs typeface="Arial"/>
              </a:rPr>
              <a:t> </a:t>
            </a:r>
            <a:r>
              <a:rPr sz="1000" spc="20" dirty="0">
                <a:solidFill>
                  <a:srgbClr val="231F20">
                    <a:alpha val="100000"/>
                  </a:srgbClr>
                </a:solidFill>
                <a:latin typeface="SimSun"/>
                <a:ea typeface="SimSun"/>
                <a:cs typeface="SimSun"/>
              </a:rPr>
              <a:t>模仿学习疗</a:t>
            </a:r>
            <a:r>
              <a:rPr sz="1000" spc="0" dirty="0">
                <a:solidFill>
                  <a:srgbClr val="231F20">
                    <a:alpha val="100000"/>
                  </a:srgbClr>
                </a:solidFill>
                <a:latin typeface="SimSun"/>
                <a:ea typeface="SimSun"/>
                <a:cs typeface="SimSun"/>
              </a:rPr>
              <a:t>法</a:t>
            </a:r>
            <a:endParaRPr lang="SimSun" altLang="SimSun" sz="1000" dirty="0"/>
          </a:p>
          <a:p>
            <a:pPr marL="77452" algn="l" rtl="0" eaLnBrk="0">
              <a:lnSpc>
                <a:spcPct val="98000"/>
              </a:lnSpc>
              <a:spcBef>
                <a:spcPts val="7"/>
              </a:spcBef>
              <a:tabLst/>
            </a:pPr>
            <a:r>
              <a:rPr sz="1000" b="1" spc="40" dirty="0">
                <a:solidFill>
                  <a:srgbClr val="231F20">
                    <a:alpha val="100000"/>
                  </a:srgbClr>
                </a:solidFill>
                <a:latin typeface="Arial"/>
                <a:ea typeface="Arial"/>
                <a:cs typeface="Arial"/>
              </a:rPr>
              <a:t>7.</a:t>
            </a:r>
            <a:r>
              <a:rPr sz="1000" spc="40" dirty="0">
                <a:solidFill>
                  <a:srgbClr val="231F20">
                    <a:alpha val="100000"/>
                  </a:srgbClr>
                </a:solidFill>
                <a:latin typeface="Arial"/>
                <a:ea typeface="Arial"/>
                <a:cs typeface="Arial"/>
              </a:rPr>
              <a:t> </a:t>
            </a:r>
            <a:r>
              <a:rPr sz="1000" spc="40" dirty="0">
                <a:solidFill>
                  <a:srgbClr val="231F20">
                    <a:alpha val="100000"/>
                  </a:srgbClr>
                </a:solidFill>
                <a:latin typeface="SimSun"/>
                <a:ea typeface="SimSun"/>
                <a:cs typeface="SimSun"/>
              </a:rPr>
              <a:t>运用优势视角和增能理论为谵妄老人</a:t>
            </a:r>
            <a:r>
              <a:rPr sz="1000" spc="0" dirty="0">
                <a:solidFill>
                  <a:srgbClr val="231F20">
                    <a:alpha val="100000"/>
                  </a:srgbClr>
                </a:solidFill>
                <a:latin typeface="SimSun"/>
                <a:ea typeface="SimSun"/>
                <a:cs typeface="SimSun"/>
              </a:rPr>
              <a:t>增能</a:t>
            </a:r>
            <a:endParaRPr lang="SimSun" altLang="SimSun" sz="1000" dirty="0"/>
          </a:p>
        </p:txBody>
      </p:sp>
      <p:sp>
        <p:nvSpPr>
          <p:cNvPr id="598" name="textbox 598"/>
          <p:cNvSpPr/>
          <p:nvPr/>
        </p:nvSpPr>
        <p:spPr>
          <a:xfrm>
            <a:off x="249899" y="4939708"/>
            <a:ext cx="967105" cy="855980"/>
          </a:xfrm>
          <a:prstGeom prst="rect">
            <a:avLst/>
          </a:prstGeom>
        </p:spPr>
        <p:txBody>
          <a:bodyPr vert="horz" wrap="square" lIns="0" tIns="0" rIns="0" bIns="0"/>
          <a:lstStyle/>
          <a:p>
            <a:pPr algn="l" rtl="0" eaLnBrk="0">
              <a:lnSpc>
                <a:spcPct val="78971"/>
              </a:lnSpc>
              <a:tabLst/>
            </a:pPr>
            <a:endParaRPr lang="Arial" altLang="Arial" sz="100" dirty="0"/>
          </a:p>
          <a:p>
            <a:pPr marL="37953" algn="l" rtl="0" eaLnBrk="0">
              <a:lnSpc>
                <a:spcPct val="99000"/>
              </a:lnSpc>
              <a:tabLst/>
            </a:pPr>
            <a:r>
              <a:rPr sz="1000" b="1" spc="20" dirty="0">
                <a:solidFill>
                  <a:srgbClr val="231F20">
                    <a:alpha val="100000"/>
                  </a:srgbClr>
                </a:solidFill>
                <a:latin typeface="Arial"/>
                <a:ea typeface="Arial"/>
                <a:cs typeface="Arial"/>
              </a:rPr>
              <a:t>1.</a:t>
            </a:r>
            <a:r>
              <a:rPr sz="1000" spc="20" dirty="0">
                <a:solidFill>
                  <a:srgbClr val="231F20">
                    <a:alpha val="100000"/>
                  </a:srgbClr>
                </a:solidFill>
                <a:latin typeface="Arial"/>
                <a:ea typeface="Arial"/>
                <a:cs typeface="Arial"/>
              </a:rPr>
              <a:t> </a:t>
            </a:r>
            <a:r>
              <a:rPr sz="1000" spc="20" dirty="0">
                <a:solidFill>
                  <a:srgbClr val="231F20">
                    <a:alpha val="100000"/>
                  </a:srgbClr>
                </a:solidFill>
                <a:latin typeface="SimSun"/>
                <a:ea typeface="SimSun"/>
                <a:cs typeface="SimSun"/>
              </a:rPr>
              <a:t>动机</a:t>
            </a:r>
            <a:r>
              <a:rPr sz="1000" spc="0" dirty="0">
                <a:solidFill>
                  <a:srgbClr val="231F20">
                    <a:alpha val="100000"/>
                  </a:srgbClr>
                </a:solidFill>
                <a:latin typeface="SimSun"/>
                <a:ea typeface="SimSun"/>
                <a:cs typeface="SimSun"/>
              </a:rPr>
              <a:t>激发小组</a:t>
            </a:r>
            <a:endParaRPr lang="SimSun" altLang="SimSun" sz="1000" dirty="0"/>
          </a:p>
          <a:p>
            <a:pPr marL="24677" algn="l" rtl="0" eaLnBrk="0">
              <a:lnSpc>
                <a:spcPct val="99000"/>
              </a:lnSpc>
              <a:spcBef>
                <a:spcPts val="1168"/>
              </a:spcBef>
              <a:tabLst/>
            </a:pPr>
            <a:r>
              <a:rPr sz="1000" b="1" spc="20" dirty="0">
                <a:solidFill>
                  <a:srgbClr val="231F20">
                    <a:alpha val="100000"/>
                  </a:srgbClr>
                </a:solidFill>
                <a:latin typeface="Arial"/>
                <a:ea typeface="Arial"/>
                <a:cs typeface="Arial"/>
              </a:rPr>
              <a:t>2.</a:t>
            </a:r>
            <a:r>
              <a:rPr sz="1000" spc="20" dirty="0">
                <a:solidFill>
                  <a:srgbClr val="231F20">
                    <a:alpha val="100000"/>
                  </a:srgbClr>
                </a:solidFill>
                <a:latin typeface="Arial"/>
                <a:ea typeface="Arial"/>
                <a:cs typeface="Arial"/>
              </a:rPr>
              <a:t> </a:t>
            </a:r>
            <a:r>
              <a:rPr sz="1000" spc="20" dirty="0">
                <a:solidFill>
                  <a:srgbClr val="231F20">
                    <a:alpha val="100000"/>
                  </a:srgbClr>
                </a:solidFill>
                <a:latin typeface="SimSun"/>
                <a:ea typeface="SimSun"/>
                <a:cs typeface="SimSun"/>
              </a:rPr>
              <a:t>支持性小</a:t>
            </a:r>
            <a:r>
              <a:rPr sz="1000" spc="10" dirty="0">
                <a:solidFill>
                  <a:srgbClr val="231F20">
                    <a:alpha val="100000"/>
                  </a:srgbClr>
                </a:solidFill>
                <a:latin typeface="SimSun"/>
                <a:ea typeface="SimSun"/>
                <a:cs typeface="SimSun"/>
              </a:rPr>
              <a:t>组</a:t>
            </a:r>
            <a:endParaRPr lang="SimSun" altLang="SimSun" sz="1000" dirty="0"/>
          </a:p>
          <a:p>
            <a:pPr algn="l" rtl="0" eaLnBrk="0">
              <a:lnSpc>
                <a:spcPct val="126000"/>
              </a:lnSpc>
              <a:tabLst/>
            </a:pPr>
            <a:endParaRPr lang="Arial" altLang="Arial" sz="1000" dirty="0"/>
          </a:p>
          <a:p>
            <a:pPr algn="l" rtl="0" eaLnBrk="0">
              <a:lnSpc>
                <a:spcPct val="125000"/>
              </a:lnSpc>
              <a:tabLst/>
            </a:pPr>
            <a:endParaRPr lang="Arial" altLang="Arial" sz="200" dirty="0"/>
          </a:p>
          <a:p>
            <a:pPr marL="12700" algn="l" rtl="0" eaLnBrk="0">
              <a:lnSpc>
                <a:spcPct val="99000"/>
              </a:lnSpc>
              <a:tabLst/>
            </a:pPr>
            <a:r>
              <a:rPr sz="1000" b="1" spc="30" dirty="0">
                <a:solidFill>
                  <a:srgbClr val="231F20">
                    <a:alpha val="100000"/>
                  </a:srgbClr>
                </a:solidFill>
                <a:latin typeface="Arial"/>
                <a:ea typeface="Arial"/>
                <a:cs typeface="Arial"/>
              </a:rPr>
              <a:t>3.</a:t>
            </a:r>
            <a:r>
              <a:rPr sz="1000" spc="30" dirty="0">
                <a:solidFill>
                  <a:srgbClr val="231F20">
                    <a:alpha val="100000"/>
                  </a:srgbClr>
                </a:solidFill>
                <a:latin typeface="Arial"/>
                <a:ea typeface="Arial"/>
                <a:cs typeface="Arial"/>
              </a:rPr>
              <a:t> </a:t>
            </a:r>
            <a:r>
              <a:rPr sz="1000" spc="30" dirty="0">
                <a:solidFill>
                  <a:srgbClr val="231F20">
                    <a:alpha val="100000"/>
                  </a:srgbClr>
                </a:solidFill>
                <a:latin typeface="SimSun"/>
                <a:ea typeface="SimSun"/>
                <a:cs typeface="SimSun"/>
              </a:rPr>
              <a:t>现实辨</a:t>
            </a:r>
            <a:r>
              <a:rPr sz="1000" spc="10" dirty="0">
                <a:solidFill>
                  <a:srgbClr val="231F20">
                    <a:alpha val="100000"/>
                  </a:srgbClr>
                </a:solidFill>
                <a:latin typeface="SimSun"/>
                <a:ea typeface="SimSun"/>
                <a:cs typeface="SimSun"/>
              </a:rPr>
              <a:t>识</a:t>
            </a:r>
            <a:r>
              <a:rPr sz="1000" spc="0" dirty="0">
                <a:solidFill>
                  <a:srgbClr val="231F20">
                    <a:alpha val="100000"/>
                  </a:srgbClr>
                </a:solidFill>
                <a:latin typeface="SimSun"/>
                <a:ea typeface="SimSun"/>
                <a:cs typeface="SimSun"/>
              </a:rPr>
              <a:t>小组</a:t>
            </a:r>
            <a:endParaRPr lang="SimSun" altLang="SimSun" sz="1000" dirty="0"/>
          </a:p>
        </p:txBody>
      </p:sp>
      <p:sp>
        <p:nvSpPr>
          <p:cNvPr id="599" name="textbox 599"/>
          <p:cNvSpPr/>
          <p:nvPr/>
        </p:nvSpPr>
        <p:spPr>
          <a:xfrm>
            <a:off x="1525536" y="618708"/>
            <a:ext cx="2327910" cy="220979"/>
          </a:xfrm>
          <a:prstGeom prst="rect">
            <a:avLst/>
          </a:prstGeom>
        </p:spPr>
        <p:txBody>
          <a:bodyPr vert="horz" wrap="square" lIns="0" tIns="0" rIns="0" bIns="0"/>
          <a:lstStyle/>
          <a:p>
            <a:pPr algn="l" rtl="0" eaLnBrk="0">
              <a:lnSpc>
                <a:spcPct val="89751"/>
              </a:lnSpc>
              <a:tabLst/>
            </a:pPr>
            <a:endParaRPr lang="Arial" altLang="Arial" sz="100" dirty="0"/>
          </a:p>
          <a:p>
            <a:pPr marL="12700" algn="l" rtl="0" eaLnBrk="0">
              <a:lnSpc>
                <a:spcPct val="91000"/>
              </a:lnSpc>
              <a:tabLst/>
            </a:pPr>
            <a:r>
              <a:rPr sz="1400" spc="10" dirty="0">
                <a:solidFill>
                  <a:srgbClr val="231F20">
                    <a:alpha val="100000"/>
                  </a:srgbClr>
                </a:solidFill>
                <a:latin typeface="Microsoft YaHei"/>
                <a:ea typeface="Microsoft YaHei"/>
                <a:cs typeface="Microsoft YaHei"/>
              </a:rPr>
              <a:t>子任务三</a:t>
            </a:r>
            <a:r>
              <a:rPr sz="1400" spc="10" dirty="0">
                <a:solidFill>
                  <a:srgbClr val="231F20">
                    <a:alpha val="100000"/>
                  </a:srgbClr>
                </a:solidFill>
                <a:latin typeface="Microsoft YaHei"/>
                <a:ea typeface="Microsoft YaHei"/>
                <a:cs typeface="Microsoft YaHei"/>
              </a:rPr>
              <a:t>   </a:t>
            </a:r>
            <a:r>
              <a:rPr sz="1400" spc="10" dirty="0">
                <a:solidFill>
                  <a:srgbClr val="231F20">
                    <a:alpha val="100000"/>
                  </a:srgbClr>
                </a:solidFill>
                <a:latin typeface="Microsoft YaHei"/>
                <a:ea typeface="Microsoft YaHei"/>
                <a:cs typeface="Microsoft YaHei"/>
              </a:rPr>
              <a:t>老</a:t>
            </a:r>
            <a:r>
              <a:rPr sz="1400" spc="0" dirty="0">
                <a:solidFill>
                  <a:srgbClr val="231F20">
                    <a:alpha val="100000"/>
                  </a:srgbClr>
                </a:solidFill>
                <a:latin typeface="Microsoft YaHei"/>
                <a:ea typeface="Microsoft YaHei"/>
                <a:cs typeface="Microsoft YaHei"/>
              </a:rPr>
              <a:t>年谵妄心理护理</a:t>
            </a:r>
            <a:endParaRPr lang="Microsoft YaHei" altLang="Microsoft YaHei" sz="1400" dirty="0"/>
          </a:p>
        </p:txBody>
      </p:sp>
      <p:pic>
        <p:nvPicPr>
          <p:cNvPr id="600" name="picture 600"/>
          <p:cNvPicPr>
            <a:picLocks noChangeAspect="1"/>
          </p:cNvPicPr>
          <p:nvPr/>
        </p:nvPicPr>
        <p:blipFill>
          <a:blip r:embed="rId3"/>
          <a:stretch>
            <a:fillRect/>
          </a:stretch>
        </p:blipFill>
        <p:spPr>
          <a:xfrm rot="21600000">
            <a:off x="149352" y="5939028"/>
            <a:ext cx="1054608" cy="309371"/>
          </a:xfrm>
          <a:prstGeom prst="rect">
            <a:avLst/>
          </a:prstGeom>
        </p:spPr>
      </p:pic>
      <p:pic>
        <p:nvPicPr>
          <p:cNvPr id="601" name="picture 601"/>
          <p:cNvPicPr>
            <a:picLocks noChangeAspect="1"/>
          </p:cNvPicPr>
          <p:nvPr/>
        </p:nvPicPr>
        <p:blipFill>
          <a:blip r:embed="rId4"/>
          <a:stretch>
            <a:fillRect/>
          </a:stretch>
        </p:blipFill>
        <p:spPr>
          <a:xfrm rot="21600000">
            <a:off x="337705" y="1220596"/>
            <a:ext cx="1732711" cy="187198"/>
          </a:xfrm>
          <a:prstGeom prst="rect">
            <a:avLst/>
          </a:prstGeom>
        </p:spPr>
      </p:pic>
      <p:pic>
        <p:nvPicPr>
          <p:cNvPr id="602" name="picture 602"/>
          <p:cNvPicPr>
            <a:picLocks noChangeAspect="1"/>
          </p:cNvPicPr>
          <p:nvPr/>
        </p:nvPicPr>
        <p:blipFill>
          <a:blip r:embed="rId5"/>
          <a:stretch>
            <a:fillRect/>
          </a:stretch>
        </p:blipFill>
        <p:spPr>
          <a:xfrm rot="21600000">
            <a:off x="258495" y="4487849"/>
            <a:ext cx="1248371" cy="187312"/>
          </a:xfrm>
          <a:prstGeom prst="rect">
            <a:avLst/>
          </a:prstGeom>
        </p:spPr>
      </p:pic>
      <p:pic>
        <p:nvPicPr>
          <p:cNvPr id="603" name="picture 603"/>
          <p:cNvPicPr>
            <a:picLocks noChangeAspect="1"/>
          </p:cNvPicPr>
          <p:nvPr/>
        </p:nvPicPr>
        <p:blipFill>
          <a:blip r:embed="rId6"/>
          <a:stretch>
            <a:fillRect/>
          </a:stretch>
        </p:blipFill>
        <p:spPr>
          <a:xfrm rot="21600000">
            <a:off x="407555" y="1822754"/>
            <a:ext cx="1242186" cy="187553"/>
          </a:xfrm>
          <a:prstGeom prst="rect">
            <a:avLst/>
          </a:prstGeom>
        </p:spPr>
      </p:pic>
      <p:sp>
        <p:nvSpPr>
          <p:cNvPr id="604" name="textbox 604"/>
          <p:cNvSpPr/>
          <p:nvPr/>
        </p:nvSpPr>
        <p:spPr>
          <a:xfrm>
            <a:off x="343732" y="2443396"/>
            <a:ext cx="1607819" cy="176529"/>
          </a:xfrm>
          <a:prstGeom prst="rect">
            <a:avLst/>
          </a:prstGeom>
        </p:spPr>
        <p:txBody>
          <a:bodyPr vert="horz" wrap="square" lIns="0" tIns="0" rIns="0" bIns="0"/>
          <a:lstStyle/>
          <a:p>
            <a:pPr algn="l" rtl="0" eaLnBrk="0">
              <a:lnSpc>
                <a:spcPct val="82229"/>
              </a:lnSpc>
              <a:tabLst/>
            </a:pPr>
            <a:endParaRPr lang="Arial" altLang="Arial" sz="100" dirty="0"/>
          </a:p>
          <a:p>
            <a:pPr marL="12700" algn="l" rtl="0" eaLnBrk="0">
              <a:lnSpc>
                <a:spcPct val="99000"/>
              </a:lnSpc>
              <a:tabLst/>
            </a:pPr>
            <a:r>
              <a:rPr sz="1000" b="1" spc="30" dirty="0">
                <a:solidFill>
                  <a:srgbClr val="231F20">
                    <a:alpha val="100000"/>
                  </a:srgbClr>
                </a:solidFill>
                <a:latin typeface="Arial"/>
                <a:ea typeface="Arial"/>
                <a:cs typeface="Arial"/>
              </a:rPr>
              <a:t>1.</a:t>
            </a:r>
            <a:r>
              <a:rPr sz="1000" spc="30" dirty="0">
                <a:solidFill>
                  <a:srgbClr val="231F20">
                    <a:alpha val="100000"/>
                  </a:srgbClr>
                </a:solidFill>
                <a:latin typeface="Arial"/>
                <a:ea typeface="Arial"/>
                <a:cs typeface="Arial"/>
              </a:rPr>
              <a:t> </a:t>
            </a:r>
            <a:r>
              <a:rPr sz="1000" spc="30" dirty="0">
                <a:solidFill>
                  <a:srgbClr val="231F20">
                    <a:alpha val="100000"/>
                  </a:srgbClr>
                </a:solidFill>
                <a:latin typeface="SimSun"/>
                <a:ea typeface="SimSun"/>
                <a:cs typeface="SimSun"/>
              </a:rPr>
              <a:t>对谵妄老人进行心</a:t>
            </a:r>
            <a:r>
              <a:rPr sz="1000" spc="10" dirty="0">
                <a:solidFill>
                  <a:srgbClr val="231F20">
                    <a:alpha val="100000"/>
                  </a:srgbClr>
                </a:solidFill>
                <a:latin typeface="SimSun"/>
                <a:ea typeface="SimSun"/>
                <a:cs typeface="SimSun"/>
              </a:rPr>
              <a:t>理</a:t>
            </a:r>
            <a:r>
              <a:rPr sz="1000" spc="0" dirty="0">
                <a:solidFill>
                  <a:srgbClr val="231F20">
                    <a:alpha val="100000"/>
                  </a:srgbClr>
                </a:solidFill>
                <a:latin typeface="SimSun"/>
                <a:ea typeface="SimSun"/>
                <a:cs typeface="SimSun"/>
              </a:rPr>
              <a:t>调适</a:t>
            </a:r>
            <a:endParaRPr lang="SimSun" altLang="SimSun" sz="1000" dirty="0"/>
          </a:p>
        </p:txBody>
      </p:sp>
      <p:sp>
        <p:nvSpPr>
          <p:cNvPr id="605" name="textbox 605"/>
          <p:cNvSpPr/>
          <p:nvPr/>
        </p:nvSpPr>
        <p:spPr>
          <a:xfrm>
            <a:off x="5842324" y="9041149"/>
            <a:ext cx="229234" cy="153035"/>
          </a:xfrm>
          <a:prstGeom prst="rect">
            <a:avLst/>
          </a:prstGeom>
        </p:spPr>
        <p:txBody>
          <a:bodyPr vert="horz" wrap="square" lIns="0" tIns="0" rIns="0" bIns="0"/>
          <a:lstStyle/>
          <a:p>
            <a:pPr algn="l" rtl="0" eaLnBrk="0">
              <a:lnSpc>
                <a:spcPct val="78980"/>
              </a:lnSpc>
              <a:tabLst/>
            </a:pPr>
            <a:endParaRPr lang="Arial" altLang="Arial" sz="100" dirty="0"/>
          </a:p>
          <a:p>
            <a:pPr marL="12700" algn="l" rtl="0" eaLnBrk="0">
              <a:lnSpc>
                <a:spcPct val="84000"/>
              </a:lnSpc>
              <a:tabLst/>
            </a:pPr>
            <a:r>
              <a:rPr sz="1000" b="1" spc="-30" dirty="0">
                <a:solidFill>
                  <a:srgbClr val="231F20">
                    <a:alpha val="100000"/>
                  </a:srgbClr>
                </a:solidFill>
                <a:latin typeface="Arial"/>
                <a:ea typeface="Arial"/>
                <a:cs typeface="Arial"/>
              </a:rPr>
              <a:t>18</a:t>
            </a:r>
            <a:r>
              <a:rPr sz="1000" b="1" spc="-10" dirty="0">
                <a:solidFill>
                  <a:srgbClr val="231F20">
                    <a:alpha val="100000"/>
                  </a:srgbClr>
                </a:solidFill>
                <a:latin typeface="Arial"/>
                <a:ea typeface="Arial"/>
                <a:cs typeface="Arial"/>
              </a:rPr>
              <a:t>1</a:t>
            </a:r>
            <a:endParaRPr lang="Arial" altLang="Arial" sz="1000"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6" name="textbox 606"/>
          <p:cNvSpPr/>
          <p:nvPr/>
        </p:nvSpPr>
        <p:spPr>
          <a:xfrm>
            <a:off x="820200" y="2565935"/>
            <a:ext cx="5503545" cy="5402579"/>
          </a:xfrm>
          <a:prstGeom prst="rect">
            <a:avLst/>
          </a:prstGeom>
        </p:spPr>
        <p:txBody>
          <a:bodyPr vert="horz" wrap="square" lIns="0" tIns="0" rIns="0" bIns="0"/>
          <a:lstStyle/>
          <a:p>
            <a:pPr algn="l" rtl="0" eaLnBrk="0">
              <a:lnSpc>
                <a:spcPct val="83341"/>
              </a:lnSpc>
              <a:tabLst/>
            </a:pPr>
            <a:endParaRPr lang="Arial" altLang="Arial" sz="100" dirty="0"/>
          </a:p>
          <a:p>
            <a:pPr marL="86468" algn="l" rtl="0" eaLnBrk="0">
              <a:lnSpc>
                <a:spcPts val="1426"/>
              </a:lnSpc>
              <a:tabLst/>
            </a:pPr>
            <a:r>
              <a:rPr sz="1000" spc="-10" dirty="0">
                <a:solidFill>
                  <a:srgbClr val="B00D15">
                    <a:alpha val="100000"/>
                  </a:srgbClr>
                </a:solidFill>
                <a:latin typeface="Microsoft YaHei"/>
                <a:ea typeface="Microsoft YaHei"/>
                <a:cs typeface="Microsoft YaHei"/>
              </a:rPr>
              <a:t>【知</a:t>
            </a:r>
            <a:r>
              <a:rPr sz="1000" spc="0" dirty="0">
                <a:solidFill>
                  <a:srgbClr val="B00D15">
                    <a:alpha val="100000"/>
                  </a:srgbClr>
                </a:solidFill>
                <a:latin typeface="Microsoft YaHei"/>
                <a:ea typeface="Microsoft YaHei"/>
                <a:cs typeface="Microsoft YaHei"/>
              </a:rPr>
              <a:t>识目标】</a:t>
            </a:r>
            <a:endParaRPr lang="Microsoft YaHei" altLang="Microsoft YaHei" sz="1000" dirty="0"/>
          </a:p>
          <a:p>
            <a:pPr marL="101833" algn="l" rtl="0" eaLnBrk="0">
              <a:lnSpc>
                <a:spcPts val="1349"/>
              </a:lnSpc>
              <a:spcBef>
                <a:spcPts val="1072"/>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掌握临终老人的心理特点及行为反应，以及与临终老人的沟通技巧及护理技能知识</a:t>
            </a:r>
            <a:r>
              <a:rPr sz="1000" spc="10" dirty="0">
                <a:solidFill>
                  <a:srgbClr val="231F20">
                    <a:alpha val="100000"/>
                  </a:srgbClr>
                </a:solidFill>
                <a:latin typeface="Microsoft YaHei"/>
                <a:ea typeface="Microsoft YaHei"/>
                <a:cs typeface="Microsoft YaHei"/>
              </a:rPr>
              <a:t>。</a:t>
            </a:r>
            <a:endParaRPr lang="Microsoft YaHei" altLang="Microsoft YaHei" sz="1000" dirty="0"/>
          </a:p>
          <a:p>
            <a:pPr marL="101833" algn="l" rtl="0" eaLnBrk="0">
              <a:lnSpc>
                <a:spcPts val="1349"/>
              </a:lnSpc>
              <a:spcBef>
                <a:spcPts val="271"/>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熟悉临终老人心理变化的不同阶段及特点</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101833" algn="l" rtl="0" eaLnBrk="0">
              <a:lnSpc>
                <a:spcPts val="1349"/>
              </a:lnSpc>
              <a:spcBef>
                <a:spcPts val="271"/>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了解死亡宣传与教育知识</a:t>
            </a:r>
            <a:r>
              <a:rPr sz="1000" spc="10" dirty="0">
                <a:solidFill>
                  <a:srgbClr val="231F20">
                    <a:alpha val="100000"/>
                  </a:srgbClr>
                </a:solidFill>
                <a:latin typeface="Microsoft YaHei"/>
                <a:ea typeface="Microsoft YaHei"/>
                <a:cs typeface="Microsoft YaHei"/>
              </a:rPr>
              <a:t>。</a:t>
            </a:r>
            <a:endParaRPr lang="Microsoft YaHei" altLang="Microsoft YaHei" sz="1000" dirty="0"/>
          </a:p>
          <a:p>
            <a:pPr marL="86468" algn="l" rtl="0" eaLnBrk="0">
              <a:lnSpc>
                <a:spcPts val="1426"/>
              </a:lnSpc>
              <a:spcBef>
                <a:spcPts val="1085"/>
              </a:spcBef>
              <a:tabLst/>
            </a:pPr>
            <a:r>
              <a:rPr sz="1000" spc="-10" dirty="0">
                <a:solidFill>
                  <a:srgbClr val="B00D15">
                    <a:alpha val="100000"/>
                  </a:srgbClr>
                </a:solidFill>
                <a:latin typeface="Microsoft YaHei"/>
                <a:ea typeface="Microsoft YaHei"/>
                <a:cs typeface="Microsoft YaHei"/>
              </a:rPr>
              <a:t>【能</a:t>
            </a:r>
            <a:r>
              <a:rPr sz="1000" spc="0" dirty="0">
                <a:solidFill>
                  <a:srgbClr val="B00D15">
                    <a:alpha val="100000"/>
                  </a:srgbClr>
                </a:solidFill>
                <a:latin typeface="Microsoft YaHei"/>
                <a:ea typeface="Microsoft YaHei"/>
                <a:cs typeface="Microsoft YaHei"/>
              </a:rPr>
              <a:t>力目标】</a:t>
            </a:r>
            <a:endParaRPr lang="Microsoft YaHei" altLang="Microsoft YaHei" sz="1000" dirty="0"/>
          </a:p>
          <a:p>
            <a:pPr marL="101833" algn="l" rtl="0" eaLnBrk="0">
              <a:lnSpc>
                <a:spcPts val="1349"/>
              </a:lnSpc>
              <a:spcBef>
                <a:spcPts val="1072"/>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能够判断临终老人的心理需求</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101833" algn="l" rtl="0" eaLnBrk="0">
              <a:lnSpc>
                <a:spcPts val="1349"/>
              </a:lnSpc>
              <a:spcBef>
                <a:spcPts val="271"/>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能够为临终老人提供心理护理服务</a:t>
            </a:r>
            <a:r>
              <a:rPr sz="1000" spc="10" dirty="0">
                <a:solidFill>
                  <a:srgbClr val="231F20">
                    <a:alpha val="100000"/>
                  </a:srgbClr>
                </a:solidFill>
                <a:latin typeface="Microsoft YaHei"/>
                <a:ea typeface="Microsoft YaHei"/>
                <a:cs typeface="Microsoft YaHei"/>
              </a:rPr>
              <a:t>。</a:t>
            </a:r>
            <a:endParaRPr lang="Microsoft YaHei" altLang="Microsoft YaHei" sz="1000" dirty="0"/>
          </a:p>
          <a:p>
            <a:pPr marL="101833" algn="l" rtl="0" eaLnBrk="0">
              <a:lnSpc>
                <a:spcPts val="1349"/>
              </a:lnSpc>
              <a:spcBef>
                <a:spcPts val="271"/>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能够与临终老人进行技巧性的沟通，使他们能够安详地离开人世</a:t>
            </a:r>
            <a:r>
              <a:rPr sz="1000" spc="10" dirty="0">
                <a:solidFill>
                  <a:srgbClr val="231F20">
                    <a:alpha val="100000"/>
                  </a:srgbClr>
                </a:solidFill>
                <a:latin typeface="Microsoft YaHei"/>
                <a:ea typeface="Microsoft YaHei"/>
                <a:cs typeface="Microsoft YaHei"/>
              </a:rPr>
              <a:t>。</a:t>
            </a:r>
            <a:endParaRPr lang="Microsoft YaHei" altLang="Microsoft YaHei" sz="1000" dirty="0"/>
          </a:p>
          <a:p>
            <a:pPr marL="86468" algn="l" rtl="0" eaLnBrk="0">
              <a:lnSpc>
                <a:spcPts val="1426"/>
              </a:lnSpc>
              <a:spcBef>
                <a:spcPts val="1073"/>
              </a:spcBef>
              <a:tabLst/>
            </a:pPr>
            <a:r>
              <a:rPr sz="1000" spc="-10" dirty="0">
                <a:solidFill>
                  <a:srgbClr val="B00D15">
                    <a:alpha val="100000"/>
                  </a:srgbClr>
                </a:solidFill>
                <a:latin typeface="Microsoft YaHei"/>
                <a:ea typeface="Microsoft YaHei"/>
                <a:cs typeface="Microsoft YaHei"/>
              </a:rPr>
              <a:t>【素</a:t>
            </a:r>
            <a:r>
              <a:rPr sz="1000" spc="0" dirty="0">
                <a:solidFill>
                  <a:srgbClr val="B00D15">
                    <a:alpha val="100000"/>
                  </a:srgbClr>
                </a:solidFill>
                <a:latin typeface="Microsoft YaHei"/>
                <a:ea typeface="Microsoft YaHei"/>
                <a:cs typeface="Microsoft YaHei"/>
              </a:rPr>
              <a:t>质目标】</a:t>
            </a:r>
            <a:endParaRPr lang="Microsoft YaHei" altLang="Microsoft YaHei" sz="1000" dirty="0"/>
          </a:p>
          <a:p>
            <a:pPr marL="101833" algn="l" rtl="0" eaLnBrk="0">
              <a:lnSpc>
                <a:spcPts val="1349"/>
              </a:lnSpc>
              <a:spcBef>
                <a:spcPts val="1084"/>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树立关爱生命、珍惜生命、尊重死亡的观念</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101833" algn="l" rtl="0" eaLnBrk="0">
              <a:lnSpc>
                <a:spcPts val="1349"/>
              </a:lnSpc>
              <a:spcBef>
                <a:spcPts val="271"/>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树立时刻准备为临终老人做好心理护理的坚定信</a:t>
            </a:r>
            <a:r>
              <a:rPr sz="1000" spc="40" dirty="0">
                <a:solidFill>
                  <a:srgbClr val="231F20">
                    <a:alpha val="100000"/>
                  </a:srgbClr>
                </a:solidFill>
                <a:latin typeface="Microsoft YaHei"/>
                <a:ea typeface="Microsoft YaHei"/>
                <a:cs typeface="Microsoft YaHei"/>
              </a:rPr>
              <a:t>念</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101833" algn="l" rtl="0" eaLnBrk="0">
              <a:lnSpc>
                <a:spcPts val="1349"/>
              </a:lnSpc>
              <a:spcBef>
                <a:spcPts val="271"/>
              </a:spcBef>
              <a:tabLst/>
            </a:pPr>
            <a:r>
              <a:rPr sz="1000" spc="5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养成积极主动参与临终老人护理的自觉性</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algn="l" rtl="0" eaLnBrk="0">
              <a:lnSpc>
                <a:spcPct val="183000"/>
              </a:lnSpc>
              <a:tabLst/>
            </a:pPr>
            <a:endParaRPr lang="Arial" altLang="Arial" sz="1000" dirty="0"/>
          </a:p>
          <a:p>
            <a:pPr marL="12700" indent="339244" algn="l" rtl="0" eaLnBrk="0">
              <a:lnSpc>
                <a:spcPct val="135000"/>
              </a:lnSpc>
              <a:spcBef>
                <a:spcPts val="304"/>
              </a:spcBef>
              <a:tabLst/>
            </a:pPr>
            <a:r>
              <a:rPr sz="1000" spc="50" dirty="0">
                <a:solidFill>
                  <a:srgbClr val="231F20">
                    <a:alpha val="100000"/>
                  </a:srgbClr>
                </a:solidFill>
                <a:latin typeface="Microsoft YaHei"/>
                <a:ea typeface="Microsoft YaHei"/>
                <a:cs typeface="Microsoft YaHei"/>
              </a:rPr>
              <a:t>对临终老人进行的介入，称为“临终关怀”。</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“临终关怀”是指对濒临</a:t>
            </a:r>
            <a:r>
              <a:rPr sz="1000" spc="40" dirty="0">
                <a:solidFill>
                  <a:srgbClr val="231F20">
                    <a:alpha val="100000"/>
                  </a:srgbClr>
                </a:solidFill>
                <a:latin typeface="Microsoft YaHei"/>
                <a:ea typeface="Microsoft YaHei"/>
                <a:cs typeface="Microsoft YaHei"/>
              </a:rPr>
              <a:t>死</a:t>
            </a:r>
            <a:r>
              <a:rPr sz="1000" spc="0" dirty="0">
                <a:solidFill>
                  <a:srgbClr val="231F20">
                    <a:alpha val="100000"/>
                  </a:srgbClr>
                </a:solidFill>
                <a:latin typeface="Microsoft YaHei"/>
                <a:ea typeface="Microsoft YaHei"/>
                <a:cs typeface="Microsoft YaHei"/>
              </a:rPr>
              <a:t>亡的老年患</a:t>
            </a:r>
            <a:r>
              <a:rPr sz="1000" spc="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者给予亲切的抚慰、</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良好的照顾和尽可能的帮助，使其安然故去。最早对临终患者的</a:t>
            </a:r>
            <a:r>
              <a:rPr sz="1000" spc="0" dirty="0">
                <a:solidFill>
                  <a:srgbClr val="231F20">
                    <a:alpha val="100000"/>
                  </a:srgbClr>
                </a:solidFill>
                <a:latin typeface="Microsoft YaHei"/>
                <a:ea typeface="Microsoft YaHei"/>
                <a:cs typeface="Microsoft YaHei"/>
              </a:rPr>
              <a:t>照料</a:t>
            </a:r>
            <a:r>
              <a:rPr sz="1000" spc="0" dirty="0">
                <a:solidFill>
                  <a:srgbClr val="231F20">
                    <a:alpha val="100000"/>
                  </a:srgbClr>
                </a:solidFill>
                <a:latin typeface="Microsoft YaHei"/>
                <a:ea typeface="Microsoft YaHei"/>
                <a:cs typeface="Microsoft YaHei"/>
              </a:rPr>
              <a:t>      </a:t>
            </a:r>
            <a:r>
              <a:rPr sz="1000" spc="80" dirty="0">
                <a:solidFill>
                  <a:srgbClr val="231F20">
                    <a:alpha val="100000"/>
                  </a:srgbClr>
                </a:solidFill>
                <a:latin typeface="Microsoft YaHei"/>
                <a:ea typeface="Microsoft YaHei"/>
                <a:cs typeface="Microsoft YaHei"/>
              </a:rPr>
              <a:t>是</a:t>
            </a:r>
            <a:r>
              <a:rPr sz="1000" spc="80" dirty="0">
                <a:solidFill>
                  <a:srgbClr val="231F20">
                    <a:alpha val="100000"/>
                  </a:srgbClr>
                </a:solidFill>
                <a:latin typeface="Microsoft YaHei"/>
                <a:ea typeface="Microsoft YaHei"/>
                <a:cs typeface="Microsoft YaHei"/>
              </a:rPr>
              <a:t> </a:t>
            </a:r>
            <a:r>
              <a:rPr sz="1000" spc="80" dirty="0">
                <a:solidFill>
                  <a:srgbClr val="231F20">
                    <a:alpha val="100000"/>
                  </a:srgbClr>
                </a:solidFill>
                <a:latin typeface="Times New Roman"/>
                <a:ea typeface="Times New Roman"/>
                <a:cs typeface="Times New Roman"/>
              </a:rPr>
              <a:t>1967</a:t>
            </a:r>
            <a:r>
              <a:rPr sz="1000" spc="80" dirty="0">
                <a:solidFill>
                  <a:srgbClr val="231F20">
                    <a:alpha val="100000"/>
                  </a:srgbClr>
                </a:solidFill>
                <a:latin typeface="Times New Roman"/>
                <a:ea typeface="Times New Roman"/>
                <a:cs typeface="Times New Roman"/>
              </a:rPr>
              <a:t> </a:t>
            </a:r>
            <a:r>
              <a:rPr sz="1000" spc="80" dirty="0">
                <a:solidFill>
                  <a:srgbClr val="231F20">
                    <a:alpha val="100000"/>
                  </a:srgbClr>
                </a:solidFill>
                <a:latin typeface="Microsoft YaHei"/>
                <a:ea typeface="Microsoft YaHei"/>
                <a:cs typeface="Microsoft YaHei"/>
              </a:rPr>
              <a:t>年在英国伦敦由桑德斯首创的圣克里斯多费临终关怀医院。在我国，“</a:t>
            </a:r>
            <a:r>
              <a:rPr sz="1000" spc="40" dirty="0">
                <a:solidFill>
                  <a:srgbClr val="231F20">
                    <a:alpha val="100000"/>
                  </a:srgbClr>
                </a:solidFill>
                <a:latin typeface="Microsoft YaHei"/>
                <a:ea typeface="Microsoft YaHei"/>
                <a:cs typeface="Microsoft YaHei"/>
              </a:rPr>
              <a:t>临</a:t>
            </a:r>
            <a:r>
              <a:rPr sz="1000" spc="0" dirty="0">
                <a:solidFill>
                  <a:srgbClr val="231F20">
                    <a:alpha val="100000"/>
                  </a:srgbClr>
                </a:solidFill>
                <a:latin typeface="Microsoft YaHei"/>
                <a:ea typeface="Microsoft YaHei"/>
                <a:cs typeface="Microsoft YaHei"/>
              </a:rPr>
              <a:t>终关怀”</a:t>
            </a:r>
            <a:r>
              <a:rPr sz="1000" spc="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Microsoft YaHei"/>
                <a:ea typeface="Microsoft YaHei"/>
                <a:cs typeface="Microsoft YaHei"/>
              </a:rPr>
              <a:t>一词在</a:t>
            </a:r>
            <a:r>
              <a:rPr sz="1000" spc="6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Times New Roman"/>
                <a:ea typeface="Times New Roman"/>
                <a:cs typeface="Times New Roman"/>
              </a:rPr>
              <a:t>20</a:t>
            </a:r>
            <a:r>
              <a:rPr sz="1000" spc="60" dirty="0">
                <a:solidFill>
                  <a:srgbClr val="231F20">
                    <a:alpha val="100000"/>
                  </a:srgbClr>
                </a:solidFill>
                <a:latin typeface="Times New Roman"/>
                <a:ea typeface="Times New Roman"/>
                <a:cs typeface="Times New Roman"/>
              </a:rPr>
              <a:t> </a:t>
            </a:r>
            <a:r>
              <a:rPr sz="1000" spc="60" dirty="0">
                <a:solidFill>
                  <a:srgbClr val="231F20">
                    <a:alpha val="100000"/>
                  </a:srgbClr>
                </a:solidFill>
                <a:latin typeface="Microsoft YaHei"/>
                <a:ea typeface="Microsoft YaHei"/>
                <a:cs typeface="Microsoft YaHei"/>
              </a:rPr>
              <a:t>世纪</a:t>
            </a:r>
            <a:r>
              <a:rPr sz="1000" spc="6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Times New Roman"/>
                <a:ea typeface="Times New Roman"/>
                <a:cs typeface="Times New Roman"/>
              </a:rPr>
              <a:t>80</a:t>
            </a:r>
            <a:r>
              <a:rPr sz="1000" spc="60" dirty="0">
                <a:solidFill>
                  <a:srgbClr val="231F20">
                    <a:alpha val="100000"/>
                  </a:srgbClr>
                </a:solidFill>
                <a:latin typeface="Times New Roman"/>
                <a:ea typeface="Times New Roman"/>
                <a:cs typeface="Times New Roman"/>
              </a:rPr>
              <a:t> </a:t>
            </a:r>
            <a:r>
              <a:rPr sz="1000" spc="60" dirty="0">
                <a:solidFill>
                  <a:srgbClr val="231F20">
                    <a:alpha val="100000"/>
                  </a:srgbClr>
                </a:solidFill>
                <a:latin typeface="Microsoft YaHei"/>
                <a:ea typeface="Microsoft YaHei"/>
                <a:cs typeface="Microsoft YaHei"/>
              </a:rPr>
              <a:t>年代被正式应用。香港的学者称之为“善终服务”，在台湾地</a:t>
            </a:r>
            <a:r>
              <a:rPr sz="1000" spc="40" dirty="0">
                <a:solidFill>
                  <a:srgbClr val="231F20">
                    <a:alpha val="100000"/>
                  </a:srgbClr>
                </a:solidFill>
                <a:latin typeface="Microsoft YaHei"/>
                <a:ea typeface="Microsoft YaHei"/>
                <a:cs typeface="Microsoft YaHei"/>
              </a:rPr>
              <a:t>区</a:t>
            </a:r>
            <a:r>
              <a:rPr sz="1000" spc="0" dirty="0">
                <a:solidFill>
                  <a:srgbClr val="231F20">
                    <a:alpha val="100000"/>
                  </a:srgbClr>
                </a:solidFill>
                <a:latin typeface="Microsoft YaHei"/>
                <a:ea typeface="Microsoft YaHei"/>
                <a:cs typeface="Microsoft YaHei"/>
              </a:rPr>
              <a:t>被称为</a:t>
            </a:r>
            <a:r>
              <a:rPr sz="1000" spc="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“安宁照顾</a:t>
            </a:r>
            <a:r>
              <a:rPr sz="1000" spc="30" dirty="0">
                <a:solidFill>
                  <a:srgbClr val="231F20">
                    <a:alpha val="100000"/>
                  </a:srgbClr>
                </a:solidFill>
                <a:latin typeface="Microsoft YaHei"/>
                <a:ea typeface="Microsoft YaHei"/>
                <a:cs typeface="Microsoft YaHei"/>
              </a:rPr>
              <a:t>”</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algn="l" rtl="0" eaLnBrk="0">
              <a:lnSpc>
                <a:spcPct val="106000"/>
              </a:lnSpc>
              <a:tabLst/>
            </a:pPr>
            <a:endParaRPr lang="Arial" altLang="Arial" sz="400" dirty="0"/>
          </a:p>
          <a:p>
            <a:pPr marL="81678" indent="286058" algn="l" rtl="0" eaLnBrk="0">
              <a:lnSpc>
                <a:spcPct val="130000"/>
              </a:lnSpc>
              <a:tabLst/>
            </a:pPr>
            <a:r>
              <a:rPr sz="1000" spc="80" dirty="0">
                <a:solidFill>
                  <a:srgbClr val="231F20">
                    <a:alpha val="100000"/>
                  </a:srgbClr>
                </a:solidFill>
                <a:latin typeface="Microsoft YaHei"/>
                <a:ea typeface="Microsoft YaHei"/>
                <a:cs typeface="Microsoft YaHei"/>
              </a:rPr>
              <a:t>临终关怀的服务对象是情况特殊的临终老人，</a:t>
            </a:r>
            <a:r>
              <a:rPr sz="1000" spc="80" dirty="0">
                <a:solidFill>
                  <a:srgbClr val="231F20">
                    <a:alpha val="100000"/>
                  </a:srgbClr>
                </a:solidFill>
                <a:latin typeface="Microsoft YaHei"/>
                <a:ea typeface="Microsoft YaHei"/>
                <a:cs typeface="Microsoft YaHei"/>
              </a:rPr>
              <a:t> </a:t>
            </a:r>
            <a:r>
              <a:rPr sz="1000" spc="80" dirty="0">
                <a:solidFill>
                  <a:srgbClr val="231F20">
                    <a:alpha val="100000"/>
                  </a:srgbClr>
                </a:solidFill>
                <a:latin typeface="Microsoft YaHei"/>
                <a:ea typeface="Microsoft YaHei"/>
                <a:cs typeface="Microsoft YaHei"/>
              </a:rPr>
              <a:t>即将离开人世，</a:t>
            </a:r>
            <a:r>
              <a:rPr sz="1000" spc="80" dirty="0">
                <a:solidFill>
                  <a:srgbClr val="231F20">
                    <a:alpha val="100000"/>
                  </a:srgbClr>
                </a:solidFill>
                <a:latin typeface="Microsoft YaHei"/>
                <a:ea typeface="Microsoft YaHei"/>
                <a:cs typeface="Microsoft YaHei"/>
              </a:rPr>
              <a:t>  </a:t>
            </a:r>
            <a:r>
              <a:rPr sz="1000" spc="80" dirty="0">
                <a:solidFill>
                  <a:srgbClr val="231F20">
                    <a:alpha val="100000"/>
                  </a:srgbClr>
                </a:solidFill>
                <a:latin typeface="Microsoft YaHei"/>
                <a:ea typeface="Microsoft YaHei"/>
                <a:cs typeface="Microsoft YaHei"/>
              </a:rPr>
              <a:t>临终老人承</a:t>
            </a:r>
            <a:r>
              <a:rPr sz="1000" spc="30" dirty="0">
                <a:solidFill>
                  <a:srgbClr val="231F20">
                    <a:alpha val="100000"/>
                  </a:srgbClr>
                </a:solidFill>
                <a:latin typeface="Microsoft YaHei"/>
                <a:ea typeface="Microsoft YaHei"/>
                <a:cs typeface="Microsoft YaHei"/>
              </a:rPr>
              <a:t>受</a:t>
            </a:r>
            <a:r>
              <a:rPr sz="1000" spc="0" dirty="0">
                <a:solidFill>
                  <a:srgbClr val="231F20">
                    <a:alpha val="100000"/>
                  </a:srgbClr>
                </a:solidFill>
                <a:latin typeface="Microsoft YaHei"/>
                <a:ea typeface="Microsoft YaHei"/>
                <a:cs typeface="Microsoft YaHei"/>
              </a:rPr>
              <a:t>着身</a:t>
            </a:r>
            <a:r>
              <a:rPr sz="1000" spc="0" dirty="0">
                <a:solidFill>
                  <a:srgbClr val="231F20">
                    <a:alpha val="100000"/>
                  </a:srgbClr>
                </a:solidFill>
                <a:latin typeface="Microsoft YaHei"/>
                <a:ea typeface="Microsoft YaHei"/>
                <a:cs typeface="Microsoft YaHei"/>
              </a:rPr>
              <a:t>      </a:t>
            </a:r>
            <a:r>
              <a:rPr sz="1000" spc="70" dirty="0">
                <a:solidFill>
                  <a:srgbClr val="231F20">
                    <a:alpha val="100000"/>
                  </a:srgbClr>
                </a:solidFill>
                <a:latin typeface="Microsoft YaHei"/>
                <a:ea typeface="Microsoft YaHei"/>
                <a:cs typeface="Microsoft YaHei"/>
              </a:rPr>
              <a:t>体和精神的双重痛苦。让这些老年人的身体和精神状态得到真正意义上的“宁养”</a:t>
            </a:r>
            <a:r>
              <a:rPr sz="1000" spc="70" dirty="0">
                <a:solidFill>
                  <a:srgbClr val="231F20">
                    <a:alpha val="100000"/>
                  </a:srgbClr>
                </a:solidFill>
                <a:latin typeface="Microsoft YaHei"/>
                <a:ea typeface="Microsoft YaHei"/>
                <a:cs typeface="Microsoft YaHei"/>
              </a:rPr>
              <a:t> </a:t>
            </a:r>
            <a:r>
              <a:rPr sz="1000" spc="70" dirty="0">
                <a:solidFill>
                  <a:srgbClr val="231F20">
                    <a:alpha val="100000"/>
                  </a:srgbClr>
                </a:solidFill>
                <a:latin typeface="Microsoft YaHei"/>
                <a:ea typeface="Microsoft YaHei"/>
                <a:cs typeface="Microsoft YaHei"/>
              </a:rPr>
              <a:t>，</a:t>
            </a:r>
            <a:r>
              <a:rPr sz="1000" spc="50" dirty="0">
                <a:solidFill>
                  <a:srgbClr val="231F20">
                    <a:alpha val="100000"/>
                  </a:srgbClr>
                </a:solidFill>
                <a:latin typeface="Microsoft YaHei"/>
                <a:ea typeface="Microsoft YaHei"/>
                <a:cs typeface="Microsoft YaHei"/>
              </a:rPr>
              <a:t>就</a:t>
            </a:r>
            <a:r>
              <a:rPr sz="1000" spc="0" dirty="0">
                <a:solidFill>
                  <a:srgbClr val="231F20">
                    <a:alpha val="100000"/>
                  </a:srgbClr>
                </a:solidFill>
                <a:latin typeface="Microsoft YaHei"/>
                <a:ea typeface="Microsoft YaHei"/>
                <a:cs typeface="Microsoft YaHei"/>
              </a:rPr>
              <a:t>      </a:t>
            </a:r>
            <a:r>
              <a:rPr sz="1000" spc="80" dirty="0">
                <a:solidFill>
                  <a:srgbClr val="231F20">
                    <a:alpha val="100000"/>
                  </a:srgbClr>
                </a:solidFill>
                <a:latin typeface="Microsoft YaHei"/>
                <a:ea typeface="Microsoft YaHei"/>
                <a:cs typeface="Microsoft YaHei"/>
              </a:rPr>
              <a:t>要开展临终关怀工作。给予临终老人“临终关怀”对老年人有尊严地度过人生的终点</a:t>
            </a:r>
            <a:r>
              <a:rPr sz="1000" spc="70" dirty="0">
                <a:solidFill>
                  <a:srgbClr val="231F20">
                    <a:alpha val="100000"/>
                  </a:srgbClr>
                </a:solidFill>
                <a:latin typeface="Microsoft YaHei"/>
                <a:ea typeface="Microsoft YaHei"/>
                <a:cs typeface="Microsoft YaHei"/>
              </a:rPr>
              <a:t>起</a:t>
            </a:r>
            <a:r>
              <a:rPr sz="1000" spc="0" dirty="0">
                <a:solidFill>
                  <a:srgbClr val="231F20">
                    <a:alpha val="100000"/>
                  </a:srgbClr>
                </a:solidFill>
                <a:latin typeface="Microsoft YaHei"/>
                <a:ea typeface="Microsoft YaHei"/>
                <a:cs typeface="Microsoft YaHei"/>
              </a:rPr>
              <a:t>     </a:t>
            </a:r>
            <a:r>
              <a:rPr sz="1000" spc="40" dirty="0">
                <a:solidFill>
                  <a:srgbClr val="231F20">
                    <a:alpha val="100000"/>
                  </a:srgbClr>
                </a:solidFill>
                <a:latin typeface="Microsoft YaHei"/>
                <a:ea typeface="Microsoft YaHei"/>
                <a:cs typeface="Microsoft YaHei"/>
              </a:rPr>
              <a:t>着积极的作用。</a:t>
            </a:r>
            <a:r>
              <a:rPr sz="1000" spc="40" dirty="0">
                <a:solidFill>
                  <a:srgbClr val="231F20">
                    <a:alpha val="100000"/>
                  </a:srgbClr>
                </a:solidFill>
                <a:latin typeface="Microsoft YaHei"/>
                <a:ea typeface="Microsoft YaHei"/>
                <a:cs typeface="Microsoft YaHei"/>
              </a:rPr>
              <a:t>  </a:t>
            </a:r>
            <a:r>
              <a:rPr sz="1000" spc="40" dirty="0">
                <a:solidFill>
                  <a:srgbClr val="231F20">
                    <a:alpha val="100000"/>
                  </a:srgbClr>
                </a:solidFill>
                <a:latin typeface="Microsoft YaHei"/>
                <a:ea typeface="Microsoft YaHei"/>
                <a:cs typeface="Microsoft YaHei"/>
              </a:rPr>
              <a:t>它是为临终老人及其家属提供生理、心理、社会、精神等方</a:t>
            </a:r>
            <a:r>
              <a:rPr sz="1000" spc="30" dirty="0">
                <a:solidFill>
                  <a:srgbClr val="231F20">
                    <a:alpha val="100000"/>
                  </a:srgbClr>
                </a:solidFill>
                <a:latin typeface="Microsoft YaHei"/>
                <a:ea typeface="Microsoft YaHei"/>
                <a:cs typeface="Microsoft YaHei"/>
              </a:rPr>
              <a:t>面</a:t>
            </a:r>
            <a:r>
              <a:rPr sz="1000" spc="0" dirty="0">
                <a:solidFill>
                  <a:srgbClr val="231F20">
                    <a:alpha val="100000"/>
                  </a:srgbClr>
                </a:solidFill>
                <a:latin typeface="Microsoft YaHei"/>
                <a:ea typeface="Microsoft YaHei"/>
                <a:cs typeface="Microsoft YaHei"/>
              </a:rPr>
              <a:t>的全面支持</a:t>
            </a:r>
            <a:r>
              <a:rPr sz="1000" spc="0" dirty="0">
                <a:solidFill>
                  <a:srgbClr val="231F20">
                    <a:alpha val="100000"/>
                  </a:srgbClr>
                </a:solidFill>
                <a:latin typeface="Microsoft YaHei"/>
                <a:ea typeface="Microsoft YaHei"/>
                <a:cs typeface="Microsoft YaHei"/>
              </a:rPr>
              <a:t>     </a:t>
            </a:r>
            <a:r>
              <a:rPr sz="1000" spc="40" dirty="0">
                <a:solidFill>
                  <a:srgbClr val="231F20">
                    <a:alpha val="100000"/>
                  </a:srgbClr>
                </a:solidFill>
                <a:latin typeface="Microsoft YaHei"/>
                <a:ea typeface="Microsoft YaHei"/>
                <a:cs typeface="Microsoft YaHei"/>
              </a:rPr>
              <a:t>与照护的一种特殊的医疗保健服务，是一项新兴的社会公益事业。</a:t>
            </a:r>
            <a:r>
              <a:rPr sz="1000" spc="40" dirty="0">
                <a:solidFill>
                  <a:srgbClr val="231F20">
                    <a:alpha val="100000"/>
                  </a:srgbClr>
                </a:solidFill>
                <a:latin typeface="Microsoft YaHei"/>
                <a:ea typeface="Microsoft YaHei"/>
                <a:cs typeface="Microsoft YaHei"/>
              </a:rPr>
              <a:t>  </a:t>
            </a:r>
            <a:r>
              <a:rPr sz="1000" spc="40" dirty="0">
                <a:solidFill>
                  <a:srgbClr val="231F20">
                    <a:alpha val="100000"/>
                  </a:srgbClr>
                </a:solidFill>
                <a:latin typeface="Microsoft YaHei"/>
                <a:ea typeface="Microsoft YaHei"/>
                <a:cs typeface="Microsoft YaHei"/>
              </a:rPr>
              <a:t>它涉及每</a:t>
            </a:r>
            <a:r>
              <a:rPr sz="1000" spc="10" dirty="0">
                <a:solidFill>
                  <a:srgbClr val="231F20">
                    <a:alpha val="100000"/>
                  </a:srgbClr>
                </a:solidFill>
                <a:latin typeface="Microsoft YaHei"/>
                <a:ea typeface="Microsoft YaHei"/>
                <a:cs typeface="Microsoft YaHei"/>
              </a:rPr>
              <a:t>个</a:t>
            </a:r>
            <a:r>
              <a:rPr sz="1000" spc="0" dirty="0">
                <a:solidFill>
                  <a:srgbClr val="231F20">
                    <a:alpha val="100000"/>
                  </a:srgbClr>
                </a:solidFill>
                <a:latin typeface="Microsoft YaHei"/>
                <a:ea typeface="Microsoft YaHei"/>
                <a:cs typeface="Microsoft YaHei"/>
              </a:rPr>
              <a:t>人的生命尊</a:t>
            </a:r>
            <a:endParaRPr lang="Microsoft YaHei" altLang="Microsoft YaHei" sz="1000" dirty="0"/>
          </a:p>
        </p:txBody>
      </p:sp>
      <p:sp>
        <p:nvSpPr>
          <p:cNvPr id="607" name="textbox 607"/>
          <p:cNvSpPr/>
          <p:nvPr/>
        </p:nvSpPr>
        <p:spPr>
          <a:xfrm>
            <a:off x="4381908" y="661246"/>
            <a:ext cx="1751329" cy="170179"/>
          </a:xfrm>
          <a:prstGeom prst="rect">
            <a:avLst/>
          </a:prstGeom>
        </p:spPr>
        <p:txBody>
          <a:bodyPr vert="horz" wrap="square" lIns="0" tIns="0" rIns="0" bIns="0"/>
          <a:lstStyle/>
          <a:p>
            <a:pPr algn="l" rtl="0" eaLnBrk="0">
              <a:lnSpc>
                <a:spcPct val="79852"/>
              </a:lnSpc>
              <a:tabLst/>
            </a:pPr>
            <a:endParaRPr lang="Arial" altLang="Arial" sz="100" dirty="0"/>
          </a:p>
          <a:p>
            <a:pPr marL="12700" algn="l" rtl="0" eaLnBrk="0">
              <a:lnSpc>
                <a:spcPct val="95000"/>
              </a:lnSpc>
              <a:tabLst/>
            </a:pPr>
            <a:r>
              <a:rPr sz="1000" spc="50" dirty="0">
                <a:solidFill>
                  <a:srgbClr val="B00D15">
                    <a:alpha val="100000"/>
                  </a:srgbClr>
                </a:solidFill>
                <a:latin typeface="Microsoft YaHei"/>
                <a:ea typeface="Microsoft YaHei"/>
                <a:cs typeface="Microsoft YaHei"/>
              </a:rPr>
              <a:t>项目五</a:t>
            </a:r>
            <a:r>
              <a:rPr sz="1000" spc="50" dirty="0">
                <a:solidFill>
                  <a:srgbClr val="B00D15">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临终老人心理与护</a:t>
            </a:r>
            <a:r>
              <a:rPr sz="1000" spc="0" dirty="0">
                <a:solidFill>
                  <a:srgbClr val="231F20">
                    <a:alpha val="100000"/>
                  </a:srgbClr>
                </a:solidFill>
                <a:latin typeface="Microsoft YaHei"/>
                <a:ea typeface="Microsoft YaHei"/>
                <a:cs typeface="Microsoft YaHei"/>
              </a:rPr>
              <a:t>理</a:t>
            </a:r>
            <a:endParaRPr lang="Microsoft YaHei" altLang="Microsoft YaHei" sz="1000" dirty="0"/>
          </a:p>
        </p:txBody>
      </p:sp>
      <p:grpSp>
        <p:nvGrpSpPr>
          <p:cNvPr id="32" name="group 32"/>
          <p:cNvGrpSpPr/>
          <p:nvPr/>
        </p:nvGrpSpPr>
        <p:grpSpPr>
          <a:xfrm rot="21600000">
            <a:off x="1752600" y="254508"/>
            <a:ext cx="3514344" cy="1549907"/>
            <a:chOff x="0" y="0"/>
            <a:chExt cx="3514344" cy="1549907"/>
          </a:xfrm>
        </p:grpSpPr>
        <p:pic>
          <p:nvPicPr>
            <p:cNvPr id="608" name="picture 608"/>
            <p:cNvPicPr>
              <a:picLocks noChangeAspect="1"/>
            </p:cNvPicPr>
            <p:nvPr/>
          </p:nvPicPr>
          <p:blipFill>
            <a:blip r:embed="rId2"/>
            <a:stretch>
              <a:fillRect/>
            </a:stretch>
          </p:blipFill>
          <p:spPr>
            <a:xfrm rot="21600000">
              <a:off x="0" y="0"/>
              <a:ext cx="3514344" cy="1549907"/>
            </a:xfrm>
            <a:prstGeom prst="rect">
              <a:avLst/>
            </a:prstGeom>
          </p:spPr>
        </p:pic>
        <p:sp>
          <p:nvSpPr>
            <p:cNvPr id="609" name="textbox 609"/>
            <p:cNvSpPr/>
            <p:nvPr/>
          </p:nvSpPr>
          <p:spPr>
            <a:xfrm>
              <a:off x="1804618" y="606380"/>
              <a:ext cx="1195705" cy="594994"/>
            </a:xfrm>
            <a:prstGeom prst="rect">
              <a:avLst/>
            </a:prstGeom>
          </p:spPr>
          <p:txBody>
            <a:bodyPr vert="horz" wrap="square" lIns="0" tIns="0" rIns="0" bIns="0"/>
            <a:lstStyle/>
            <a:p>
              <a:pPr algn="l" rtl="0" eaLnBrk="0">
                <a:lnSpc>
                  <a:spcPct val="75094"/>
                </a:lnSpc>
                <a:tabLst/>
              </a:pPr>
              <a:endParaRPr lang="Arial" altLang="Arial" sz="100" dirty="0"/>
            </a:p>
            <a:p>
              <a:pPr marL="12700" indent="139058" algn="l" rtl="0" eaLnBrk="0">
                <a:lnSpc>
                  <a:spcPct val="104000"/>
                </a:lnSpc>
                <a:tabLst/>
              </a:pPr>
              <a:r>
                <a:rPr sz="1800" spc="0" dirty="0">
                  <a:solidFill>
                    <a:srgbClr val="231F20">
                      <a:alpha val="100000"/>
                    </a:srgbClr>
                  </a:solidFill>
                  <a:latin typeface="Microsoft YaHei"/>
                  <a:ea typeface="Microsoft YaHei"/>
                  <a:cs typeface="Microsoft YaHei"/>
                </a:rPr>
                <a:t>临终老人</a:t>
              </a:r>
              <a:r>
                <a:rPr sz="1800" spc="0" dirty="0">
                  <a:solidFill>
                    <a:srgbClr val="231F20">
                      <a:alpha val="100000"/>
                    </a:srgbClr>
                  </a:solidFill>
                  <a:latin typeface="Microsoft YaHei"/>
                  <a:ea typeface="Microsoft YaHei"/>
                  <a:cs typeface="Microsoft YaHei"/>
                </a:rPr>
                <a:t>  </a:t>
              </a:r>
              <a:r>
                <a:rPr sz="1800" spc="50" dirty="0">
                  <a:solidFill>
                    <a:srgbClr val="231F20">
                      <a:alpha val="100000"/>
                    </a:srgbClr>
                  </a:solidFill>
                  <a:latin typeface="Microsoft YaHei"/>
                  <a:ea typeface="Microsoft YaHei"/>
                  <a:cs typeface="Microsoft YaHei"/>
                </a:rPr>
                <a:t>心理与护</a:t>
              </a:r>
              <a:r>
                <a:rPr sz="1800" spc="10" dirty="0">
                  <a:solidFill>
                    <a:srgbClr val="231F20">
                      <a:alpha val="100000"/>
                    </a:srgbClr>
                  </a:solidFill>
                  <a:latin typeface="Microsoft YaHei"/>
                  <a:ea typeface="Microsoft YaHei"/>
                  <a:cs typeface="Microsoft YaHei"/>
                </a:rPr>
                <a:t>理</a:t>
              </a:r>
              <a:endParaRPr lang="Microsoft YaHei" altLang="Microsoft YaHei" sz="1800" dirty="0"/>
            </a:p>
          </p:txBody>
        </p:sp>
        <p:pic>
          <p:nvPicPr>
            <p:cNvPr id="610" name="picture 610"/>
            <p:cNvPicPr>
              <a:picLocks noChangeAspect="1"/>
            </p:cNvPicPr>
            <p:nvPr/>
          </p:nvPicPr>
          <p:blipFill>
            <a:blip r:embed="rId3"/>
            <a:stretch>
              <a:fillRect/>
            </a:stretch>
          </p:blipFill>
          <p:spPr>
            <a:xfrm rot="21600000">
              <a:off x="356870" y="708951"/>
              <a:ext cx="787082" cy="268402"/>
            </a:xfrm>
            <a:prstGeom prst="rect">
              <a:avLst/>
            </a:prstGeom>
          </p:spPr>
        </p:pic>
      </p:grpSp>
      <p:sp>
        <p:nvSpPr>
          <p:cNvPr id="611" name="textbox 611"/>
          <p:cNvSpPr/>
          <p:nvPr/>
        </p:nvSpPr>
        <p:spPr>
          <a:xfrm>
            <a:off x="5842324" y="9041149"/>
            <a:ext cx="229234" cy="153035"/>
          </a:xfrm>
          <a:prstGeom prst="rect">
            <a:avLst/>
          </a:prstGeom>
        </p:spPr>
        <p:txBody>
          <a:bodyPr vert="horz" wrap="square" lIns="0" tIns="0" rIns="0" bIns="0"/>
          <a:lstStyle/>
          <a:p>
            <a:pPr algn="l" rtl="0" eaLnBrk="0">
              <a:lnSpc>
                <a:spcPct val="78980"/>
              </a:lnSpc>
              <a:tabLst/>
            </a:pPr>
            <a:endParaRPr lang="Arial" altLang="Arial" sz="100" dirty="0"/>
          </a:p>
          <a:p>
            <a:pPr marL="12700" algn="l" rtl="0" eaLnBrk="0">
              <a:lnSpc>
                <a:spcPct val="84000"/>
              </a:lnSpc>
              <a:tabLst/>
            </a:pPr>
            <a:r>
              <a:rPr sz="1000" b="1" spc="-30" dirty="0">
                <a:solidFill>
                  <a:srgbClr val="231F20">
                    <a:alpha val="100000"/>
                  </a:srgbClr>
                </a:solidFill>
                <a:latin typeface="Arial"/>
                <a:ea typeface="Arial"/>
                <a:cs typeface="Arial"/>
              </a:rPr>
              <a:t>18</a:t>
            </a:r>
            <a:r>
              <a:rPr sz="1000" b="1" spc="-10" dirty="0">
                <a:solidFill>
                  <a:srgbClr val="231F20">
                    <a:alpha val="100000"/>
                  </a:srgbClr>
                </a:solidFill>
                <a:latin typeface="Arial"/>
                <a:ea typeface="Arial"/>
                <a:cs typeface="Arial"/>
              </a:rPr>
              <a:t>1</a:t>
            </a:r>
            <a:endParaRPr lang="Arial" altLang="Arial" sz="1000"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2" name="textbox 612"/>
          <p:cNvSpPr/>
          <p:nvPr/>
        </p:nvSpPr>
        <p:spPr>
          <a:xfrm>
            <a:off x="1036415" y="2361100"/>
            <a:ext cx="4612640" cy="1606550"/>
          </a:xfrm>
          <a:prstGeom prst="rect">
            <a:avLst/>
          </a:prstGeom>
        </p:spPr>
        <p:txBody>
          <a:bodyPr vert="horz" wrap="square" lIns="0" tIns="0" rIns="0" bIns="0"/>
          <a:lstStyle/>
          <a:p>
            <a:pPr algn="l" rtl="0" eaLnBrk="0">
              <a:lnSpc>
                <a:spcPct val="106000"/>
              </a:lnSpc>
              <a:tabLst/>
            </a:pPr>
            <a:endParaRPr lang="Arial" altLang="Arial" sz="100" dirty="0"/>
          </a:p>
          <a:p>
            <a:pPr marL="12700" indent="285125" algn="l" rtl="0" eaLnBrk="0">
              <a:lnSpc>
                <a:spcPct val="129000"/>
              </a:lnSpc>
              <a:tabLst/>
            </a:pPr>
            <a:r>
              <a:rPr sz="1000" spc="80" dirty="0">
                <a:solidFill>
                  <a:srgbClr val="231F20">
                    <a:alpha val="100000"/>
                  </a:srgbClr>
                </a:solidFill>
                <a:latin typeface="SimSun"/>
                <a:ea typeface="SimSun"/>
                <a:cs typeface="SimSun"/>
              </a:rPr>
              <a:t>万阿姨，</a:t>
            </a:r>
            <a:r>
              <a:rPr sz="1000" spc="80" dirty="0">
                <a:solidFill>
                  <a:srgbClr val="231F20">
                    <a:alpha val="100000"/>
                  </a:srgbClr>
                </a:solidFill>
                <a:latin typeface="Times New Roman"/>
                <a:ea typeface="Times New Roman"/>
                <a:cs typeface="Times New Roman"/>
              </a:rPr>
              <a:t>72</a:t>
            </a:r>
            <a:r>
              <a:rPr sz="1000" spc="80" dirty="0">
                <a:solidFill>
                  <a:srgbClr val="231F20">
                    <a:alpha val="100000"/>
                  </a:srgbClr>
                </a:solidFill>
                <a:latin typeface="Times New Roman"/>
                <a:ea typeface="Times New Roman"/>
                <a:cs typeface="Times New Roman"/>
              </a:rPr>
              <a:t> </a:t>
            </a:r>
            <a:r>
              <a:rPr sz="1000" spc="80" dirty="0">
                <a:solidFill>
                  <a:srgbClr val="231F20">
                    <a:alpha val="100000"/>
                  </a:srgbClr>
                </a:solidFill>
                <a:latin typeface="SimSun"/>
                <a:ea typeface="SimSun"/>
                <a:cs typeface="SimSun"/>
              </a:rPr>
              <a:t>岁，武汉人，退休前从事行政工作，患有食道癌，手术两</a:t>
            </a:r>
            <a:r>
              <a:rPr sz="1000" spc="10" dirty="0">
                <a:solidFill>
                  <a:srgbClr val="231F20">
                    <a:alpha val="100000"/>
                  </a:srgbClr>
                </a:solidFill>
                <a:latin typeface="SimSun"/>
                <a:ea typeface="SimSun"/>
                <a:cs typeface="SimSun"/>
              </a:rPr>
              <a:t>年</a:t>
            </a:r>
            <a:r>
              <a:rPr sz="1000" spc="0" dirty="0">
                <a:solidFill>
                  <a:srgbClr val="231F20">
                    <a:alpha val="100000"/>
                  </a:srgbClr>
                </a:solidFill>
                <a:latin typeface="SimSun"/>
                <a:ea typeface="SimSun"/>
                <a:cs typeface="SimSun"/>
              </a:rPr>
              <a:t> </a:t>
            </a:r>
            <a:r>
              <a:rPr sz="1000" spc="60" dirty="0">
                <a:solidFill>
                  <a:srgbClr val="231F20">
                    <a:alpha val="100000"/>
                  </a:srgbClr>
                </a:solidFill>
                <a:latin typeface="SimSun"/>
                <a:ea typeface="SimSun"/>
                <a:cs typeface="SimSun"/>
              </a:rPr>
              <a:t>后病情逐渐加重，化疗三年，放疗无数次，</a:t>
            </a:r>
            <a:r>
              <a:rPr sz="1000" spc="60" dirty="0">
                <a:solidFill>
                  <a:srgbClr val="231F20">
                    <a:alpha val="100000"/>
                  </a:srgbClr>
                </a:solidFill>
                <a:latin typeface="SimSun"/>
                <a:ea typeface="SimSun"/>
                <a:cs typeface="SimSun"/>
              </a:rPr>
              <a:t>  </a:t>
            </a:r>
            <a:r>
              <a:rPr sz="1000" spc="60" dirty="0">
                <a:solidFill>
                  <a:srgbClr val="231F20">
                    <a:alpha val="100000"/>
                  </a:srgbClr>
                </a:solidFill>
                <a:latin typeface="SimSun"/>
                <a:ea typeface="SimSun"/>
                <a:cs typeface="SimSun"/>
              </a:rPr>
              <a:t>目前吞咽有困难，只能喝下流</a:t>
            </a:r>
            <a:r>
              <a:rPr sz="1000" spc="10" dirty="0">
                <a:solidFill>
                  <a:srgbClr val="231F20">
                    <a:alpha val="100000"/>
                  </a:srgbClr>
                </a:solidFill>
                <a:latin typeface="SimSun"/>
                <a:ea typeface="SimSun"/>
                <a:cs typeface="SimSun"/>
              </a:rPr>
              <a:t>质</a:t>
            </a:r>
            <a:r>
              <a:rPr sz="1000" spc="0" dirty="0">
                <a:solidFill>
                  <a:srgbClr val="231F20">
                    <a:alpha val="100000"/>
                  </a:srgbClr>
                </a:solidFill>
                <a:latin typeface="SimSun"/>
                <a:ea typeface="SimSun"/>
                <a:cs typeface="SimSun"/>
              </a:rPr>
              <a:t> </a:t>
            </a:r>
            <a:r>
              <a:rPr sz="1000" spc="100" dirty="0">
                <a:solidFill>
                  <a:srgbClr val="231F20">
                    <a:alpha val="100000"/>
                  </a:srgbClr>
                </a:solidFill>
                <a:latin typeface="SimSun"/>
                <a:ea typeface="SimSun"/>
                <a:cs typeface="SimSun"/>
              </a:rPr>
              <a:t>食物和水，疼痛难忍，与老伴一起生活，两子一女都在外地工作，心</a:t>
            </a:r>
            <a:r>
              <a:rPr sz="1000" spc="90" dirty="0">
                <a:solidFill>
                  <a:srgbClr val="231F20">
                    <a:alpha val="100000"/>
                  </a:srgbClr>
                </a:solidFill>
                <a:latin typeface="SimSun"/>
                <a:ea typeface="SimSun"/>
                <a:cs typeface="SimSun"/>
              </a:rPr>
              <a:t>身</a:t>
            </a:r>
            <a:r>
              <a:rPr sz="1000" spc="0" dirty="0">
                <a:solidFill>
                  <a:srgbClr val="231F20">
                    <a:alpha val="100000"/>
                  </a:srgbClr>
                </a:solidFill>
                <a:latin typeface="SimSun"/>
                <a:ea typeface="SimSun"/>
                <a:cs typeface="SimSun"/>
              </a:rPr>
              <a:t>痛苦</a:t>
            </a:r>
            <a:r>
              <a:rPr sz="1000" spc="0" dirty="0">
                <a:solidFill>
                  <a:srgbClr val="231F20">
                    <a:alpha val="100000"/>
                  </a:srgbClr>
                </a:solidFill>
                <a:latin typeface="SimSun"/>
                <a:ea typeface="SimSun"/>
                <a:cs typeface="SimSun"/>
              </a:rPr>
              <a:t> </a:t>
            </a:r>
            <a:r>
              <a:rPr sz="1000" spc="100" dirty="0">
                <a:solidFill>
                  <a:srgbClr val="231F20">
                    <a:alpha val="100000"/>
                  </a:srgbClr>
                </a:solidFill>
                <a:latin typeface="SimSun"/>
                <a:ea typeface="SimSun"/>
                <a:cs typeface="SimSun"/>
              </a:rPr>
              <a:t>折磨得她日不能食，夜不能寐，老年谵妄、抑郁情绪日益严重。万阿姨</a:t>
            </a:r>
            <a:r>
              <a:rPr sz="1000" spc="10" dirty="0">
                <a:solidFill>
                  <a:srgbClr val="231F20">
                    <a:alpha val="100000"/>
                  </a:srgbClr>
                </a:solidFill>
                <a:latin typeface="SimSun"/>
                <a:ea typeface="SimSun"/>
                <a:cs typeface="SimSun"/>
              </a:rPr>
              <a:t>性</a:t>
            </a:r>
            <a:r>
              <a:rPr sz="1000" spc="0" dirty="0">
                <a:solidFill>
                  <a:srgbClr val="231F20">
                    <a:alpha val="100000"/>
                  </a:srgbClr>
                </a:solidFill>
                <a:latin typeface="SimSun"/>
                <a:ea typeface="SimSun"/>
                <a:cs typeface="SimSun"/>
              </a:rPr>
              <a:t>格</a:t>
            </a:r>
            <a:r>
              <a:rPr sz="1000" spc="0" dirty="0">
                <a:solidFill>
                  <a:srgbClr val="231F20">
                    <a:alpha val="100000"/>
                  </a:srgbClr>
                </a:solidFill>
                <a:latin typeface="SimSun"/>
                <a:ea typeface="SimSun"/>
                <a:cs typeface="SimSun"/>
              </a:rPr>
              <a:t> </a:t>
            </a:r>
            <a:r>
              <a:rPr sz="1000" spc="80" dirty="0">
                <a:solidFill>
                  <a:srgbClr val="231F20">
                    <a:alpha val="100000"/>
                  </a:srgbClr>
                </a:solidFill>
                <a:latin typeface="SimSun"/>
                <a:ea typeface="SimSun"/>
                <a:cs typeface="SimSun"/>
              </a:rPr>
              <a:t>直爽、豁达、健谈，</a:t>
            </a:r>
            <a:r>
              <a:rPr sz="1000" spc="80" dirty="0">
                <a:solidFill>
                  <a:srgbClr val="231F20">
                    <a:alpha val="100000"/>
                  </a:srgbClr>
                </a:solidFill>
                <a:latin typeface="SimSun"/>
                <a:ea typeface="SimSun"/>
                <a:cs typeface="SimSun"/>
              </a:rPr>
              <a:t> </a:t>
            </a:r>
            <a:r>
              <a:rPr sz="1000" spc="80" dirty="0">
                <a:solidFill>
                  <a:srgbClr val="231F20">
                    <a:alpha val="100000"/>
                  </a:srgbClr>
                </a:solidFill>
                <a:latin typeface="SimSun"/>
                <a:ea typeface="SimSun"/>
                <a:cs typeface="SimSun"/>
              </a:rPr>
              <a:t>因化疗反应不适，病情恶化转至宁养院，后病情稍</a:t>
            </a:r>
            <a:r>
              <a:rPr sz="1000" spc="30" dirty="0">
                <a:solidFill>
                  <a:srgbClr val="231F20">
                    <a:alpha val="100000"/>
                  </a:srgbClr>
                </a:solidFill>
                <a:latin typeface="SimSun"/>
                <a:ea typeface="SimSun"/>
                <a:cs typeface="SimSun"/>
              </a:rPr>
              <a:t>微</a:t>
            </a:r>
            <a:r>
              <a:rPr sz="1000" spc="0" dirty="0">
                <a:solidFill>
                  <a:srgbClr val="231F20">
                    <a:alpha val="100000"/>
                  </a:srgbClr>
                </a:solidFill>
                <a:latin typeface="SimSun"/>
                <a:ea typeface="SimSun"/>
                <a:cs typeface="SimSun"/>
              </a:rPr>
              <a:t>好</a:t>
            </a:r>
            <a:r>
              <a:rPr sz="1000" spc="0" dirty="0">
                <a:solidFill>
                  <a:srgbClr val="231F20">
                    <a:alpha val="100000"/>
                  </a:srgbClr>
                </a:solidFill>
                <a:latin typeface="SimSun"/>
                <a:ea typeface="SimSun"/>
                <a:cs typeface="SimSun"/>
              </a:rPr>
              <a:t> </a:t>
            </a:r>
            <a:r>
              <a:rPr sz="1000" spc="110" dirty="0">
                <a:solidFill>
                  <a:srgbClr val="231F20">
                    <a:alpha val="100000"/>
                  </a:srgbClr>
                </a:solidFill>
                <a:latin typeface="SimSun"/>
                <a:ea typeface="SimSun"/>
                <a:cs typeface="SimSun"/>
              </a:rPr>
              <a:t>转再次进入放化疗中心接受治疗，此后，万阿姨就对未来和生死缺少</a:t>
            </a:r>
            <a:r>
              <a:rPr sz="1000" spc="50" dirty="0">
                <a:solidFill>
                  <a:srgbClr val="231F20">
                    <a:alpha val="100000"/>
                  </a:srgbClr>
                </a:solidFill>
                <a:latin typeface="SimSun"/>
                <a:ea typeface="SimSun"/>
                <a:cs typeface="SimSun"/>
              </a:rPr>
              <a:t>希</a:t>
            </a:r>
            <a:r>
              <a:rPr sz="1000" spc="0" dirty="0">
                <a:solidFill>
                  <a:srgbClr val="231F20">
                    <a:alpha val="100000"/>
                  </a:srgbClr>
                </a:solidFill>
                <a:latin typeface="SimSun"/>
                <a:ea typeface="SimSun"/>
                <a:cs typeface="SimSun"/>
              </a:rPr>
              <a:t>望</a:t>
            </a:r>
            <a:r>
              <a:rPr sz="1000" spc="0" dirty="0">
                <a:solidFill>
                  <a:srgbClr val="231F20">
                    <a:alpha val="100000"/>
                  </a:srgbClr>
                </a:solidFill>
                <a:latin typeface="SimSun"/>
                <a:ea typeface="SimSun"/>
                <a:cs typeface="SimSun"/>
              </a:rPr>
              <a:t> </a:t>
            </a:r>
            <a:r>
              <a:rPr sz="1000" spc="50" dirty="0">
                <a:solidFill>
                  <a:srgbClr val="231F20">
                    <a:alpha val="100000"/>
                  </a:srgbClr>
                </a:solidFill>
                <a:latin typeface="SimSun"/>
                <a:ea typeface="SimSun"/>
                <a:cs typeface="SimSun"/>
              </a:rPr>
              <a:t>，</a:t>
            </a:r>
            <a:r>
              <a:rPr sz="1000" spc="50" dirty="0">
                <a:solidFill>
                  <a:srgbClr val="231F20">
                    <a:alpha val="100000"/>
                  </a:srgbClr>
                </a:solidFill>
                <a:latin typeface="SimSun"/>
                <a:ea typeface="SimSun"/>
                <a:cs typeface="SimSun"/>
              </a:rPr>
              <a:t>  </a:t>
            </a:r>
            <a:r>
              <a:rPr sz="1000" spc="50" dirty="0">
                <a:solidFill>
                  <a:srgbClr val="231F20">
                    <a:alpha val="100000"/>
                  </a:srgbClr>
                </a:solidFill>
                <a:latin typeface="SimSun"/>
                <a:ea typeface="SimSun"/>
                <a:cs typeface="SimSun"/>
              </a:rPr>
              <a:t>但可以感受到万阿姨有极强的求生欲望，也期望能</a:t>
            </a:r>
            <a:r>
              <a:rPr sz="1000" spc="10" dirty="0">
                <a:solidFill>
                  <a:srgbClr val="231F20">
                    <a:alpha val="100000"/>
                  </a:srgbClr>
                </a:solidFill>
                <a:latin typeface="SimSun"/>
                <a:ea typeface="SimSun"/>
                <a:cs typeface="SimSun"/>
              </a:rPr>
              <a:t>早</a:t>
            </a:r>
            <a:r>
              <a:rPr sz="1000" spc="0" dirty="0">
                <a:solidFill>
                  <a:srgbClr val="231F20">
                    <a:alpha val="100000"/>
                  </a:srgbClr>
                </a:solidFill>
                <a:latin typeface="SimSun"/>
                <a:ea typeface="SimSun"/>
                <a:cs typeface="SimSun"/>
              </a:rPr>
              <a:t>日康复。</a:t>
            </a:r>
            <a:endParaRPr lang="SimSun" altLang="SimSun" sz="1000" dirty="0"/>
          </a:p>
          <a:p>
            <a:pPr algn="l" rtl="0" eaLnBrk="0">
              <a:lnSpc>
                <a:spcPct val="110000"/>
              </a:lnSpc>
              <a:tabLst/>
            </a:pPr>
            <a:endParaRPr lang="Arial" altLang="Arial" sz="300" dirty="0"/>
          </a:p>
          <a:p>
            <a:pPr marL="282897" algn="l" rtl="0" eaLnBrk="0">
              <a:lnSpc>
                <a:spcPct val="99000"/>
              </a:lnSpc>
              <a:tabLst/>
            </a:pPr>
            <a:r>
              <a:rPr sz="1000" spc="40" dirty="0">
                <a:solidFill>
                  <a:srgbClr val="231F20">
                    <a:alpha val="100000"/>
                  </a:srgbClr>
                </a:solidFill>
                <a:latin typeface="SimSun"/>
                <a:ea typeface="SimSun"/>
                <a:cs typeface="SimSun"/>
              </a:rPr>
              <a:t>请问：可以给万阿姨提供哪些心</a:t>
            </a:r>
            <a:r>
              <a:rPr sz="1000" spc="10" dirty="0">
                <a:solidFill>
                  <a:srgbClr val="231F20">
                    <a:alpha val="100000"/>
                  </a:srgbClr>
                </a:solidFill>
                <a:latin typeface="SimSun"/>
                <a:ea typeface="SimSun"/>
                <a:cs typeface="SimSun"/>
              </a:rPr>
              <a:t>理</a:t>
            </a:r>
            <a:r>
              <a:rPr sz="1000" spc="0" dirty="0">
                <a:solidFill>
                  <a:srgbClr val="231F20">
                    <a:alpha val="100000"/>
                  </a:srgbClr>
                </a:solidFill>
                <a:latin typeface="SimSun"/>
                <a:ea typeface="SimSun"/>
                <a:cs typeface="SimSun"/>
              </a:rPr>
              <a:t>护理？</a:t>
            </a:r>
            <a:endParaRPr lang="SimSun" altLang="SimSun" sz="1000" dirty="0"/>
          </a:p>
        </p:txBody>
      </p:sp>
      <p:sp>
        <p:nvSpPr>
          <p:cNvPr id="613" name="textbox 613"/>
          <p:cNvSpPr/>
          <p:nvPr/>
        </p:nvSpPr>
        <p:spPr>
          <a:xfrm>
            <a:off x="1017793" y="7181512"/>
            <a:ext cx="4541520" cy="960755"/>
          </a:xfrm>
          <a:prstGeom prst="rect">
            <a:avLst/>
          </a:prstGeom>
        </p:spPr>
        <p:txBody>
          <a:bodyPr vert="horz" wrap="square" lIns="0" tIns="0" rIns="0" bIns="0"/>
          <a:lstStyle/>
          <a:p>
            <a:pPr algn="l" rtl="0" eaLnBrk="0">
              <a:lnSpc>
                <a:spcPct val="82227"/>
              </a:lnSpc>
              <a:tabLst/>
            </a:pPr>
            <a:endParaRPr lang="Arial" altLang="Arial" sz="100" dirty="0"/>
          </a:p>
          <a:p>
            <a:pPr marL="25949" algn="l" rtl="0" eaLnBrk="0">
              <a:lnSpc>
                <a:spcPct val="99000"/>
              </a:lnSpc>
              <a:tabLst/>
            </a:pPr>
            <a:r>
              <a:rPr sz="1000" b="1" spc="20" dirty="0">
                <a:solidFill>
                  <a:srgbClr val="231F20">
                    <a:alpha val="100000"/>
                  </a:srgbClr>
                </a:solidFill>
                <a:latin typeface="Arial"/>
                <a:ea typeface="Arial"/>
                <a:cs typeface="Arial"/>
              </a:rPr>
              <a:t>1.</a:t>
            </a:r>
            <a:r>
              <a:rPr sz="1000" spc="20" dirty="0">
                <a:solidFill>
                  <a:srgbClr val="231F20">
                    <a:alpha val="100000"/>
                  </a:srgbClr>
                </a:solidFill>
                <a:latin typeface="Arial"/>
                <a:ea typeface="Arial"/>
                <a:cs typeface="Arial"/>
              </a:rPr>
              <a:t> </a:t>
            </a:r>
            <a:r>
              <a:rPr sz="1000" spc="20" dirty="0">
                <a:solidFill>
                  <a:srgbClr val="231F20">
                    <a:alpha val="100000"/>
                  </a:srgbClr>
                </a:solidFill>
                <a:latin typeface="SimSun"/>
                <a:ea typeface="SimSun"/>
                <a:cs typeface="SimSun"/>
              </a:rPr>
              <a:t>临终</a:t>
            </a:r>
            <a:r>
              <a:rPr sz="1000" spc="10" dirty="0">
                <a:solidFill>
                  <a:srgbClr val="231F20">
                    <a:alpha val="100000"/>
                  </a:srgbClr>
                </a:solidFill>
                <a:latin typeface="SimSun"/>
                <a:ea typeface="SimSun"/>
                <a:cs typeface="SimSun"/>
              </a:rPr>
              <a:t>关</a:t>
            </a:r>
            <a:r>
              <a:rPr sz="1000" spc="0" dirty="0">
                <a:solidFill>
                  <a:srgbClr val="231F20">
                    <a:alpha val="100000"/>
                  </a:srgbClr>
                </a:solidFill>
                <a:latin typeface="SimSun"/>
                <a:ea typeface="SimSun"/>
                <a:cs typeface="SimSun"/>
              </a:rPr>
              <a:t>怀内涵</a:t>
            </a:r>
            <a:endParaRPr lang="SimSun" altLang="SimSun" sz="1000" dirty="0"/>
          </a:p>
          <a:p>
            <a:pPr marL="26887" algn="l" rtl="0" eaLnBrk="0">
              <a:lnSpc>
                <a:spcPct val="95000"/>
              </a:lnSpc>
              <a:spcBef>
                <a:spcPts val="1121"/>
              </a:spcBef>
              <a:tabLst/>
            </a:pPr>
            <a:r>
              <a:rPr sz="1000" spc="30" dirty="0">
                <a:solidFill>
                  <a:srgbClr val="231F20">
                    <a:alpha val="100000"/>
                  </a:srgbClr>
                </a:solidFill>
                <a:latin typeface="Microsoft YaHei"/>
                <a:ea typeface="Microsoft YaHei"/>
                <a:cs typeface="Microsoft YaHei"/>
              </a:rPr>
              <a:t>临终关怀致力于满足各个年龄阶段的服务对象生理、心理、社会和精神</a:t>
            </a:r>
            <a:r>
              <a:rPr sz="1000" spc="10" dirty="0">
                <a:solidFill>
                  <a:srgbClr val="231F20">
                    <a:alpha val="100000"/>
                  </a:srgbClr>
                </a:solidFill>
                <a:latin typeface="Microsoft YaHei"/>
                <a:ea typeface="Microsoft YaHei"/>
                <a:cs typeface="Microsoft YaHei"/>
              </a:rPr>
              <a:t>需</a:t>
            </a:r>
            <a:r>
              <a:rPr sz="1000" spc="0" dirty="0">
                <a:solidFill>
                  <a:srgbClr val="231F20">
                    <a:alpha val="100000"/>
                  </a:srgbClr>
                </a:solidFill>
                <a:latin typeface="Microsoft YaHei"/>
                <a:ea typeface="Microsoft YaHei"/>
                <a:cs typeface="Microsoft YaHei"/>
              </a:rPr>
              <a:t>要。</a:t>
            </a:r>
            <a:endParaRPr lang="Microsoft YaHei" altLang="Microsoft YaHei" sz="1000" dirty="0"/>
          </a:p>
          <a:p>
            <a:pPr algn="l" rtl="0" eaLnBrk="0">
              <a:lnSpc>
                <a:spcPct val="101000"/>
              </a:lnSpc>
              <a:tabLst/>
            </a:pPr>
            <a:endParaRPr lang="Arial" altLang="Arial" sz="1000" dirty="0"/>
          </a:p>
          <a:p>
            <a:pPr algn="l" rtl="0" eaLnBrk="0">
              <a:lnSpc>
                <a:spcPct val="101000"/>
              </a:lnSpc>
              <a:tabLst/>
            </a:pPr>
            <a:endParaRPr lang="Arial" altLang="Arial" sz="1000" dirty="0"/>
          </a:p>
          <a:p>
            <a:pPr algn="l" rtl="0" eaLnBrk="0">
              <a:lnSpc>
                <a:spcPct val="126000"/>
              </a:lnSpc>
              <a:tabLst/>
            </a:pPr>
            <a:endParaRPr lang="Arial" altLang="Arial" sz="200" dirty="0"/>
          </a:p>
          <a:p>
            <a:pPr marL="12700" algn="l" rtl="0" eaLnBrk="0">
              <a:lnSpc>
                <a:spcPct val="99000"/>
              </a:lnSpc>
              <a:spcBef>
                <a:spcPts val="1"/>
              </a:spcBef>
              <a:tabLst/>
            </a:pPr>
            <a:r>
              <a:rPr sz="1000" b="1" spc="30" dirty="0">
                <a:solidFill>
                  <a:srgbClr val="231F20">
                    <a:alpha val="100000"/>
                  </a:srgbClr>
                </a:solidFill>
                <a:latin typeface="Arial"/>
                <a:ea typeface="Arial"/>
                <a:cs typeface="Arial"/>
              </a:rPr>
              <a:t>2.</a:t>
            </a:r>
            <a:r>
              <a:rPr sz="1000" spc="30" dirty="0">
                <a:solidFill>
                  <a:srgbClr val="231F20">
                    <a:alpha val="100000"/>
                  </a:srgbClr>
                </a:solidFill>
                <a:latin typeface="Arial"/>
                <a:ea typeface="Arial"/>
                <a:cs typeface="Arial"/>
              </a:rPr>
              <a:t> </a:t>
            </a:r>
            <a:r>
              <a:rPr sz="1000" spc="30" dirty="0">
                <a:solidFill>
                  <a:srgbClr val="231F20">
                    <a:alpha val="100000"/>
                  </a:srgbClr>
                </a:solidFill>
                <a:latin typeface="SimSun"/>
                <a:ea typeface="SimSun"/>
                <a:cs typeface="SimSun"/>
              </a:rPr>
              <a:t>临终关怀理论假</a:t>
            </a:r>
            <a:r>
              <a:rPr sz="1000" spc="0" dirty="0">
                <a:solidFill>
                  <a:srgbClr val="231F20">
                    <a:alpha val="100000"/>
                  </a:srgbClr>
                </a:solidFill>
                <a:latin typeface="SimSun"/>
                <a:ea typeface="SimSun"/>
                <a:cs typeface="SimSun"/>
              </a:rPr>
              <a:t>设</a:t>
            </a:r>
            <a:endParaRPr lang="SimSun" altLang="SimSun" sz="1000" dirty="0"/>
          </a:p>
        </p:txBody>
      </p:sp>
      <p:sp>
        <p:nvSpPr>
          <p:cNvPr id="614" name="textbox 614"/>
          <p:cNvSpPr/>
          <p:nvPr/>
        </p:nvSpPr>
        <p:spPr>
          <a:xfrm>
            <a:off x="746320" y="1149786"/>
            <a:ext cx="5231765" cy="822960"/>
          </a:xfrm>
          <a:prstGeom prst="rect">
            <a:avLst/>
          </a:prstGeom>
        </p:spPr>
        <p:txBody>
          <a:bodyPr vert="horz" wrap="square" lIns="0" tIns="0" rIns="0" bIns="0"/>
          <a:lstStyle/>
          <a:p>
            <a:pPr algn="l" rtl="0" eaLnBrk="0">
              <a:lnSpc>
                <a:spcPct val="75145"/>
              </a:lnSpc>
              <a:tabLst/>
            </a:pPr>
            <a:endParaRPr lang="Arial" altLang="Arial" sz="100" dirty="0"/>
          </a:p>
          <a:p>
            <a:pPr marL="12700" algn="l" rtl="0" eaLnBrk="0">
              <a:lnSpc>
                <a:spcPct val="131000"/>
              </a:lnSpc>
              <a:tabLst/>
            </a:pPr>
            <a:r>
              <a:rPr sz="1000" spc="60" dirty="0">
                <a:solidFill>
                  <a:srgbClr val="231F20">
                    <a:alpha val="100000"/>
                  </a:srgbClr>
                </a:solidFill>
                <a:latin typeface="Microsoft YaHei"/>
                <a:ea typeface="Microsoft YaHei"/>
                <a:cs typeface="Microsoft YaHei"/>
              </a:rPr>
              <a:t>严、生活质量、家庭慰藉、社会支持和优死教育等方面的内容，是社会进步</a:t>
            </a:r>
            <a:r>
              <a:rPr sz="1000" spc="10" dirty="0">
                <a:solidFill>
                  <a:srgbClr val="231F20">
                    <a:alpha val="100000"/>
                  </a:srgbClr>
                </a:solidFill>
                <a:latin typeface="Microsoft YaHei"/>
                <a:ea typeface="Microsoft YaHei"/>
                <a:cs typeface="Microsoft YaHei"/>
              </a:rPr>
              <a:t>与</a:t>
            </a:r>
            <a:r>
              <a:rPr sz="1000" spc="0" dirty="0">
                <a:solidFill>
                  <a:srgbClr val="231F20">
                    <a:alpha val="100000"/>
                  </a:srgbClr>
                </a:solidFill>
                <a:latin typeface="Microsoft YaHei"/>
                <a:ea typeface="Microsoft YaHei"/>
                <a:cs typeface="Microsoft YaHei"/>
              </a:rPr>
              <a:t>文明的重要</a:t>
            </a:r>
            <a:r>
              <a:rPr sz="1000" spc="0" dirty="0">
                <a:solidFill>
                  <a:srgbClr val="231F20">
                    <a:alpha val="100000"/>
                  </a:srgbClr>
                </a:solidFill>
                <a:latin typeface="Microsoft YaHei"/>
                <a:ea typeface="Microsoft YaHei"/>
                <a:cs typeface="Microsoft YaHei"/>
              </a:rPr>
              <a:t> </a:t>
            </a:r>
            <a:r>
              <a:rPr sz="1000" spc="40" dirty="0">
                <a:solidFill>
                  <a:srgbClr val="231F20">
                    <a:alpha val="100000"/>
                  </a:srgbClr>
                </a:solidFill>
                <a:latin typeface="Microsoft YaHei"/>
                <a:ea typeface="Microsoft YaHei"/>
                <a:cs typeface="Microsoft YaHei"/>
              </a:rPr>
              <a:t>标志。</a:t>
            </a:r>
            <a:r>
              <a:rPr sz="1000" spc="40" dirty="0">
                <a:solidFill>
                  <a:srgbClr val="231F20">
                    <a:alpha val="100000"/>
                  </a:srgbClr>
                </a:solidFill>
                <a:latin typeface="Microsoft YaHei"/>
                <a:ea typeface="Microsoft YaHei"/>
                <a:cs typeface="Microsoft YaHei"/>
              </a:rPr>
              <a:t>  </a:t>
            </a:r>
            <a:r>
              <a:rPr sz="1000" spc="40" dirty="0">
                <a:solidFill>
                  <a:srgbClr val="231F20">
                    <a:alpha val="100000"/>
                  </a:srgbClr>
                </a:solidFill>
                <a:latin typeface="Microsoft YaHei"/>
                <a:ea typeface="Microsoft YaHei"/>
                <a:cs typeface="Microsoft YaHei"/>
              </a:rPr>
              <a:t>因此，通过本项目的实施，能够让学生掌握临终老人的心理及行为</a:t>
            </a:r>
            <a:r>
              <a:rPr sz="1000" spc="30" dirty="0">
                <a:solidFill>
                  <a:srgbClr val="231F20">
                    <a:alpha val="100000"/>
                  </a:srgbClr>
                </a:solidFill>
                <a:latin typeface="Microsoft YaHei"/>
                <a:ea typeface="Microsoft YaHei"/>
                <a:cs typeface="Microsoft YaHei"/>
              </a:rPr>
              <a:t>特</a:t>
            </a:r>
            <a:r>
              <a:rPr sz="1000" spc="0" dirty="0">
                <a:solidFill>
                  <a:srgbClr val="231F20">
                    <a:alpha val="100000"/>
                  </a:srgbClr>
                </a:solidFill>
                <a:latin typeface="Microsoft YaHei"/>
                <a:ea typeface="Microsoft YaHei"/>
                <a:cs typeface="Microsoft YaHei"/>
              </a:rPr>
              <a:t>点；学会善待</a:t>
            </a:r>
            <a:r>
              <a:rPr sz="1000" spc="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Microsoft YaHei"/>
                <a:ea typeface="Microsoft YaHei"/>
                <a:cs typeface="Microsoft YaHei"/>
              </a:rPr>
              <a:t>临终老人及其家属，并为临终老人及其家属提供良好的心理舒缓照护，以</a:t>
            </a:r>
            <a:r>
              <a:rPr sz="1000" spc="20" dirty="0">
                <a:solidFill>
                  <a:srgbClr val="231F20">
                    <a:alpha val="100000"/>
                  </a:srgbClr>
                </a:solidFill>
                <a:latin typeface="Microsoft YaHei"/>
                <a:ea typeface="Microsoft YaHei"/>
                <a:cs typeface="Microsoft YaHei"/>
              </a:rPr>
              <a:t>提</a:t>
            </a:r>
            <a:r>
              <a:rPr sz="1000" spc="0" dirty="0">
                <a:solidFill>
                  <a:srgbClr val="231F20">
                    <a:alpha val="100000"/>
                  </a:srgbClr>
                </a:solidFill>
                <a:latin typeface="Microsoft YaHei"/>
                <a:ea typeface="Microsoft YaHei"/>
                <a:cs typeface="Microsoft YaHei"/>
              </a:rPr>
              <a:t>升老年人的</a:t>
            </a:r>
            <a:r>
              <a:rPr sz="1000" spc="0" dirty="0">
                <a:solidFill>
                  <a:srgbClr val="231F20">
                    <a:alpha val="100000"/>
                  </a:srgbClr>
                </a:solidFill>
                <a:latin typeface="Microsoft YaHei"/>
                <a:ea typeface="Microsoft YaHei"/>
                <a:cs typeface="Microsoft YaHei"/>
              </a:rPr>
              <a:t>    </a:t>
            </a:r>
            <a:r>
              <a:rPr sz="1000" spc="40" dirty="0">
                <a:solidFill>
                  <a:srgbClr val="231F20">
                    <a:alpha val="100000"/>
                  </a:srgbClr>
                </a:solidFill>
                <a:latin typeface="Microsoft YaHei"/>
                <a:ea typeface="Microsoft YaHei"/>
                <a:cs typeface="Microsoft YaHei"/>
              </a:rPr>
              <a:t>生</a:t>
            </a:r>
            <a:r>
              <a:rPr sz="1000" spc="40" dirty="0">
                <a:solidFill>
                  <a:srgbClr val="231F20">
                    <a:alpha val="100000"/>
                  </a:srgbClr>
                </a:solidFill>
                <a:latin typeface="Microsoft YaHei"/>
                <a:ea typeface="Microsoft YaHei"/>
                <a:cs typeface="Microsoft YaHei"/>
              </a:rPr>
              <a:t> </a:t>
            </a:r>
            <a:r>
              <a:rPr sz="1000" spc="40" dirty="0">
                <a:solidFill>
                  <a:srgbClr val="231F20">
                    <a:alpha val="100000"/>
                  </a:srgbClr>
                </a:solidFill>
                <a:latin typeface="Microsoft YaHei"/>
                <a:ea typeface="Microsoft YaHei"/>
                <a:cs typeface="Microsoft YaHei"/>
              </a:rPr>
              <a:t>活质量，使其安详、无憾地走完人生旅程</a:t>
            </a:r>
            <a:r>
              <a:rPr sz="1000" spc="10" dirty="0">
                <a:solidFill>
                  <a:srgbClr val="231F20">
                    <a:alpha val="100000"/>
                  </a:srgbClr>
                </a:solidFill>
                <a:latin typeface="Microsoft YaHei"/>
                <a:ea typeface="Microsoft YaHei"/>
                <a:cs typeface="Microsoft YaHei"/>
              </a:rPr>
              <a:t>。</a:t>
            </a:r>
            <a:endParaRPr lang="Microsoft YaHei" altLang="Microsoft YaHei" sz="1000" dirty="0"/>
          </a:p>
        </p:txBody>
      </p:sp>
      <p:sp>
        <p:nvSpPr>
          <p:cNvPr id="615" name="textbox 615"/>
          <p:cNvSpPr/>
          <p:nvPr/>
        </p:nvSpPr>
        <p:spPr>
          <a:xfrm>
            <a:off x="1017592" y="4289841"/>
            <a:ext cx="2286000" cy="594994"/>
          </a:xfrm>
          <a:prstGeom prst="rect">
            <a:avLst/>
          </a:prstGeom>
        </p:spPr>
        <p:txBody>
          <a:bodyPr vert="horz" wrap="square" lIns="0" tIns="0" rIns="0" bIns="0"/>
          <a:lstStyle/>
          <a:p>
            <a:pPr algn="l" rtl="0" eaLnBrk="0">
              <a:lnSpc>
                <a:spcPct val="71142"/>
              </a:lnSpc>
              <a:tabLst/>
            </a:pPr>
            <a:endParaRPr lang="Arial" altLang="Arial" sz="100" dirty="0"/>
          </a:p>
          <a:p>
            <a:pPr marL="12700" algn="l" rtl="0" eaLnBrk="0">
              <a:lnSpc>
                <a:spcPct val="125000"/>
              </a:lnSpc>
              <a:tabLst/>
            </a:pPr>
            <a:r>
              <a:rPr sz="1000" spc="40" dirty="0">
                <a:solidFill>
                  <a:srgbClr val="231F20">
                    <a:alpha val="100000"/>
                  </a:srgbClr>
                </a:solidFill>
                <a:latin typeface="Microsoft YaHei"/>
                <a:ea typeface="Microsoft YaHei"/>
                <a:cs typeface="Microsoft YaHei"/>
              </a:rPr>
              <a:t>针对以上案例，你需要完成的任务</a:t>
            </a:r>
            <a:r>
              <a:rPr sz="1000" spc="0" dirty="0">
                <a:solidFill>
                  <a:srgbClr val="231F20">
                    <a:alpha val="100000"/>
                  </a:srgbClr>
                </a:solidFill>
                <a:latin typeface="Microsoft YaHei"/>
                <a:ea typeface="Microsoft YaHei"/>
                <a:cs typeface="Microsoft YaHei"/>
              </a:rPr>
              <a:t>是</a:t>
            </a:r>
            <a:r>
              <a:rPr sz="1000" spc="0" dirty="0">
                <a:solidFill>
                  <a:srgbClr val="231F20">
                    <a:alpha val="100000"/>
                  </a:srgbClr>
                </a:solidFill>
                <a:latin typeface="Microsoft YaHei"/>
                <a:ea typeface="Microsoft YaHei"/>
                <a:cs typeface="Microsoft YaHei"/>
              </a:rPr>
              <a:t> </a:t>
            </a:r>
            <a:r>
              <a:rPr sz="1000" spc="0" dirty="0">
                <a:solidFill>
                  <a:srgbClr val="231F20">
                    <a:alpha val="100000"/>
                  </a:srgbClr>
                </a:solidFill>
                <a:latin typeface="Microsoft YaHei"/>
                <a:ea typeface="Microsoft YaHei"/>
                <a:cs typeface="Microsoft YaHei"/>
              </a:rPr>
              <a:t>：</a:t>
            </a:r>
            <a:r>
              <a:rPr sz="1000" spc="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任务一：了解、熟悉临终关怀</a:t>
            </a:r>
            <a:r>
              <a:rPr sz="1000" spc="40" dirty="0">
                <a:solidFill>
                  <a:srgbClr val="231F20">
                    <a:alpha val="100000"/>
                  </a:srgbClr>
                </a:solidFill>
                <a:latin typeface="Microsoft YaHei"/>
                <a:ea typeface="Microsoft YaHei"/>
                <a:cs typeface="Microsoft YaHei"/>
              </a:rPr>
              <a:t>概</a:t>
            </a:r>
            <a:r>
              <a:rPr sz="1000" spc="0" dirty="0">
                <a:solidFill>
                  <a:srgbClr val="231F20">
                    <a:alpha val="100000"/>
                  </a:srgbClr>
                </a:solidFill>
                <a:latin typeface="Microsoft YaHei"/>
                <a:ea typeface="Microsoft YaHei"/>
                <a:cs typeface="Microsoft YaHei"/>
              </a:rPr>
              <a:t>述</a:t>
            </a:r>
            <a:r>
              <a:rPr sz="1000" spc="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任务二：熟悉并掌握临终老人心理</a:t>
            </a:r>
            <a:r>
              <a:rPr sz="1000" spc="40" dirty="0">
                <a:solidFill>
                  <a:srgbClr val="231F20">
                    <a:alpha val="100000"/>
                  </a:srgbClr>
                </a:solidFill>
                <a:latin typeface="Microsoft YaHei"/>
                <a:ea typeface="Microsoft YaHei"/>
                <a:cs typeface="Microsoft YaHei"/>
              </a:rPr>
              <a:t>护</a:t>
            </a:r>
            <a:r>
              <a:rPr sz="1000" spc="0" dirty="0">
                <a:solidFill>
                  <a:srgbClr val="231F20">
                    <a:alpha val="100000"/>
                  </a:srgbClr>
                </a:solidFill>
                <a:latin typeface="Microsoft YaHei"/>
                <a:ea typeface="Microsoft YaHei"/>
                <a:cs typeface="Microsoft YaHei"/>
              </a:rPr>
              <a:t>理</a:t>
            </a:r>
            <a:endParaRPr lang="Microsoft YaHei" altLang="Microsoft YaHei" sz="1000" dirty="0"/>
          </a:p>
        </p:txBody>
      </p:sp>
      <p:sp>
        <p:nvSpPr>
          <p:cNvPr id="616" name="rect"/>
          <p:cNvSpPr/>
          <p:nvPr/>
        </p:nvSpPr>
        <p:spPr>
          <a:xfrm>
            <a:off x="1508760" y="5600700"/>
            <a:ext cx="50291" cy="463295"/>
          </a:xfrm>
          <a:prstGeom prst="rect">
            <a:avLst/>
          </a:prstGeom>
          <a:solidFill>
            <a:srgbClr val="DC9780">
              <a:alpha val="100000"/>
            </a:srgbClr>
          </a:solidFill>
          <a:ln cap="flat">
            <a:miter lim="0"/>
            <a:noFill/>
            <a:prstDash val="solid"/>
          </a:ln>
        </p:spPr>
        <p:txBody>
          <a:bodyPr rtlCol="0"/>
          <a:lstStyle/>
          <a:p>
            <a:pPr algn="ctr"/>
            <a:endParaRPr lang="zh-CN" altLang="en-US"/>
          </a:p>
        </p:txBody>
      </p:sp>
      <p:pic>
        <p:nvPicPr>
          <p:cNvPr id="617" name="picture 617"/>
          <p:cNvPicPr>
            <a:picLocks noChangeAspect="1"/>
          </p:cNvPicPr>
          <p:nvPr/>
        </p:nvPicPr>
        <p:blipFill>
          <a:blip r:embed="rId2"/>
          <a:stretch>
            <a:fillRect/>
          </a:stretch>
        </p:blipFill>
        <p:spPr>
          <a:xfrm rot="21600000">
            <a:off x="1502663" y="5317235"/>
            <a:ext cx="3724655" cy="318516"/>
          </a:xfrm>
          <a:prstGeom prst="rect">
            <a:avLst/>
          </a:prstGeom>
        </p:spPr>
      </p:pic>
      <p:grpSp>
        <p:nvGrpSpPr>
          <p:cNvPr id="34" name="group 34"/>
          <p:cNvGrpSpPr/>
          <p:nvPr/>
        </p:nvGrpSpPr>
        <p:grpSpPr>
          <a:xfrm rot="21600000">
            <a:off x="626363" y="393192"/>
            <a:ext cx="2167127" cy="515111"/>
            <a:chOff x="0" y="0"/>
            <a:chExt cx="2167127" cy="515111"/>
          </a:xfrm>
        </p:grpSpPr>
        <p:pic>
          <p:nvPicPr>
            <p:cNvPr id="618" name="picture 618"/>
            <p:cNvPicPr>
              <a:picLocks noChangeAspect="1"/>
            </p:cNvPicPr>
            <p:nvPr/>
          </p:nvPicPr>
          <p:blipFill>
            <a:blip r:embed="rId3"/>
            <a:stretch>
              <a:fillRect/>
            </a:stretch>
          </p:blipFill>
          <p:spPr>
            <a:xfrm rot="21600000">
              <a:off x="0" y="0"/>
              <a:ext cx="2167127" cy="515111"/>
            </a:xfrm>
            <a:prstGeom prst="rect">
              <a:avLst/>
            </a:prstGeom>
          </p:spPr>
        </p:pic>
        <p:sp>
          <p:nvSpPr>
            <p:cNvPr id="619" name="textbox 619"/>
            <p:cNvSpPr/>
            <p:nvPr/>
          </p:nvSpPr>
          <p:spPr>
            <a:xfrm>
              <a:off x="-12700" y="-12700"/>
              <a:ext cx="2192654" cy="558800"/>
            </a:xfrm>
            <a:prstGeom prst="rect">
              <a:avLst/>
            </a:prstGeom>
          </p:spPr>
          <p:txBody>
            <a:bodyPr vert="horz" wrap="square" lIns="0" tIns="0" rIns="0" bIns="0"/>
            <a:lstStyle/>
            <a:p>
              <a:pPr algn="l" rtl="0" eaLnBrk="0">
                <a:lnSpc>
                  <a:spcPct val="159000"/>
                </a:lnSpc>
                <a:tabLst/>
              </a:pPr>
              <a:endParaRPr lang="Arial" altLang="Arial" sz="1000" dirty="0"/>
            </a:p>
            <a:p>
              <a:pPr algn="l" rtl="0" eaLnBrk="0">
                <a:lnSpc>
                  <a:spcPct val="8652"/>
                </a:lnSpc>
                <a:tabLst/>
              </a:pPr>
              <a:endParaRPr lang="Arial" altLang="Arial" sz="100" dirty="0"/>
            </a:p>
            <a:p>
              <a:pPr marL="793750" algn="l" rtl="0" eaLnBrk="0">
                <a:lnSpc>
                  <a:spcPts val="1389"/>
                </a:lnSpc>
                <a:tabLst/>
              </a:pPr>
              <a:r>
                <a:rPr sz="1100" spc="80" dirty="0">
                  <a:solidFill>
                    <a:srgbClr val="231F20">
                      <a:alpha val="100000"/>
                    </a:srgbClr>
                  </a:solidFill>
                  <a:latin typeface="KaiTi"/>
                  <a:ea typeface="KaiTi"/>
                  <a:cs typeface="KaiTi"/>
                </a:rPr>
                <a:t>老年心理护</a:t>
              </a:r>
              <a:r>
                <a:rPr sz="1100" spc="60" dirty="0">
                  <a:solidFill>
                    <a:srgbClr val="231F20">
                      <a:alpha val="100000"/>
                    </a:srgbClr>
                  </a:solidFill>
                  <a:latin typeface="KaiTi"/>
                  <a:ea typeface="KaiTi"/>
                  <a:cs typeface="KaiTi"/>
                </a:rPr>
                <a:t>理</a:t>
              </a:r>
              <a:endParaRPr lang="KaiTi" altLang="KaiTi" sz="1100" dirty="0"/>
            </a:p>
          </p:txBody>
        </p:sp>
      </p:grpSp>
      <p:pic>
        <p:nvPicPr>
          <p:cNvPr id="620" name="picture 620"/>
          <p:cNvPicPr>
            <a:picLocks noChangeAspect="1"/>
          </p:cNvPicPr>
          <p:nvPr/>
        </p:nvPicPr>
        <p:blipFill>
          <a:blip r:embed="rId4"/>
          <a:stretch>
            <a:fillRect/>
          </a:stretch>
        </p:blipFill>
        <p:spPr>
          <a:xfrm rot="21600000">
            <a:off x="5007724" y="6056871"/>
            <a:ext cx="206260" cy="205473"/>
          </a:xfrm>
          <a:prstGeom prst="rect">
            <a:avLst/>
          </a:prstGeom>
        </p:spPr>
      </p:pic>
      <p:pic>
        <p:nvPicPr>
          <p:cNvPr id="621" name="picture 621"/>
          <p:cNvPicPr>
            <a:picLocks noChangeAspect="1"/>
          </p:cNvPicPr>
          <p:nvPr/>
        </p:nvPicPr>
        <p:blipFill>
          <a:blip r:embed="rId5"/>
          <a:stretch>
            <a:fillRect/>
          </a:stretch>
        </p:blipFill>
        <p:spPr>
          <a:xfrm rot="21600000">
            <a:off x="4480559" y="5408675"/>
            <a:ext cx="746760" cy="879348"/>
          </a:xfrm>
          <a:prstGeom prst="rect">
            <a:avLst/>
          </a:prstGeom>
        </p:spPr>
      </p:pic>
      <p:pic>
        <p:nvPicPr>
          <p:cNvPr id="622" name="picture 622"/>
          <p:cNvPicPr>
            <a:picLocks noChangeAspect="1"/>
          </p:cNvPicPr>
          <p:nvPr/>
        </p:nvPicPr>
        <p:blipFill>
          <a:blip r:embed="rId6"/>
          <a:stretch>
            <a:fillRect/>
          </a:stretch>
        </p:blipFill>
        <p:spPr>
          <a:xfrm rot="21600000">
            <a:off x="2527617" y="5789040"/>
            <a:ext cx="1223327" cy="234899"/>
          </a:xfrm>
          <a:prstGeom prst="rect">
            <a:avLst/>
          </a:prstGeom>
        </p:spPr>
      </p:pic>
      <p:pic>
        <p:nvPicPr>
          <p:cNvPr id="623" name="picture 623"/>
          <p:cNvPicPr>
            <a:picLocks noChangeAspect="1"/>
          </p:cNvPicPr>
          <p:nvPr/>
        </p:nvPicPr>
        <p:blipFill>
          <a:blip r:embed="rId7"/>
          <a:stretch>
            <a:fillRect/>
          </a:stretch>
        </p:blipFill>
        <p:spPr>
          <a:xfrm rot="21600000">
            <a:off x="1019695" y="6729933"/>
            <a:ext cx="1237322" cy="187121"/>
          </a:xfrm>
          <a:prstGeom prst="rect">
            <a:avLst/>
          </a:prstGeom>
        </p:spPr>
      </p:pic>
      <p:pic>
        <p:nvPicPr>
          <p:cNvPr id="624" name="picture 624"/>
          <p:cNvPicPr>
            <a:picLocks noChangeAspect="1"/>
          </p:cNvPicPr>
          <p:nvPr/>
        </p:nvPicPr>
        <p:blipFill>
          <a:blip r:embed="rId8"/>
          <a:stretch>
            <a:fillRect/>
          </a:stretch>
        </p:blipFill>
        <p:spPr>
          <a:xfrm rot="21600000">
            <a:off x="883170" y="8763127"/>
            <a:ext cx="1233512" cy="186562"/>
          </a:xfrm>
          <a:prstGeom prst="rect">
            <a:avLst/>
          </a:prstGeom>
        </p:spPr>
      </p:pic>
      <p:sp>
        <p:nvSpPr>
          <p:cNvPr id="625" name="rect"/>
          <p:cNvSpPr/>
          <p:nvPr/>
        </p:nvSpPr>
        <p:spPr>
          <a:xfrm>
            <a:off x="1714500" y="6217920"/>
            <a:ext cx="3293363" cy="51815"/>
          </a:xfrm>
          <a:prstGeom prst="rect">
            <a:avLst/>
          </a:prstGeom>
          <a:solidFill>
            <a:srgbClr val="DC9780">
              <a:alpha val="100000"/>
            </a:srgbClr>
          </a:solidFill>
          <a:ln cap="flat">
            <a:miter lim="0"/>
            <a:noFill/>
            <a:prstDash val="solid"/>
          </a:ln>
        </p:spPr>
        <p:txBody>
          <a:bodyPr rtlCol="0"/>
          <a:lstStyle/>
          <a:p>
            <a:pPr algn="ctr"/>
            <a:endParaRPr lang="zh-CN" altLang="en-US"/>
          </a:p>
        </p:txBody>
      </p:sp>
      <p:pic>
        <p:nvPicPr>
          <p:cNvPr id="626" name="picture 626"/>
          <p:cNvPicPr>
            <a:picLocks noChangeAspect="1"/>
          </p:cNvPicPr>
          <p:nvPr/>
        </p:nvPicPr>
        <p:blipFill>
          <a:blip r:embed="rId9"/>
          <a:stretch>
            <a:fillRect/>
          </a:stretch>
        </p:blipFill>
        <p:spPr>
          <a:xfrm rot="21600000">
            <a:off x="1025525" y="2114550"/>
            <a:ext cx="4680584" cy="27190"/>
          </a:xfrm>
          <a:prstGeom prst="rect">
            <a:avLst/>
          </a:prstGeom>
        </p:spPr>
      </p:pic>
      <p:pic>
        <p:nvPicPr>
          <p:cNvPr id="627" name="picture 627"/>
          <p:cNvPicPr>
            <a:picLocks noChangeAspect="1"/>
          </p:cNvPicPr>
          <p:nvPr/>
        </p:nvPicPr>
        <p:blipFill>
          <a:blip r:embed="rId10"/>
          <a:stretch>
            <a:fillRect/>
          </a:stretch>
        </p:blipFill>
        <p:spPr>
          <a:xfrm rot="21600000">
            <a:off x="1368551" y="2037588"/>
            <a:ext cx="826007" cy="195071"/>
          </a:xfrm>
          <a:prstGeom prst="rect">
            <a:avLst/>
          </a:prstGeom>
        </p:spPr>
      </p:pic>
      <p:pic>
        <p:nvPicPr>
          <p:cNvPr id="628" name="picture 628"/>
          <p:cNvPicPr>
            <a:picLocks noChangeAspect="1"/>
          </p:cNvPicPr>
          <p:nvPr/>
        </p:nvPicPr>
        <p:blipFill>
          <a:blip r:embed="rId11"/>
          <a:stretch>
            <a:fillRect/>
          </a:stretch>
        </p:blipFill>
        <p:spPr>
          <a:xfrm rot="21600000">
            <a:off x="1890369" y="5467794"/>
            <a:ext cx="633120" cy="235801"/>
          </a:xfrm>
          <a:prstGeom prst="rect">
            <a:avLst/>
          </a:prstGeom>
        </p:spPr>
      </p:pic>
      <p:pic>
        <p:nvPicPr>
          <p:cNvPr id="629" name="picture 629"/>
          <p:cNvPicPr>
            <a:picLocks noChangeAspect="1"/>
          </p:cNvPicPr>
          <p:nvPr/>
        </p:nvPicPr>
        <p:blipFill>
          <a:blip r:embed="rId12"/>
          <a:stretch>
            <a:fillRect/>
          </a:stretch>
        </p:blipFill>
        <p:spPr>
          <a:xfrm rot="21600000">
            <a:off x="1031875" y="4053840"/>
            <a:ext cx="4680584" cy="27622"/>
          </a:xfrm>
          <a:prstGeom prst="rect">
            <a:avLst/>
          </a:prstGeom>
        </p:spPr>
      </p:pic>
      <p:pic>
        <p:nvPicPr>
          <p:cNvPr id="630" name="picture 630"/>
          <p:cNvPicPr>
            <a:picLocks noChangeAspect="1"/>
          </p:cNvPicPr>
          <p:nvPr/>
        </p:nvPicPr>
        <p:blipFill>
          <a:blip r:embed="rId13"/>
          <a:stretch>
            <a:fillRect/>
          </a:stretch>
        </p:blipFill>
        <p:spPr>
          <a:xfrm rot="21600000">
            <a:off x="1508785" y="6063094"/>
            <a:ext cx="205473" cy="206260"/>
          </a:xfrm>
          <a:prstGeom prst="rect">
            <a:avLst/>
          </a:prstGeom>
        </p:spPr>
      </p:pic>
      <p:sp>
        <p:nvSpPr>
          <p:cNvPr id="631" name="textbox 631"/>
          <p:cNvSpPr/>
          <p:nvPr/>
        </p:nvSpPr>
        <p:spPr>
          <a:xfrm>
            <a:off x="831412" y="9041149"/>
            <a:ext cx="230504" cy="153035"/>
          </a:xfrm>
          <a:prstGeom prst="rect">
            <a:avLst/>
          </a:prstGeom>
        </p:spPr>
        <p:txBody>
          <a:bodyPr vert="horz" wrap="square" lIns="0" tIns="0" rIns="0" bIns="0"/>
          <a:lstStyle/>
          <a:p>
            <a:pPr algn="l" rtl="0" eaLnBrk="0">
              <a:lnSpc>
                <a:spcPct val="78980"/>
              </a:lnSpc>
              <a:tabLst/>
            </a:pPr>
            <a:endParaRPr lang="Arial" altLang="Arial" sz="100" dirty="0"/>
          </a:p>
          <a:p>
            <a:pPr marL="12700" algn="l" rtl="0" eaLnBrk="0">
              <a:lnSpc>
                <a:spcPct val="84000"/>
              </a:lnSpc>
              <a:tabLst/>
            </a:pPr>
            <a:r>
              <a:rPr sz="1000" b="1" spc="-20" dirty="0">
                <a:solidFill>
                  <a:srgbClr val="231F20">
                    <a:alpha val="100000"/>
                  </a:srgbClr>
                </a:solidFill>
                <a:latin typeface="Arial"/>
                <a:ea typeface="Arial"/>
                <a:cs typeface="Arial"/>
              </a:rPr>
              <a:t>190</a:t>
            </a:r>
            <a:endParaRPr lang="Arial" altLang="Arial" sz="1000" dirty="0"/>
          </a:p>
        </p:txBody>
      </p:sp>
      <p:sp>
        <p:nvSpPr>
          <p:cNvPr id="632" name="rect"/>
          <p:cNvSpPr/>
          <p:nvPr/>
        </p:nvSpPr>
        <p:spPr>
          <a:xfrm>
            <a:off x="1508760" y="5583935"/>
            <a:ext cx="283464" cy="51816"/>
          </a:xfrm>
          <a:prstGeom prst="rect">
            <a:avLst/>
          </a:prstGeom>
          <a:solidFill>
            <a:srgbClr val="DC9780">
              <a:alpha val="100000"/>
            </a:srgbClr>
          </a:solidFill>
          <a:ln cap="flat">
            <a:miter lim="0"/>
            <a:noFill/>
            <a:prstDash val="solid"/>
          </a:ln>
        </p:spPr>
        <p:txBody>
          <a:bodyPr rtlCol="0"/>
          <a:lstStyle/>
          <a:p>
            <a:pPr algn="ctr"/>
            <a:endParaRPr lang="zh-CN" altLang="en-US"/>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3" name="textbox 633"/>
          <p:cNvSpPr/>
          <p:nvPr/>
        </p:nvSpPr>
        <p:spPr>
          <a:xfrm>
            <a:off x="861549" y="6741696"/>
            <a:ext cx="2555875" cy="1461135"/>
          </a:xfrm>
          <a:prstGeom prst="rect">
            <a:avLst/>
          </a:prstGeom>
        </p:spPr>
        <p:txBody>
          <a:bodyPr vert="horz" wrap="square" lIns="0" tIns="0" rIns="0" bIns="0"/>
          <a:lstStyle/>
          <a:p>
            <a:pPr algn="l" rtl="0" eaLnBrk="0">
              <a:lnSpc>
                <a:spcPct val="83341"/>
              </a:lnSpc>
              <a:tabLst/>
            </a:pPr>
            <a:endParaRPr lang="Arial" altLang="Arial" sz="100" dirty="0"/>
          </a:p>
          <a:p>
            <a:pPr marL="40515" algn="l" rtl="0" eaLnBrk="0">
              <a:lnSpc>
                <a:spcPts val="1426"/>
              </a:lnSpc>
              <a:tabLst/>
            </a:pPr>
            <a:r>
              <a:rPr sz="1100" spc="70" dirty="0">
                <a:solidFill>
                  <a:srgbClr val="B00D15">
                    <a:alpha val="100000"/>
                  </a:srgbClr>
                </a:solidFill>
                <a:latin typeface="Microsoft YaHei"/>
                <a:ea typeface="Microsoft YaHei"/>
                <a:cs typeface="Microsoft YaHei"/>
              </a:rPr>
              <a:t>(一)个案工作方</a:t>
            </a:r>
            <a:r>
              <a:rPr sz="1100" spc="60" dirty="0">
                <a:solidFill>
                  <a:srgbClr val="B00D15">
                    <a:alpha val="100000"/>
                  </a:srgbClr>
                </a:solidFill>
                <a:latin typeface="Microsoft YaHei"/>
                <a:ea typeface="Microsoft YaHei"/>
                <a:cs typeface="Microsoft YaHei"/>
              </a:rPr>
              <a:t>法</a:t>
            </a:r>
            <a:endParaRPr lang="Microsoft YaHei" altLang="Microsoft YaHei" sz="1100" dirty="0"/>
          </a:p>
          <a:p>
            <a:pPr marL="38950" algn="l" rtl="0" eaLnBrk="0">
              <a:lnSpc>
                <a:spcPct val="99000"/>
              </a:lnSpc>
              <a:spcBef>
                <a:spcPts val="1219"/>
              </a:spcBef>
              <a:tabLst/>
            </a:pPr>
            <a:r>
              <a:rPr sz="1000" b="1" spc="30" dirty="0">
                <a:solidFill>
                  <a:srgbClr val="231F20">
                    <a:alpha val="100000"/>
                  </a:srgbClr>
                </a:solidFill>
                <a:latin typeface="Arial"/>
                <a:ea typeface="Arial"/>
                <a:cs typeface="Arial"/>
              </a:rPr>
              <a:t>1.</a:t>
            </a:r>
            <a:r>
              <a:rPr sz="1000" spc="30" dirty="0">
                <a:solidFill>
                  <a:srgbClr val="231F20">
                    <a:alpha val="100000"/>
                  </a:srgbClr>
                </a:solidFill>
                <a:latin typeface="Arial"/>
                <a:ea typeface="Arial"/>
                <a:cs typeface="Arial"/>
              </a:rPr>
              <a:t> </a:t>
            </a:r>
            <a:r>
              <a:rPr sz="1000" spc="30" dirty="0">
                <a:solidFill>
                  <a:srgbClr val="231F20">
                    <a:alpha val="100000"/>
                  </a:srgbClr>
                </a:solidFill>
                <a:latin typeface="SimSun"/>
                <a:ea typeface="SimSun"/>
                <a:cs typeface="SimSun"/>
              </a:rPr>
              <a:t>对临终老人进行心</a:t>
            </a:r>
            <a:r>
              <a:rPr sz="1000" spc="0" dirty="0">
                <a:solidFill>
                  <a:srgbClr val="231F20">
                    <a:alpha val="100000"/>
                  </a:srgbClr>
                </a:solidFill>
                <a:latin typeface="SimSun"/>
                <a:ea typeface="SimSun"/>
                <a:cs typeface="SimSun"/>
              </a:rPr>
              <a:t>理调适</a:t>
            </a:r>
            <a:endParaRPr lang="SimSun" altLang="SimSun" sz="1000" dirty="0"/>
          </a:p>
          <a:p>
            <a:pPr marL="25688" algn="l" rtl="0" eaLnBrk="0">
              <a:lnSpc>
                <a:spcPct val="99000"/>
              </a:lnSpc>
              <a:spcBef>
                <a:spcPts val="36"/>
              </a:spcBef>
              <a:tabLst/>
            </a:pPr>
            <a:r>
              <a:rPr sz="1000" b="1" spc="40" dirty="0">
                <a:solidFill>
                  <a:srgbClr val="231F20">
                    <a:alpha val="100000"/>
                  </a:srgbClr>
                </a:solidFill>
                <a:latin typeface="Arial"/>
                <a:ea typeface="Arial"/>
                <a:cs typeface="Arial"/>
              </a:rPr>
              <a:t>2.</a:t>
            </a:r>
            <a:r>
              <a:rPr sz="1000" spc="40" dirty="0">
                <a:solidFill>
                  <a:srgbClr val="231F20">
                    <a:alpha val="100000"/>
                  </a:srgbClr>
                </a:solidFill>
                <a:latin typeface="Arial"/>
                <a:ea typeface="Arial"/>
                <a:cs typeface="Arial"/>
              </a:rPr>
              <a:t> </a:t>
            </a:r>
            <a:r>
              <a:rPr sz="1000" spc="40" dirty="0">
                <a:solidFill>
                  <a:srgbClr val="231F20">
                    <a:alpha val="100000"/>
                  </a:srgbClr>
                </a:solidFill>
                <a:latin typeface="SimSun"/>
                <a:ea typeface="SimSun"/>
                <a:cs typeface="SimSun"/>
              </a:rPr>
              <a:t>对临终老人进行积极心理暗示</a:t>
            </a:r>
            <a:r>
              <a:rPr sz="1000" spc="10" dirty="0">
                <a:solidFill>
                  <a:srgbClr val="231F20">
                    <a:alpha val="100000"/>
                  </a:srgbClr>
                </a:solidFill>
                <a:latin typeface="SimSun"/>
                <a:ea typeface="SimSun"/>
                <a:cs typeface="SimSun"/>
              </a:rPr>
              <a:t>训</a:t>
            </a:r>
            <a:r>
              <a:rPr sz="1000" spc="0" dirty="0">
                <a:solidFill>
                  <a:srgbClr val="231F20">
                    <a:alpha val="100000"/>
                  </a:srgbClr>
                </a:solidFill>
                <a:latin typeface="SimSun"/>
                <a:ea typeface="SimSun"/>
                <a:cs typeface="SimSun"/>
              </a:rPr>
              <a:t>练</a:t>
            </a:r>
            <a:endParaRPr lang="SimSun" altLang="SimSun" sz="1000" dirty="0"/>
          </a:p>
          <a:p>
            <a:pPr marL="27413" algn="l" rtl="0" eaLnBrk="0">
              <a:lnSpc>
                <a:spcPct val="99000"/>
              </a:lnSpc>
              <a:spcBef>
                <a:spcPts val="484"/>
              </a:spcBef>
              <a:tabLst/>
            </a:pPr>
            <a:r>
              <a:rPr sz="1000" b="1" spc="30" dirty="0">
                <a:solidFill>
                  <a:srgbClr val="231F20">
                    <a:alpha val="100000"/>
                  </a:srgbClr>
                </a:solidFill>
                <a:latin typeface="Arial"/>
                <a:ea typeface="Arial"/>
                <a:cs typeface="Arial"/>
              </a:rPr>
              <a:t>3.</a:t>
            </a:r>
            <a:r>
              <a:rPr sz="1000" spc="30" dirty="0">
                <a:solidFill>
                  <a:srgbClr val="231F20">
                    <a:alpha val="100000"/>
                  </a:srgbClr>
                </a:solidFill>
                <a:latin typeface="Arial"/>
                <a:ea typeface="Arial"/>
                <a:cs typeface="Arial"/>
              </a:rPr>
              <a:t> </a:t>
            </a:r>
            <a:r>
              <a:rPr sz="1000" spc="30" dirty="0">
                <a:solidFill>
                  <a:srgbClr val="231F20">
                    <a:alpha val="100000"/>
                  </a:srgbClr>
                </a:solidFill>
                <a:latin typeface="SimSun"/>
                <a:ea typeface="SimSun"/>
                <a:cs typeface="SimSun"/>
              </a:rPr>
              <a:t>认知行</a:t>
            </a:r>
            <a:r>
              <a:rPr sz="1000" spc="10" dirty="0">
                <a:solidFill>
                  <a:srgbClr val="231F20">
                    <a:alpha val="100000"/>
                  </a:srgbClr>
                </a:solidFill>
                <a:latin typeface="SimSun"/>
                <a:ea typeface="SimSun"/>
                <a:cs typeface="SimSun"/>
              </a:rPr>
              <a:t>为</a:t>
            </a:r>
            <a:r>
              <a:rPr sz="1000" spc="0" dirty="0">
                <a:solidFill>
                  <a:srgbClr val="231F20">
                    <a:alpha val="100000"/>
                  </a:srgbClr>
                </a:solidFill>
                <a:latin typeface="SimSun"/>
                <a:ea typeface="SimSun"/>
                <a:cs typeface="SimSun"/>
              </a:rPr>
              <a:t>疗法</a:t>
            </a:r>
            <a:endParaRPr lang="SimSun" altLang="SimSun" sz="1000" dirty="0"/>
          </a:p>
          <a:p>
            <a:pPr marL="12700" algn="l" rtl="0" eaLnBrk="0">
              <a:lnSpc>
                <a:spcPct val="99000"/>
              </a:lnSpc>
              <a:spcBef>
                <a:spcPts val="68"/>
              </a:spcBef>
              <a:tabLst/>
            </a:pPr>
            <a:r>
              <a:rPr sz="1000" b="1" spc="30" dirty="0">
                <a:solidFill>
                  <a:srgbClr val="231F20">
                    <a:alpha val="100000"/>
                  </a:srgbClr>
                </a:solidFill>
                <a:latin typeface="Arial"/>
                <a:ea typeface="Arial"/>
                <a:cs typeface="Arial"/>
              </a:rPr>
              <a:t>4.</a:t>
            </a:r>
            <a:r>
              <a:rPr sz="1000" spc="30" dirty="0">
                <a:solidFill>
                  <a:srgbClr val="231F20">
                    <a:alpha val="100000"/>
                  </a:srgbClr>
                </a:solidFill>
                <a:latin typeface="Arial"/>
                <a:ea typeface="Arial"/>
                <a:cs typeface="Arial"/>
              </a:rPr>
              <a:t> </a:t>
            </a:r>
            <a:r>
              <a:rPr sz="1000" spc="30" dirty="0">
                <a:solidFill>
                  <a:srgbClr val="231F20">
                    <a:alpha val="100000"/>
                  </a:srgbClr>
                </a:solidFill>
                <a:latin typeface="SimSun"/>
                <a:ea typeface="SimSun"/>
                <a:cs typeface="SimSun"/>
              </a:rPr>
              <a:t>缅怀往事</a:t>
            </a:r>
            <a:r>
              <a:rPr sz="1000" spc="0" dirty="0">
                <a:solidFill>
                  <a:srgbClr val="231F20">
                    <a:alpha val="100000"/>
                  </a:srgbClr>
                </a:solidFill>
                <a:latin typeface="SimSun"/>
                <a:ea typeface="SimSun"/>
                <a:cs typeface="SimSun"/>
              </a:rPr>
              <a:t>疗法</a:t>
            </a:r>
            <a:endParaRPr lang="SimSun" altLang="SimSun" sz="1000" dirty="0"/>
          </a:p>
          <a:p>
            <a:pPr marL="19065" algn="l" rtl="0" eaLnBrk="0">
              <a:lnSpc>
                <a:spcPct val="99000"/>
              </a:lnSpc>
              <a:spcBef>
                <a:spcPts val="344"/>
              </a:spcBef>
              <a:tabLst/>
            </a:pPr>
            <a:r>
              <a:rPr sz="1000" b="1" spc="40" dirty="0">
                <a:solidFill>
                  <a:srgbClr val="231F20">
                    <a:alpha val="100000"/>
                  </a:srgbClr>
                </a:solidFill>
                <a:latin typeface="Arial"/>
                <a:ea typeface="Arial"/>
                <a:cs typeface="Arial"/>
              </a:rPr>
              <a:t>5.</a:t>
            </a:r>
            <a:r>
              <a:rPr sz="1000" spc="40" dirty="0">
                <a:solidFill>
                  <a:srgbClr val="231F20">
                    <a:alpha val="100000"/>
                  </a:srgbClr>
                </a:solidFill>
                <a:latin typeface="Arial"/>
                <a:ea typeface="Arial"/>
                <a:cs typeface="Arial"/>
              </a:rPr>
              <a:t> </a:t>
            </a:r>
            <a:r>
              <a:rPr sz="1000" spc="40" dirty="0">
                <a:solidFill>
                  <a:srgbClr val="231F20">
                    <a:alpha val="100000"/>
                  </a:srgbClr>
                </a:solidFill>
                <a:latin typeface="SimSun"/>
                <a:ea typeface="SimSun"/>
                <a:cs typeface="SimSun"/>
              </a:rPr>
              <a:t>运用优势视角和增能理论给临终老人</a:t>
            </a:r>
            <a:r>
              <a:rPr sz="1000" spc="0" dirty="0">
                <a:solidFill>
                  <a:srgbClr val="231F20">
                    <a:alpha val="100000"/>
                  </a:srgbClr>
                </a:solidFill>
                <a:latin typeface="SimSun"/>
                <a:ea typeface="SimSun"/>
                <a:cs typeface="SimSun"/>
              </a:rPr>
              <a:t>增能</a:t>
            </a:r>
            <a:endParaRPr lang="SimSun" altLang="SimSun" sz="1000" dirty="0"/>
          </a:p>
          <a:p>
            <a:pPr algn="l" rtl="0" eaLnBrk="0">
              <a:lnSpc>
                <a:spcPct val="149000"/>
              </a:lnSpc>
              <a:tabLst/>
            </a:pPr>
            <a:endParaRPr lang="Arial" altLang="Arial" sz="200" dirty="0"/>
          </a:p>
          <a:p>
            <a:pPr marL="183771" algn="l" rtl="0" eaLnBrk="0">
              <a:lnSpc>
                <a:spcPts val="1426"/>
              </a:lnSpc>
              <a:spcBef>
                <a:spcPts val="1"/>
              </a:spcBef>
              <a:tabLst/>
            </a:pPr>
            <a:r>
              <a:rPr sz="1100" spc="80" dirty="0">
                <a:solidFill>
                  <a:srgbClr val="B00D15">
                    <a:alpha val="100000"/>
                  </a:srgbClr>
                </a:solidFill>
                <a:latin typeface="Microsoft YaHei"/>
                <a:ea typeface="Microsoft YaHei"/>
                <a:cs typeface="Microsoft YaHei"/>
              </a:rPr>
              <a:t>(二)小组工作</a:t>
            </a:r>
            <a:r>
              <a:rPr sz="1100" spc="70" dirty="0">
                <a:solidFill>
                  <a:srgbClr val="B00D15">
                    <a:alpha val="100000"/>
                  </a:srgbClr>
                </a:solidFill>
                <a:latin typeface="Microsoft YaHei"/>
                <a:ea typeface="Microsoft YaHei"/>
                <a:cs typeface="Microsoft YaHei"/>
              </a:rPr>
              <a:t>方</a:t>
            </a:r>
            <a:r>
              <a:rPr sz="1100" spc="0" dirty="0">
                <a:solidFill>
                  <a:srgbClr val="B00D15">
                    <a:alpha val="100000"/>
                  </a:srgbClr>
                </a:solidFill>
                <a:latin typeface="Microsoft YaHei"/>
                <a:ea typeface="Microsoft YaHei"/>
                <a:cs typeface="Microsoft YaHei"/>
              </a:rPr>
              <a:t>法</a:t>
            </a:r>
            <a:endParaRPr lang="Microsoft YaHei" altLang="Microsoft YaHei" sz="1100" dirty="0"/>
          </a:p>
        </p:txBody>
      </p:sp>
      <p:sp>
        <p:nvSpPr>
          <p:cNvPr id="634" name="textbox 634"/>
          <p:cNvSpPr/>
          <p:nvPr/>
        </p:nvSpPr>
        <p:spPr>
          <a:xfrm>
            <a:off x="755670" y="2553907"/>
            <a:ext cx="5220970" cy="392429"/>
          </a:xfrm>
          <a:prstGeom prst="rect">
            <a:avLst/>
          </a:prstGeom>
        </p:spPr>
        <p:txBody>
          <a:bodyPr vert="horz" wrap="square" lIns="0" tIns="0" rIns="0" bIns="0"/>
          <a:lstStyle/>
          <a:p>
            <a:pPr algn="l" rtl="0" eaLnBrk="0">
              <a:lnSpc>
                <a:spcPct val="85442"/>
              </a:lnSpc>
              <a:tabLst/>
            </a:pPr>
            <a:endParaRPr lang="Arial" altLang="Arial" sz="100" dirty="0"/>
          </a:p>
          <a:p>
            <a:pPr marL="287486" algn="l" rtl="0" eaLnBrk="0">
              <a:lnSpc>
                <a:spcPct val="95000"/>
              </a:lnSpc>
              <a:tabLst/>
            </a:pPr>
            <a:r>
              <a:rPr sz="1000" spc="50" dirty="0">
                <a:solidFill>
                  <a:srgbClr val="231F20">
                    <a:alpha val="100000"/>
                  </a:srgbClr>
                </a:solidFill>
                <a:latin typeface="Microsoft YaHei"/>
                <a:ea typeface="Microsoft YaHei"/>
                <a:cs typeface="Microsoft YaHei"/>
              </a:rPr>
              <a:t>临终老人在经历离世的过程中，会出现不同的心理反应，通常要经历以下阶段</a:t>
            </a:r>
            <a:r>
              <a:rPr sz="1000" spc="40" dirty="0">
                <a:solidFill>
                  <a:srgbClr val="231F20">
                    <a:alpha val="100000"/>
                  </a:srgbClr>
                </a:solidFill>
                <a:latin typeface="Microsoft YaHei"/>
                <a:ea typeface="Microsoft YaHei"/>
                <a:cs typeface="Microsoft YaHei"/>
              </a:rPr>
              <a:t>，</a:t>
            </a:r>
            <a:r>
              <a:rPr sz="1000" spc="0" dirty="0">
                <a:solidFill>
                  <a:srgbClr val="231F20">
                    <a:alpha val="100000"/>
                  </a:srgbClr>
                </a:solidFill>
                <a:latin typeface="Microsoft YaHei"/>
                <a:ea typeface="Microsoft YaHei"/>
                <a:cs typeface="Microsoft YaHei"/>
              </a:rPr>
              <a:t>如图</a:t>
            </a:r>
            <a:endParaRPr lang="Microsoft YaHei" altLang="Microsoft YaHei" sz="1000" dirty="0"/>
          </a:p>
          <a:p>
            <a:pPr algn="l" rtl="0" eaLnBrk="0">
              <a:lnSpc>
                <a:spcPct val="109000"/>
              </a:lnSpc>
              <a:tabLst/>
            </a:pPr>
            <a:endParaRPr lang="Arial" altLang="Arial" sz="500" dirty="0"/>
          </a:p>
          <a:p>
            <a:pPr marL="12700" algn="l" rtl="0" eaLnBrk="0">
              <a:lnSpc>
                <a:spcPct val="91000"/>
              </a:lnSpc>
              <a:tabLst/>
            </a:pPr>
            <a:r>
              <a:rPr sz="1000" spc="20" dirty="0">
                <a:solidFill>
                  <a:srgbClr val="231F20">
                    <a:alpha val="100000"/>
                  </a:srgbClr>
                </a:solidFill>
                <a:latin typeface="Times New Roman"/>
                <a:ea typeface="Times New Roman"/>
                <a:cs typeface="Times New Roman"/>
              </a:rPr>
              <a:t>5</a:t>
            </a:r>
            <a:r>
              <a:rPr sz="1000" spc="20" dirty="0">
                <a:solidFill>
                  <a:srgbClr val="231F20">
                    <a:alpha val="100000"/>
                  </a:srgbClr>
                </a:solidFill>
                <a:latin typeface="Microsoft YaHei"/>
                <a:ea typeface="Microsoft YaHei"/>
                <a:cs typeface="Microsoft YaHei"/>
              </a:rPr>
              <a:t>-</a:t>
            </a:r>
            <a:r>
              <a:rPr sz="1000" spc="20" dirty="0">
                <a:solidFill>
                  <a:srgbClr val="231F20">
                    <a:alpha val="100000"/>
                  </a:srgbClr>
                </a:solidFill>
                <a:latin typeface="Times New Roman"/>
                <a:ea typeface="Times New Roman"/>
                <a:cs typeface="Times New Roman"/>
              </a:rPr>
              <a:t>3</a:t>
            </a:r>
            <a:r>
              <a:rPr sz="1000" spc="20" dirty="0">
                <a:solidFill>
                  <a:srgbClr val="231F20">
                    <a:alpha val="100000"/>
                  </a:srgbClr>
                </a:solidFill>
                <a:latin typeface="Times New Roman"/>
                <a:ea typeface="Times New Roman"/>
                <a:cs typeface="Times New Roman"/>
              </a:rPr>
              <a:t> </a:t>
            </a:r>
            <a:r>
              <a:rPr sz="1000" spc="20" dirty="0">
                <a:solidFill>
                  <a:srgbClr val="231F20">
                    <a:alpha val="100000"/>
                  </a:srgbClr>
                </a:solidFill>
                <a:latin typeface="Microsoft YaHei"/>
                <a:ea typeface="Microsoft YaHei"/>
                <a:cs typeface="Microsoft YaHei"/>
              </a:rPr>
              <a:t>所</a:t>
            </a:r>
            <a:r>
              <a:rPr sz="1000" spc="0" dirty="0">
                <a:solidFill>
                  <a:srgbClr val="231F20">
                    <a:alpha val="100000"/>
                  </a:srgbClr>
                </a:solidFill>
                <a:latin typeface="Microsoft YaHei"/>
                <a:ea typeface="Microsoft YaHei"/>
                <a:cs typeface="Microsoft YaHei"/>
              </a:rPr>
              <a:t>示。</a:t>
            </a:r>
            <a:endParaRPr lang="Microsoft YaHei" altLang="Microsoft YaHei" sz="1000" dirty="0"/>
          </a:p>
        </p:txBody>
      </p:sp>
      <p:pic>
        <p:nvPicPr>
          <p:cNvPr id="635" name="picture 635"/>
          <p:cNvPicPr>
            <a:picLocks noChangeAspect="1"/>
          </p:cNvPicPr>
          <p:nvPr/>
        </p:nvPicPr>
        <p:blipFill>
          <a:blip r:embed="rId2"/>
          <a:stretch>
            <a:fillRect/>
          </a:stretch>
        </p:blipFill>
        <p:spPr>
          <a:xfrm rot="21600000">
            <a:off x="1911095" y="2961640"/>
            <a:ext cx="2907792" cy="621664"/>
          </a:xfrm>
          <a:prstGeom prst="rect">
            <a:avLst/>
          </a:prstGeom>
        </p:spPr>
      </p:pic>
      <p:sp>
        <p:nvSpPr>
          <p:cNvPr id="636" name="textbox 636"/>
          <p:cNvSpPr/>
          <p:nvPr/>
        </p:nvSpPr>
        <p:spPr>
          <a:xfrm>
            <a:off x="1016809" y="5452653"/>
            <a:ext cx="2110739" cy="582930"/>
          </a:xfrm>
          <a:prstGeom prst="rect">
            <a:avLst/>
          </a:prstGeom>
        </p:spPr>
        <p:txBody>
          <a:bodyPr vert="horz" wrap="square" lIns="0" tIns="0" rIns="0" bIns="0"/>
          <a:lstStyle/>
          <a:p>
            <a:pPr algn="l" rtl="0" eaLnBrk="0">
              <a:lnSpc>
                <a:spcPct val="83341"/>
              </a:lnSpc>
              <a:tabLst/>
            </a:pPr>
            <a:endParaRPr lang="Arial" altLang="Arial" sz="100" dirty="0"/>
          </a:p>
          <a:p>
            <a:pPr marL="12700" algn="l" rtl="0" eaLnBrk="0">
              <a:lnSpc>
                <a:spcPts val="1349"/>
              </a:lnSpc>
              <a:tabLst/>
            </a:pPr>
            <a:r>
              <a:rPr sz="1000" spc="20" dirty="0">
                <a:solidFill>
                  <a:srgbClr val="231F20">
                    <a:alpha val="100000"/>
                  </a:srgbClr>
                </a:solidFill>
                <a:latin typeface="Microsoft YaHei"/>
                <a:ea typeface="Microsoft YaHei"/>
                <a:cs typeface="Microsoft YaHei"/>
              </a:rPr>
              <a:t>(</a:t>
            </a:r>
            <a:r>
              <a:rPr sz="1000" spc="20" dirty="0">
                <a:solidFill>
                  <a:srgbClr val="231F20">
                    <a:alpha val="100000"/>
                  </a:srgbClr>
                </a:solidFill>
                <a:latin typeface="Microsoft YaHei"/>
                <a:ea typeface="Microsoft YaHei"/>
                <a:cs typeface="Microsoft YaHei"/>
              </a:rPr>
              <a:t> </a:t>
            </a:r>
            <a:r>
              <a:rPr sz="1000" spc="20" dirty="0">
                <a:solidFill>
                  <a:srgbClr val="231F20">
                    <a:alpha val="100000"/>
                  </a:srgbClr>
                </a:solidFill>
                <a:latin typeface="Times New Roman"/>
                <a:ea typeface="Times New Roman"/>
                <a:cs typeface="Times New Roman"/>
              </a:rPr>
              <a:t>1</a:t>
            </a:r>
            <a:r>
              <a:rPr sz="1000" spc="20" dirty="0">
                <a:solidFill>
                  <a:srgbClr val="231F20">
                    <a:alpha val="100000"/>
                  </a:srgbClr>
                </a:solidFill>
                <a:latin typeface="Times New Roman"/>
                <a:ea typeface="Times New Roman"/>
                <a:cs typeface="Times New Roman"/>
              </a:rPr>
              <a:t> </a:t>
            </a:r>
            <a:r>
              <a:rPr sz="1000" spc="20" dirty="0">
                <a:solidFill>
                  <a:srgbClr val="231F20">
                    <a:alpha val="100000"/>
                  </a:srgbClr>
                </a:solidFill>
                <a:latin typeface="Microsoft YaHei"/>
                <a:ea typeface="Microsoft YaHei"/>
                <a:cs typeface="Microsoft YaHei"/>
              </a:rPr>
              <a:t>)建议临终老</a:t>
            </a:r>
            <a:r>
              <a:rPr sz="1000" spc="0" dirty="0">
                <a:solidFill>
                  <a:srgbClr val="231F20">
                    <a:alpha val="100000"/>
                  </a:srgbClr>
                </a:solidFill>
                <a:latin typeface="Microsoft YaHei"/>
                <a:ea typeface="Microsoft YaHei"/>
                <a:cs typeface="Microsoft YaHei"/>
              </a:rPr>
              <a:t>人多和青少年接触。</a:t>
            </a:r>
            <a:endParaRPr lang="Microsoft YaHei" altLang="Microsoft YaHei" sz="1000" dirty="0"/>
          </a:p>
          <a:p>
            <a:pPr marL="12700" algn="l" rtl="0" eaLnBrk="0">
              <a:lnSpc>
                <a:spcPts val="1349"/>
              </a:lnSpc>
              <a:spcBef>
                <a:spcPts val="175"/>
              </a:spcBef>
              <a:tabLst/>
            </a:pPr>
            <a:r>
              <a:rPr sz="1000" spc="90" dirty="0">
                <a:solidFill>
                  <a:srgbClr val="231F20">
                    <a:alpha val="100000"/>
                  </a:srgbClr>
                </a:solidFill>
                <a:latin typeface="Microsoft YaHei"/>
                <a:ea typeface="Microsoft YaHei"/>
                <a:cs typeface="Microsoft YaHei"/>
              </a:rPr>
              <a:t>(</a:t>
            </a:r>
            <a:r>
              <a:rPr sz="1000" spc="90" dirty="0">
                <a:solidFill>
                  <a:srgbClr val="231F20">
                    <a:alpha val="100000"/>
                  </a:srgbClr>
                </a:solidFill>
                <a:latin typeface="Microsoft YaHei"/>
                <a:ea typeface="Microsoft YaHei"/>
                <a:cs typeface="Microsoft YaHei"/>
              </a:rPr>
              <a:t> </a:t>
            </a:r>
            <a:r>
              <a:rPr sz="1000" spc="90" dirty="0">
                <a:solidFill>
                  <a:srgbClr val="231F20">
                    <a:alpha val="100000"/>
                  </a:srgbClr>
                </a:solidFill>
                <a:latin typeface="Times New Roman"/>
                <a:ea typeface="Times New Roman"/>
                <a:cs typeface="Times New Roman"/>
              </a:rPr>
              <a:t>2</a:t>
            </a:r>
            <a:r>
              <a:rPr sz="1000" spc="90" dirty="0">
                <a:solidFill>
                  <a:srgbClr val="231F20">
                    <a:alpha val="100000"/>
                  </a:srgbClr>
                </a:solidFill>
                <a:latin typeface="Microsoft YaHei"/>
                <a:ea typeface="Microsoft YaHei"/>
                <a:cs typeface="Microsoft YaHei"/>
              </a:rPr>
              <a:t>)保持积极乐观心态</a:t>
            </a:r>
            <a:r>
              <a:rPr sz="1000" spc="80" dirty="0">
                <a:solidFill>
                  <a:srgbClr val="231F20">
                    <a:alpha val="100000"/>
                  </a:srgbClr>
                </a:solidFill>
                <a:latin typeface="Microsoft YaHei"/>
                <a:ea typeface="Microsoft YaHei"/>
                <a:cs typeface="Microsoft YaHei"/>
              </a:rPr>
              <a:t>。</a:t>
            </a:r>
            <a:endParaRPr lang="Microsoft YaHei" altLang="Microsoft YaHei" sz="1000" dirty="0"/>
          </a:p>
          <a:p>
            <a:pPr marL="12700" algn="l" rtl="0" eaLnBrk="0">
              <a:lnSpc>
                <a:spcPts val="1349"/>
              </a:lnSpc>
              <a:spcBef>
                <a:spcPts val="163"/>
              </a:spcBef>
              <a:tabLst/>
            </a:pPr>
            <a:r>
              <a:rPr sz="1000" spc="60" dirty="0">
                <a:solidFill>
                  <a:srgbClr val="231F20">
                    <a:alpha val="100000"/>
                  </a:srgbClr>
                </a:solidFill>
                <a:latin typeface="Microsoft YaHei"/>
                <a:ea typeface="Microsoft YaHei"/>
                <a:cs typeface="Microsoft YaHei"/>
              </a:rPr>
              <a:t>(</a:t>
            </a:r>
            <a:r>
              <a:rPr sz="1000" spc="6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Times New Roman"/>
                <a:ea typeface="Times New Roman"/>
                <a:cs typeface="Times New Roman"/>
              </a:rPr>
              <a:t>3</a:t>
            </a:r>
            <a:r>
              <a:rPr sz="1000" spc="60" dirty="0">
                <a:solidFill>
                  <a:srgbClr val="231F20">
                    <a:alpha val="100000"/>
                  </a:srgbClr>
                </a:solidFill>
                <a:latin typeface="Microsoft YaHei"/>
                <a:ea typeface="Microsoft YaHei"/>
                <a:cs typeface="Microsoft YaHei"/>
              </a:rPr>
              <a:t>)学会自我疏导和自我放松</a:t>
            </a:r>
            <a:r>
              <a:rPr sz="1000" spc="50" dirty="0">
                <a:solidFill>
                  <a:srgbClr val="231F20">
                    <a:alpha val="100000"/>
                  </a:srgbClr>
                </a:solidFill>
                <a:latin typeface="Microsoft YaHei"/>
                <a:ea typeface="Microsoft YaHei"/>
                <a:cs typeface="Microsoft YaHei"/>
              </a:rPr>
              <a:t>。</a:t>
            </a:r>
            <a:endParaRPr lang="Microsoft YaHei" altLang="Microsoft YaHei" sz="1000" dirty="0"/>
          </a:p>
        </p:txBody>
      </p:sp>
      <p:sp>
        <p:nvSpPr>
          <p:cNvPr id="637" name="textbox 637"/>
          <p:cNvSpPr/>
          <p:nvPr/>
        </p:nvSpPr>
        <p:spPr>
          <a:xfrm>
            <a:off x="857247" y="986452"/>
            <a:ext cx="980439" cy="968375"/>
          </a:xfrm>
          <a:prstGeom prst="rect">
            <a:avLst/>
          </a:prstGeom>
        </p:spPr>
        <p:txBody>
          <a:bodyPr vert="horz" wrap="square" lIns="0" tIns="0" rIns="0" bIns="0"/>
          <a:lstStyle/>
          <a:p>
            <a:pPr algn="l" rtl="0" eaLnBrk="0">
              <a:lnSpc>
                <a:spcPct val="82229"/>
              </a:lnSpc>
              <a:tabLst/>
            </a:pPr>
            <a:endParaRPr lang="Arial" altLang="Arial" sz="100" dirty="0"/>
          </a:p>
          <a:p>
            <a:pPr marL="50872" algn="l" rtl="0" eaLnBrk="0">
              <a:lnSpc>
                <a:spcPct val="99000"/>
              </a:lnSpc>
              <a:tabLst/>
            </a:pPr>
            <a:r>
              <a:rPr sz="1000" b="1" spc="20" dirty="0">
                <a:solidFill>
                  <a:srgbClr val="231F20">
                    <a:alpha val="100000"/>
                  </a:srgbClr>
                </a:solidFill>
                <a:latin typeface="Arial"/>
                <a:ea typeface="Arial"/>
                <a:cs typeface="Arial"/>
              </a:rPr>
              <a:t>1.</a:t>
            </a:r>
            <a:r>
              <a:rPr sz="1000" spc="20" dirty="0">
                <a:solidFill>
                  <a:srgbClr val="231F20">
                    <a:alpha val="100000"/>
                  </a:srgbClr>
                </a:solidFill>
                <a:latin typeface="Arial"/>
                <a:ea typeface="Arial"/>
                <a:cs typeface="Arial"/>
              </a:rPr>
              <a:t> </a:t>
            </a:r>
            <a:r>
              <a:rPr sz="1000" spc="20" dirty="0">
                <a:solidFill>
                  <a:srgbClr val="231F20">
                    <a:alpha val="100000"/>
                  </a:srgbClr>
                </a:solidFill>
                <a:latin typeface="SimSun"/>
                <a:ea typeface="SimSun"/>
                <a:cs typeface="SimSun"/>
              </a:rPr>
              <a:t>身体</a:t>
            </a:r>
            <a:r>
              <a:rPr sz="1000" spc="0" dirty="0">
                <a:solidFill>
                  <a:srgbClr val="231F20">
                    <a:alpha val="100000"/>
                  </a:srgbClr>
                </a:solidFill>
                <a:latin typeface="SimSun"/>
                <a:ea typeface="SimSun"/>
                <a:cs typeface="SimSun"/>
              </a:rPr>
              <a:t>方面需要</a:t>
            </a:r>
            <a:endParaRPr lang="SimSun" altLang="SimSun" sz="1000" dirty="0"/>
          </a:p>
          <a:p>
            <a:pPr marL="37610" algn="l" rtl="0" eaLnBrk="0">
              <a:lnSpc>
                <a:spcPct val="98000"/>
              </a:lnSpc>
              <a:spcBef>
                <a:spcPts val="1033"/>
              </a:spcBef>
              <a:tabLst/>
            </a:pPr>
            <a:r>
              <a:rPr sz="1000" b="1" spc="20" dirty="0">
                <a:solidFill>
                  <a:srgbClr val="231F20">
                    <a:alpha val="100000"/>
                  </a:srgbClr>
                </a:solidFill>
                <a:latin typeface="Arial"/>
                <a:ea typeface="Arial"/>
                <a:cs typeface="Arial"/>
              </a:rPr>
              <a:t>2.</a:t>
            </a:r>
            <a:r>
              <a:rPr sz="1000" spc="20" dirty="0">
                <a:solidFill>
                  <a:srgbClr val="231F20">
                    <a:alpha val="100000"/>
                  </a:srgbClr>
                </a:solidFill>
                <a:latin typeface="Arial"/>
                <a:ea typeface="Arial"/>
                <a:cs typeface="Arial"/>
              </a:rPr>
              <a:t> </a:t>
            </a:r>
            <a:r>
              <a:rPr sz="1000" spc="20" dirty="0">
                <a:solidFill>
                  <a:srgbClr val="231F20">
                    <a:alpha val="100000"/>
                  </a:srgbClr>
                </a:solidFill>
                <a:latin typeface="SimSun"/>
                <a:ea typeface="SimSun"/>
                <a:cs typeface="SimSun"/>
              </a:rPr>
              <a:t>情感</a:t>
            </a:r>
            <a:r>
              <a:rPr sz="1000" spc="0" dirty="0">
                <a:solidFill>
                  <a:srgbClr val="231F20">
                    <a:alpha val="100000"/>
                  </a:srgbClr>
                </a:solidFill>
                <a:latin typeface="SimSun"/>
                <a:ea typeface="SimSun"/>
                <a:cs typeface="SimSun"/>
              </a:rPr>
              <a:t>需求</a:t>
            </a:r>
            <a:endParaRPr lang="SimSun" altLang="SimSun" sz="1000" dirty="0"/>
          </a:p>
          <a:p>
            <a:pPr marL="39335" algn="l" rtl="0" eaLnBrk="0">
              <a:lnSpc>
                <a:spcPct val="99000"/>
              </a:lnSpc>
              <a:spcBef>
                <a:spcPts val="3"/>
              </a:spcBef>
              <a:tabLst/>
            </a:pPr>
            <a:r>
              <a:rPr sz="1000" b="1" spc="20" dirty="0">
                <a:solidFill>
                  <a:srgbClr val="231F20">
                    <a:alpha val="100000"/>
                  </a:srgbClr>
                </a:solidFill>
                <a:latin typeface="Arial"/>
                <a:ea typeface="Arial"/>
                <a:cs typeface="Arial"/>
              </a:rPr>
              <a:t>3.</a:t>
            </a:r>
            <a:r>
              <a:rPr sz="1000" spc="20" dirty="0">
                <a:solidFill>
                  <a:srgbClr val="231F20">
                    <a:alpha val="100000"/>
                  </a:srgbClr>
                </a:solidFill>
                <a:latin typeface="Arial"/>
                <a:ea typeface="Arial"/>
                <a:cs typeface="Arial"/>
              </a:rPr>
              <a:t> </a:t>
            </a:r>
            <a:r>
              <a:rPr sz="1000" spc="20" dirty="0">
                <a:solidFill>
                  <a:srgbClr val="231F20">
                    <a:alpha val="100000"/>
                  </a:srgbClr>
                </a:solidFill>
                <a:latin typeface="SimSun"/>
                <a:ea typeface="SimSun"/>
                <a:cs typeface="SimSun"/>
              </a:rPr>
              <a:t>心理</a:t>
            </a:r>
            <a:r>
              <a:rPr sz="1000" spc="0" dirty="0">
                <a:solidFill>
                  <a:srgbClr val="231F20">
                    <a:alpha val="100000"/>
                  </a:srgbClr>
                </a:solidFill>
                <a:latin typeface="SimSun"/>
                <a:ea typeface="SimSun"/>
                <a:cs typeface="SimSun"/>
              </a:rPr>
              <a:t>需求</a:t>
            </a:r>
            <a:endParaRPr lang="SimSun" altLang="SimSun" sz="1000" dirty="0"/>
          </a:p>
          <a:p>
            <a:pPr marL="17002" algn="l" rtl="0" eaLnBrk="0">
              <a:lnSpc>
                <a:spcPct val="98000"/>
              </a:lnSpc>
              <a:spcBef>
                <a:spcPts val="478"/>
              </a:spcBef>
              <a:tabLst/>
            </a:pPr>
            <a:r>
              <a:rPr sz="1000" b="1" spc="30" dirty="0">
                <a:solidFill>
                  <a:srgbClr val="231F20">
                    <a:alpha val="100000"/>
                  </a:srgbClr>
                </a:solidFill>
                <a:latin typeface="Arial"/>
                <a:ea typeface="Arial"/>
                <a:cs typeface="Arial"/>
              </a:rPr>
              <a:t>4.</a:t>
            </a:r>
            <a:r>
              <a:rPr sz="1000" spc="30" dirty="0">
                <a:solidFill>
                  <a:srgbClr val="231F20">
                    <a:alpha val="100000"/>
                  </a:srgbClr>
                </a:solidFill>
                <a:latin typeface="Arial"/>
                <a:ea typeface="Arial"/>
                <a:cs typeface="Arial"/>
              </a:rPr>
              <a:t> </a:t>
            </a:r>
            <a:r>
              <a:rPr sz="1000" spc="30" dirty="0">
                <a:solidFill>
                  <a:srgbClr val="231F20">
                    <a:alpha val="100000"/>
                  </a:srgbClr>
                </a:solidFill>
                <a:latin typeface="SimSun"/>
                <a:ea typeface="SimSun"/>
                <a:cs typeface="SimSun"/>
              </a:rPr>
              <a:t>社会生活</a:t>
            </a:r>
            <a:r>
              <a:rPr sz="1000" spc="0" dirty="0">
                <a:solidFill>
                  <a:srgbClr val="231F20">
                    <a:alpha val="100000"/>
                  </a:srgbClr>
                </a:solidFill>
                <a:latin typeface="SimSun"/>
                <a:ea typeface="SimSun"/>
                <a:cs typeface="SimSun"/>
              </a:rPr>
              <a:t>需求</a:t>
            </a:r>
            <a:endParaRPr lang="SimSun" altLang="SimSun" sz="1000" dirty="0"/>
          </a:p>
          <a:p>
            <a:pPr marL="12700" algn="l" rtl="0" eaLnBrk="0">
              <a:lnSpc>
                <a:spcPct val="98000"/>
              </a:lnSpc>
              <a:spcBef>
                <a:spcPts val="7"/>
              </a:spcBef>
              <a:tabLst/>
            </a:pPr>
            <a:r>
              <a:rPr sz="1000" b="1" spc="20" dirty="0">
                <a:solidFill>
                  <a:srgbClr val="231F20">
                    <a:alpha val="100000"/>
                  </a:srgbClr>
                </a:solidFill>
                <a:latin typeface="Arial"/>
                <a:ea typeface="Arial"/>
                <a:cs typeface="Arial"/>
              </a:rPr>
              <a:t>5.</a:t>
            </a:r>
            <a:r>
              <a:rPr sz="1000" spc="20" dirty="0">
                <a:solidFill>
                  <a:srgbClr val="231F20">
                    <a:alpha val="100000"/>
                  </a:srgbClr>
                </a:solidFill>
                <a:latin typeface="Arial"/>
                <a:ea typeface="Arial"/>
                <a:cs typeface="Arial"/>
              </a:rPr>
              <a:t> </a:t>
            </a:r>
            <a:r>
              <a:rPr sz="1000" spc="20" dirty="0">
                <a:solidFill>
                  <a:srgbClr val="231F20">
                    <a:alpha val="100000"/>
                  </a:srgbClr>
                </a:solidFill>
                <a:latin typeface="SimSun"/>
                <a:ea typeface="SimSun"/>
                <a:cs typeface="SimSun"/>
              </a:rPr>
              <a:t>精</a:t>
            </a:r>
            <a:r>
              <a:rPr sz="1000" spc="0" dirty="0">
                <a:solidFill>
                  <a:srgbClr val="231F20">
                    <a:alpha val="100000"/>
                  </a:srgbClr>
                </a:solidFill>
                <a:latin typeface="SimSun"/>
                <a:ea typeface="SimSun"/>
                <a:cs typeface="SimSun"/>
              </a:rPr>
              <a:t>神需求</a:t>
            </a:r>
            <a:endParaRPr lang="SimSun" altLang="SimSun" sz="1000" dirty="0"/>
          </a:p>
        </p:txBody>
      </p:sp>
      <p:pic>
        <p:nvPicPr>
          <p:cNvPr id="638" name="picture 638"/>
          <p:cNvPicPr>
            <a:picLocks noChangeAspect="1"/>
          </p:cNvPicPr>
          <p:nvPr/>
        </p:nvPicPr>
        <p:blipFill>
          <a:blip r:embed="rId3"/>
          <a:stretch>
            <a:fillRect/>
          </a:stretch>
        </p:blipFill>
        <p:spPr>
          <a:xfrm rot="21600000">
            <a:off x="875550" y="6241491"/>
            <a:ext cx="2910344" cy="187248"/>
          </a:xfrm>
          <a:prstGeom prst="rect">
            <a:avLst/>
          </a:prstGeom>
        </p:spPr>
      </p:pic>
      <p:pic>
        <p:nvPicPr>
          <p:cNvPr id="639" name="picture 639"/>
          <p:cNvPicPr>
            <a:picLocks noChangeAspect="1"/>
          </p:cNvPicPr>
          <p:nvPr/>
        </p:nvPicPr>
        <p:blipFill>
          <a:blip r:embed="rId4"/>
          <a:stretch>
            <a:fillRect/>
          </a:stretch>
        </p:blipFill>
        <p:spPr>
          <a:xfrm rot="21600000">
            <a:off x="1019695" y="4815916"/>
            <a:ext cx="2451976" cy="187248"/>
          </a:xfrm>
          <a:prstGeom prst="rect">
            <a:avLst/>
          </a:prstGeom>
        </p:spPr>
      </p:pic>
      <p:pic>
        <p:nvPicPr>
          <p:cNvPr id="640" name="picture 640"/>
          <p:cNvPicPr>
            <a:picLocks noChangeAspect="1"/>
          </p:cNvPicPr>
          <p:nvPr/>
        </p:nvPicPr>
        <p:blipFill>
          <a:blip r:embed="rId5"/>
          <a:stretch>
            <a:fillRect/>
          </a:stretch>
        </p:blipFill>
        <p:spPr>
          <a:xfrm rot="21600000">
            <a:off x="2599702" y="3863683"/>
            <a:ext cx="1633207" cy="235368"/>
          </a:xfrm>
          <a:prstGeom prst="rect">
            <a:avLst/>
          </a:prstGeom>
        </p:spPr>
      </p:pic>
      <p:pic>
        <p:nvPicPr>
          <p:cNvPr id="641" name="picture 641"/>
          <p:cNvPicPr>
            <a:picLocks noChangeAspect="1"/>
          </p:cNvPicPr>
          <p:nvPr/>
        </p:nvPicPr>
        <p:blipFill>
          <a:blip r:embed="rId6"/>
          <a:stretch>
            <a:fillRect/>
          </a:stretch>
        </p:blipFill>
        <p:spPr>
          <a:xfrm rot="21600000">
            <a:off x="762000" y="8266176"/>
            <a:ext cx="1054608" cy="309372"/>
          </a:xfrm>
          <a:prstGeom prst="rect">
            <a:avLst/>
          </a:prstGeom>
        </p:spPr>
      </p:pic>
      <p:pic>
        <p:nvPicPr>
          <p:cNvPr id="642" name="picture 642"/>
          <p:cNvPicPr>
            <a:picLocks noChangeAspect="1"/>
          </p:cNvPicPr>
          <p:nvPr/>
        </p:nvPicPr>
        <p:blipFill>
          <a:blip r:embed="rId7"/>
          <a:stretch>
            <a:fillRect/>
          </a:stretch>
        </p:blipFill>
        <p:spPr>
          <a:xfrm rot="21600000">
            <a:off x="1042276" y="2084158"/>
            <a:ext cx="1677428" cy="187235"/>
          </a:xfrm>
          <a:prstGeom prst="rect">
            <a:avLst/>
          </a:prstGeom>
        </p:spPr>
      </p:pic>
      <p:pic>
        <p:nvPicPr>
          <p:cNvPr id="643" name="picture 643"/>
          <p:cNvPicPr>
            <a:picLocks noChangeAspect="1"/>
          </p:cNvPicPr>
          <p:nvPr/>
        </p:nvPicPr>
        <p:blipFill>
          <a:blip r:embed="rId8"/>
          <a:stretch>
            <a:fillRect/>
          </a:stretch>
        </p:blipFill>
        <p:spPr>
          <a:xfrm rot="21600000">
            <a:off x="914450" y="474421"/>
            <a:ext cx="1398384" cy="187248"/>
          </a:xfrm>
          <a:prstGeom prst="rect">
            <a:avLst/>
          </a:prstGeom>
        </p:spPr>
      </p:pic>
      <p:pic>
        <p:nvPicPr>
          <p:cNvPr id="644" name="picture 644"/>
          <p:cNvPicPr>
            <a:picLocks noChangeAspect="1"/>
          </p:cNvPicPr>
          <p:nvPr/>
        </p:nvPicPr>
        <p:blipFill>
          <a:blip r:embed="rId9"/>
          <a:stretch>
            <a:fillRect/>
          </a:stretch>
        </p:blipFill>
        <p:spPr>
          <a:xfrm rot="21600000">
            <a:off x="1890369" y="3864419"/>
            <a:ext cx="631698" cy="235800"/>
          </a:xfrm>
          <a:prstGeom prst="rect">
            <a:avLst/>
          </a:prstGeom>
        </p:spPr>
      </p:pic>
      <p:pic>
        <p:nvPicPr>
          <p:cNvPr id="645" name="picture 645"/>
          <p:cNvPicPr>
            <a:picLocks noChangeAspect="1"/>
          </p:cNvPicPr>
          <p:nvPr/>
        </p:nvPicPr>
        <p:blipFill>
          <a:blip r:embed="rId10"/>
          <a:stretch>
            <a:fillRect/>
          </a:stretch>
        </p:blipFill>
        <p:spPr>
          <a:xfrm rot="21600000">
            <a:off x="1566672" y="2633471"/>
            <a:ext cx="461772" cy="88392"/>
          </a:xfrm>
          <a:prstGeom prst="rect">
            <a:avLst/>
          </a:prstGeom>
        </p:spPr>
      </p:pic>
      <p:sp>
        <p:nvSpPr>
          <p:cNvPr id="646" name="textbox 646"/>
          <p:cNvSpPr/>
          <p:nvPr/>
        </p:nvSpPr>
        <p:spPr>
          <a:xfrm>
            <a:off x="831412" y="9041149"/>
            <a:ext cx="230504" cy="153035"/>
          </a:xfrm>
          <a:prstGeom prst="rect">
            <a:avLst/>
          </a:prstGeom>
        </p:spPr>
        <p:txBody>
          <a:bodyPr vert="horz" wrap="square" lIns="0" tIns="0" rIns="0" bIns="0"/>
          <a:lstStyle/>
          <a:p>
            <a:pPr algn="l" rtl="0" eaLnBrk="0">
              <a:lnSpc>
                <a:spcPct val="78980"/>
              </a:lnSpc>
              <a:tabLst/>
            </a:pPr>
            <a:endParaRPr lang="Arial" altLang="Arial" sz="100" dirty="0"/>
          </a:p>
          <a:p>
            <a:pPr marL="12700" algn="l" rtl="0" eaLnBrk="0">
              <a:lnSpc>
                <a:spcPct val="84000"/>
              </a:lnSpc>
              <a:tabLst/>
            </a:pPr>
            <a:r>
              <a:rPr sz="1000" b="1" spc="-20" dirty="0">
                <a:solidFill>
                  <a:srgbClr val="231F20">
                    <a:alpha val="100000"/>
                  </a:srgbClr>
                </a:solidFill>
                <a:latin typeface="Arial"/>
                <a:ea typeface="Arial"/>
                <a:cs typeface="Arial"/>
              </a:rPr>
              <a:t>190</a:t>
            </a:r>
            <a:endParaRPr lang="Arial" altLang="Arial" sz="1000" dirty="0"/>
          </a:p>
        </p:txBody>
      </p:sp>
      <p:sp>
        <p:nvSpPr>
          <p:cNvPr id="647" name="rect"/>
          <p:cNvSpPr/>
          <p:nvPr/>
        </p:nvSpPr>
        <p:spPr>
          <a:xfrm>
            <a:off x="3416808" y="2270759"/>
            <a:ext cx="27432" cy="22860"/>
          </a:xfrm>
          <a:prstGeom prst="rect">
            <a:avLst/>
          </a:prstGeom>
          <a:solidFill>
            <a:srgbClr val="231F20">
              <a:alpha val="100000"/>
            </a:srgbClr>
          </a:solidFill>
          <a:ln cap="flat">
            <a:miter lim="0"/>
            <a:noFill/>
            <a:prstDash val="solid"/>
          </a:ln>
        </p:spPr>
        <p:txBody>
          <a:bodyPr rtlCol="0"/>
          <a:lstStyle/>
          <a:p>
            <a:pPr algn="ctr"/>
            <a:endParaRPr lang="zh-CN" altLang="en-US"/>
          </a:p>
        </p:txBody>
      </p:sp>
      <p:sp>
        <p:nvSpPr>
          <p:cNvPr id="648" name="rect"/>
          <p:cNvSpPr/>
          <p:nvPr/>
        </p:nvSpPr>
        <p:spPr>
          <a:xfrm>
            <a:off x="3695700" y="2270759"/>
            <a:ext cx="27432" cy="22860"/>
          </a:xfrm>
          <a:prstGeom prst="rect">
            <a:avLst/>
          </a:prstGeom>
          <a:solidFill>
            <a:srgbClr val="231F20">
              <a:alpha val="100000"/>
            </a:srgbClr>
          </a:solidFill>
          <a:ln cap="flat">
            <a:miter lim="0"/>
            <a:noFill/>
            <a:prstDash val="solid"/>
          </a:ln>
        </p:spPr>
        <p:txBody>
          <a:bodyPr rtlCol="0"/>
          <a:lstStyle/>
          <a:p>
            <a:pPr algn="ctr"/>
            <a:endParaRPr lang="zh-CN" altLang="en-US"/>
          </a:p>
        </p:txBody>
      </p:sp>
      <p:sp>
        <p:nvSpPr>
          <p:cNvPr id="649" name="rect"/>
          <p:cNvSpPr/>
          <p:nvPr/>
        </p:nvSpPr>
        <p:spPr>
          <a:xfrm>
            <a:off x="4439411" y="3528059"/>
            <a:ext cx="25908" cy="22860"/>
          </a:xfrm>
          <a:prstGeom prst="rect">
            <a:avLst/>
          </a:prstGeom>
          <a:solidFill>
            <a:srgbClr val="231F20">
              <a:alpha val="100000"/>
            </a:srgbClr>
          </a:solidFill>
          <a:ln cap="flat">
            <a:miter lim="0"/>
            <a:noFill/>
            <a:prstDash val="solid"/>
          </a:ln>
        </p:spPr>
        <p:txBody>
          <a:bodyPr rtlCol="0"/>
          <a:lstStyle/>
          <a:p>
            <a:pPr algn="ctr"/>
            <a:endParaRPr lang="zh-CN" altLang="en-US"/>
          </a:p>
        </p:txBody>
      </p:sp>
      <p:sp>
        <p:nvSpPr>
          <p:cNvPr id="650" name="rect"/>
          <p:cNvSpPr/>
          <p:nvPr/>
        </p:nvSpPr>
        <p:spPr>
          <a:xfrm>
            <a:off x="4160520" y="3528059"/>
            <a:ext cx="25908" cy="22860"/>
          </a:xfrm>
          <a:prstGeom prst="rect">
            <a:avLst/>
          </a:prstGeom>
          <a:solidFill>
            <a:srgbClr val="231F20">
              <a:alpha val="100000"/>
            </a:srgbClr>
          </a:solidFill>
          <a:ln cap="flat">
            <a:miter lim="0"/>
            <a:noFill/>
            <a:prstDash val="solid"/>
          </a:ln>
        </p:spPr>
        <p:txBody>
          <a:bodyPr rtlCol="0"/>
          <a:lstStyle/>
          <a:p>
            <a:pPr algn="ctr"/>
            <a:endParaRPr lang="zh-CN" altLang="en-US"/>
          </a:p>
        </p:txBody>
      </p:sp>
      <p:sp>
        <p:nvSpPr>
          <p:cNvPr id="651" name="rect"/>
          <p:cNvSpPr/>
          <p:nvPr/>
        </p:nvSpPr>
        <p:spPr>
          <a:xfrm>
            <a:off x="5094732" y="3418332"/>
            <a:ext cx="15239" cy="25908"/>
          </a:xfrm>
          <a:prstGeom prst="rect">
            <a:avLst/>
          </a:prstGeom>
          <a:solidFill>
            <a:srgbClr val="231F20">
              <a:alpha val="100000"/>
            </a:srgbClr>
          </a:solidFill>
          <a:ln cap="flat">
            <a:miter lim="0"/>
            <a:noFill/>
            <a:prstDash val="solid"/>
          </a:ln>
        </p:spPr>
        <p:txBody>
          <a:bodyPr rtlCol="0"/>
          <a:lstStyle/>
          <a:p>
            <a:pPr algn="ctr"/>
            <a:endParaRPr lang="zh-CN" altLang="en-US"/>
          </a:p>
        </p:txBody>
      </p:sp>
      <p:sp>
        <p:nvSpPr>
          <p:cNvPr id="652" name="rect"/>
          <p:cNvSpPr/>
          <p:nvPr/>
        </p:nvSpPr>
        <p:spPr>
          <a:xfrm>
            <a:off x="4351020" y="3026664"/>
            <a:ext cx="15239" cy="24383"/>
          </a:xfrm>
          <a:prstGeom prst="rect">
            <a:avLst/>
          </a:prstGeom>
          <a:solidFill>
            <a:srgbClr val="231F20">
              <a:alpha val="100000"/>
            </a:srgbClr>
          </a:solidFill>
          <a:ln cap="flat">
            <a:miter lim="0"/>
            <a:noFill/>
            <a:prstDash val="solid"/>
          </a:ln>
        </p:spPr>
        <p:txBody>
          <a:bodyPr rtlCol="0"/>
          <a:lstStyle/>
          <a:p>
            <a:pPr algn="ctr"/>
            <a:endParaRPr lang="zh-CN"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9"/>
          <p:cNvSpPr/>
          <p:nvPr/>
        </p:nvSpPr>
        <p:spPr>
          <a:xfrm>
            <a:off x="4247808" y="660715"/>
            <a:ext cx="1884045" cy="170179"/>
          </a:xfrm>
          <a:prstGeom prst="rect">
            <a:avLst/>
          </a:prstGeom>
        </p:spPr>
        <p:txBody>
          <a:bodyPr vert="horz" wrap="square" lIns="0" tIns="0" rIns="0" bIns="0"/>
          <a:lstStyle/>
          <a:p>
            <a:pPr algn="l" rtl="0" eaLnBrk="0">
              <a:lnSpc>
                <a:spcPct val="83336"/>
              </a:lnSpc>
              <a:tabLst/>
            </a:pPr>
            <a:endParaRPr lang="Arial" altLang="Arial" sz="100" dirty="0"/>
          </a:p>
          <a:p>
            <a:pPr marL="12700" algn="l" rtl="0" eaLnBrk="0">
              <a:lnSpc>
                <a:spcPct val="95000"/>
              </a:lnSpc>
              <a:tabLst/>
            </a:pPr>
            <a:r>
              <a:rPr sz="1000" spc="50" dirty="0">
                <a:solidFill>
                  <a:srgbClr val="B00D15">
                    <a:alpha val="100000"/>
                  </a:srgbClr>
                </a:solidFill>
                <a:latin typeface="Microsoft YaHei"/>
                <a:ea typeface="Microsoft YaHei"/>
                <a:cs typeface="Microsoft YaHei"/>
              </a:rPr>
              <a:t>项目一</a:t>
            </a:r>
            <a:r>
              <a:rPr sz="1000" spc="50" dirty="0">
                <a:solidFill>
                  <a:srgbClr val="B00D15">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老年心理护理基本</a:t>
            </a:r>
            <a:r>
              <a:rPr sz="1000" spc="40" dirty="0">
                <a:solidFill>
                  <a:srgbClr val="231F20">
                    <a:alpha val="100000"/>
                  </a:srgbClr>
                </a:solidFill>
                <a:latin typeface="Microsoft YaHei"/>
                <a:ea typeface="Microsoft YaHei"/>
                <a:cs typeface="Microsoft YaHei"/>
              </a:rPr>
              <a:t>技</a:t>
            </a:r>
            <a:r>
              <a:rPr sz="1000" spc="0" dirty="0">
                <a:solidFill>
                  <a:srgbClr val="231F20">
                    <a:alpha val="100000"/>
                  </a:srgbClr>
                </a:solidFill>
                <a:latin typeface="Microsoft YaHei"/>
                <a:ea typeface="Microsoft YaHei"/>
                <a:cs typeface="Microsoft YaHei"/>
              </a:rPr>
              <a:t>能</a:t>
            </a:r>
            <a:endParaRPr lang="Microsoft YaHei" altLang="Microsoft YaHei" sz="1000" dirty="0"/>
          </a:p>
        </p:txBody>
      </p:sp>
      <p:pic>
        <p:nvPicPr>
          <p:cNvPr id="20" name="picture 20"/>
          <p:cNvPicPr>
            <a:picLocks noChangeAspect="1"/>
          </p:cNvPicPr>
          <p:nvPr/>
        </p:nvPicPr>
        <p:blipFill>
          <a:blip r:embed="rId2"/>
          <a:stretch>
            <a:fillRect/>
          </a:stretch>
        </p:blipFill>
        <p:spPr>
          <a:xfrm rot="21600000">
            <a:off x="1524" y="1523"/>
            <a:ext cx="6873240" cy="3046476"/>
          </a:xfrm>
          <a:prstGeom prst="rect">
            <a:avLst/>
          </a:prstGeom>
        </p:spPr>
      </p:pic>
      <p:sp>
        <p:nvSpPr>
          <p:cNvPr id="21" name="textbox 21"/>
          <p:cNvSpPr/>
          <p:nvPr/>
        </p:nvSpPr>
        <p:spPr>
          <a:xfrm>
            <a:off x="820332" y="3397951"/>
            <a:ext cx="5307329" cy="2876550"/>
          </a:xfrm>
          <a:prstGeom prst="rect">
            <a:avLst/>
          </a:prstGeom>
        </p:spPr>
        <p:txBody>
          <a:bodyPr vert="horz" wrap="square" lIns="0" tIns="0" rIns="0" bIns="0"/>
          <a:lstStyle/>
          <a:p>
            <a:pPr algn="l" rtl="0" eaLnBrk="0">
              <a:lnSpc>
                <a:spcPct val="104000"/>
              </a:lnSpc>
              <a:tabLst/>
            </a:pPr>
            <a:endParaRPr lang="Arial" altLang="Arial" sz="100" dirty="0"/>
          </a:p>
          <a:p>
            <a:pPr marL="12700" indent="340515" algn="l" rtl="0" eaLnBrk="0">
              <a:lnSpc>
                <a:spcPct val="128000"/>
              </a:lnSpc>
              <a:spcBef>
                <a:spcPts val="1"/>
              </a:spcBef>
              <a:tabLst/>
            </a:pPr>
            <a:r>
              <a:rPr sz="1000" spc="60" dirty="0">
                <a:solidFill>
                  <a:srgbClr val="231F20">
                    <a:alpha val="100000"/>
                  </a:srgbClr>
                </a:solidFill>
                <a:latin typeface="Microsoft YaHei"/>
                <a:ea typeface="Microsoft YaHei"/>
                <a:cs typeface="Microsoft YaHei"/>
              </a:rPr>
              <a:t>在社区、养老机构等场所，老年人对心理服务工作存在较大的误解，很</a:t>
            </a:r>
            <a:r>
              <a:rPr sz="1000" spc="0" dirty="0">
                <a:solidFill>
                  <a:srgbClr val="231F20">
                    <a:alpha val="100000"/>
                  </a:srgbClr>
                </a:solidFill>
                <a:latin typeface="Microsoft YaHei"/>
                <a:ea typeface="Microsoft YaHei"/>
                <a:cs typeface="Microsoft YaHei"/>
              </a:rPr>
              <a:t>多老年人认为</a:t>
            </a:r>
            <a:r>
              <a:rPr sz="1000" spc="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“心理咨询服务主要是针对有精神疾病、心理疾病的人，</a:t>
            </a:r>
            <a:r>
              <a:rPr sz="1000" spc="5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自己的心理没问题，不需</a:t>
            </a:r>
            <a:r>
              <a:rPr sz="1000" spc="40" dirty="0">
                <a:solidFill>
                  <a:srgbClr val="231F20">
                    <a:alpha val="100000"/>
                  </a:srgbClr>
                </a:solidFill>
                <a:latin typeface="Microsoft YaHei"/>
                <a:ea typeface="Microsoft YaHei"/>
                <a:cs typeface="Microsoft YaHei"/>
              </a:rPr>
              <a:t>要</a:t>
            </a:r>
            <a:r>
              <a:rPr sz="1000" spc="0" dirty="0">
                <a:solidFill>
                  <a:srgbClr val="231F20">
                    <a:alpha val="100000"/>
                  </a:srgbClr>
                </a:solidFill>
                <a:latin typeface="Microsoft YaHei"/>
                <a:ea typeface="Microsoft YaHei"/>
                <a:cs typeface="Microsoft YaHei"/>
              </a:rPr>
              <a:t>这类</a:t>
            </a:r>
            <a:r>
              <a:rPr sz="1000" spc="0" dirty="0">
                <a:solidFill>
                  <a:srgbClr val="231F20">
                    <a:alpha val="100000"/>
                  </a:srgbClr>
                </a:solidFill>
                <a:latin typeface="Microsoft YaHei"/>
                <a:ea typeface="Microsoft YaHei"/>
                <a:cs typeface="Microsoft YaHei"/>
              </a:rPr>
              <a:t> </a:t>
            </a:r>
            <a:r>
              <a:rPr sz="1000" spc="40" dirty="0">
                <a:solidFill>
                  <a:srgbClr val="231F20">
                    <a:alpha val="100000"/>
                  </a:srgbClr>
                </a:solidFill>
                <a:latin typeface="Microsoft YaHei"/>
                <a:ea typeface="Microsoft YaHei"/>
                <a:cs typeface="Microsoft YaHei"/>
              </a:rPr>
              <a:t>服务”“我们最需要解决的是物质需求，而不是精神需求”“我们主要患的是慢性病，</a:t>
            </a:r>
            <a:r>
              <a:rPr sz="1000" spc="20" dirty="0">
                <a:solidFill>
                  <a:srgbClr val="231F20">
                    <a:alpha val="100000"/>
                  </a:srgbClr>
                </a:solidFill>
                <a:latin typeface="Microsoft YaHei"/>
                <a:ea typeface="Microsoft YaHei"/>
                <a:cs typeface="Microsoft YaHei"/>
              </a:rPr>
              <a:t>患</a:t>
            </a:r>
            <a:r>
              <a:rPr sz="1000" spc="0" dirty="0">
                <a:solidFill>
                  <a:srgbClr val="231F20">
                    <a:alpha val="100000"/>
                  </a:srgbClr>
                </a:solidFill>
                <a:latin typeface="Microsoft YaHei"/>
                <a:ea typeface="Microsoft YaHei"/>
                <a:cs typeface="Microsoft YaHei"/>
              </a:rPr>
              <a:t>心</a:t>
            </a:r>
            <a:r>
              <a:rPr sz="1000" spc="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Microsoft YaHei"/>
                <a:ea typeface="Microsoft YaHei"/>
                <a:cs typeface="Microsoft YaHei"/>
              </a:rPr>
              <a:t>理疾病的人很少”</a:t>
            </a:r>
            <a:r>
              <a:rPr sz="1000" spc="6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Microsoft YaHei"/>
                <a:ea typeface="Microsoft YaHei"/>
                <a:cs typeface="Microsoft YaHei"/>
              </a:rPr>
              <a:t>，等等，这些误解使他们对心理健康不重视。而在现实生活中，老</a:t>
            </a:r>
            <a:r>
              <a:rPr sz="1000" spc="0" dirty="0">
                <a:solidFill>
                  <a:srgbClr val="231F20">
                    <a:alpha val="100000"/>
                  </a:srgbClr>
                </a:solidFill>
                <a:latin typeface="Microsoft YaHei"/>
                <a:ea typeface="Microsoft YaHei"/>
                <a:cs typeface="Microsoft YaHei"/>
              </a:rPr>
              <a:t>年人</a:t>
            </a:r>
            <a:r>
              <a:rPr sz="1000" spc="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Microsoft YaHei"/>
                <a:ea typeface="Microsoft YaHei"/>
                <a:cs typeface="Microsoft YaHei"/>
              </a:rPr>
              <a:t>很容易出现各种各样的心理问题，</a:t>
            </a:r>
            <a:r>
              <a:rPr sz="1000" spc="6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Microsoft YaHei"/>
                <a:ea typeface="Microsoft YaHei"/>
                <a:cs typeface="Microsoft YaHei"/>
              </a:rPr>
              <a:t>因此，对老年人进行心理护理之前进行恰当的心</a:t>
            </a:r>
            <a:r>
              <a:rPr sz="1000" spc="30" dirty="0">
                <a:solidFill>
                  <a:srgbClr val="231F20">
                    <a:alpha val="100000"/>
                  </a:srgbClr>
                </a:solidFill>
                <a:latin typeface="Microsoft YaHei"/>
                <a:ea typeface="Microsoft YaHei"/>
                <a:cs typeface="Microsoft YaHei"/>
              </a:rPr>
              <a:t>理</a:t>
            </a:r>
            <a:r>
              <a:rPr sz="1000" spc="0" dirty="0">
                <a:solidFill>
                  <a:srgbClr val="231F20">
                    <a:alpha val="100000"/>
                  </a:srgbClr>
                </a:solidFill>
                <a:latin typeface="Microsoft YaHei"/>
                <a:ea typeface="Microsoft YaHei"/>
                <a:cs typeface="Microsoft YaHei"/>
              </a:rPr>
              <a:t>健康</a:t>
            </a:r>
            <a:r>
              <a:rPr sz="1000" spc="0" dirty="0">
                <a:solidFill>
                  <a:srgbClr val="231F20">
                    <a:alpha val="100000"/>
                  </a:srgbClr>
                </a:solidFill>
                <a:latin typeface="Microsoft YaHei"/>
                <a:ea typeface="Microsoft YaHei"/>
                <a:cs typeface="Microsoft YaHei"/>
              </a:rPr>
              <a:t> </a:t>
            </a:r>
            <a:r>
              <a:rPr sz="1000" spc="70" dirty="0">
                <a:solidFill>
                  <a:srgbClr val="231F20">
                    <a:alpha val="100000"/>
                  </a:srgbClr>
                </a:solidFill>
                <a:latin typeface="Microsoft YaHei"/>
                <a:ea typeface="Microsoft YaHei"/>
                <a:cs typeface="Microsoft YaHei"/>
              </a:rPr>
              <a:t>教育，普及社区等机构的老年心理服务工作是很有</a:t>
            </a:r>
            <a:r>
              <a:rPr sz="1000" spc="60" dirty="0">
                <a:solidFill>
                  <a:srgbClr val="231F20">
                    <a:alpha val="100000"/>
                  </a:srgbClr>
                </a:solidFill>
                <a:latin typeface="Microsoft YaHei"/>
                <a:ea typeface="Microsoft YaHei"/>
                <a:cs typeface="Microsoft YaHei"/>
              </a:rPr>
              <a:t>必</a:t>
            </a:r>
            <a:r>
              <a:rPr sz="1000" spc="0" dirty="0">
                <a:solidFill>
                  <a:srgbClr val="231F20">
                    <a:alpha val="100000"/>
                  </a:srgbClr>
                </a:solidFill>
                <a:latin typeface="Microsoft YaHei"/>
                <a:ea typeface="Microsoft YaHei"/>
                <a:cs typeface="Microsoft YaHei"/>
              </a:rPr>
              <a:t>要的。</a:t>
            </a:r>
            <a:endParaRPr lang="Microsoft YaHei" altLang="Microsoft YaHei" sz="1000" dirty="0"/>
          </a:p>
          <a:p>
            <a:pPr marL="83733" indent="268078" algn="l" rtl="0" eaLnBrk="0">
              <a:lnSpc>
                <a:spcPct val="122000"/>
              </a:lnSpc>
              <a:spcBef>
                <a:spcPts val="467"/>
              </a:spcBef>
              <a:tabLst/>
            </a:pPr>
            <a:r>
              <a:rPr sz="1000" spc="60" dirty="0">
                <a:solidFill>
                  <a:srgbClr val="231F20">
                    <a:alpha val="100000"/>
                  </a:srgbClr>
                </a:solidFill>
                <a:latin typeface="Microsoft YaHei"/>
                <a:ea typeface="Microsoft YaHei"/>
                <a:cs typeface="Microsoft YaHei"/>
              </a:rPr>
              <a:t>对老年人的心理护理，只有科学、有效、有针对性地采用恰当的心理护</a:t>
            </a:r>
            <a:r>
              <a:rPr sz="1000" spc="30" dirty="0">
                <a:solidFill>
                  <a:srgbClr val="231F20">
                    <a:alpha val="100000"/>
                  </a:srgbClr>
                </a:solidFill>
                <a:latin typeface="Microsoft YaHei"/>
                <a:ea typeface="Microsoft YaHei"/>
                <a:cs typeface="Microsoft YaHei"/>
              </a:rPr>
              <a:t>理</a:t>
            </a:r>
            <a:r>
              <a:rPr sz="1000" spc="0" dirty="0">
                <a:solidFill>
                  <a:srgbClr val="231F20">
                    <a:alpha val="100000"/>
                  </a:srgbClr>
                </a:solidFill>
                <a:latin typeface="Microsoft YaHei"/>
                <a:ea typeface="Microsoft YaHei"/>
                <a:cs typeface="Microsoft YaHei"/>
              </a:rPr>
              <a:t>技术，才能</a:t>
            </a:r>
            <a:r>
              <a:rPr sz="1000" spc="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Microsoft YaHei"/>
                <a:ea typeface="Microsoft YaHei"/>
                <a:cs typeface="Microsoft YaHei"/>
              </a:rPr>
              <a:t>取得一定的效果。本项目从对老年人的心理状况评估开始，在此基础上详细</a:t>
            </a:r>
            <a:r>
              <a:rPr sz="1000" spc="20" dirty="0">
                <a:solidFill>
                  <a:srgbClr val="231F20">
                    <a:alpha val="100000"/>
                  </a:srgbClr>
                </a:solidFill>
                <a:latin typeface="Microsoft YaHei"/>
                <a:ea typeface="Microsoft YaHei"/>
                <a:cs typeface="Microsoft YaHei"/>
              </a:rPr>
              <a:t>介</a:t>
            </a:r>
            <a:r>
              <a:rPr sz="1000" spc="0" dirty="0">
                <a:solidFill>
                  <a:srgbClr val="231F20">
                    <a:alpha val="100000"/>
                  </a:srgbClr>
                </a:solidFill>
                <a:latin typeface="Microsoft YaHei"/>
                <a:ea typeface="Microsoft YaHei"/>
                <a:cs typeface="Microsoft YaHei"/>
              </a:rPr>
              <a:t>绍了可以选</a:t>
            </a:r>
            <a:r>
              <a:rPr sz="1000" spc="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用的心理护理技能，并对每种技能的操作进行了交</a:t>
            </a:r>
            <a:r>
              <a:rPr sz="1000" spc="40" dirty="0">
                <a:solidFill>
                  <a:srgbClr val="231F20">
                    <a:alpha val="100000"/>
                  </a:srgbClr>
                </a:solidFill>
                <a:latin typeface="Microsoft YaHei"/>
                <a:ea typeface="Microsoft YaHei"/>
                <a:cs typeface="Microsoft YaHei"/>
              </a:rPr>
              <a:t>流</a:t>
            </a:r>
            <a:r>
              <a:rPr sz="1000" spc="0" dirty="0">
                <a:solidFill>
                  <a:srgbClr val="231F20">
                    <a:alpha val="100000"/>
                  </a:srgbClr>
                </a:solidFill>
                <a:latin typeface="Microsoft YaHei"/>
                <a:ea typeface="Microsoft YaHei"/>
                <a:cs typeface="Microsoft YaHei"/>
              </a:rPr>
              <a:t>和探讨。</a:t>
            </a:r>
            <a:endParaRPr lang="Microsoft YaHei" altLang="Microsoft YaHei" sz="1000" dirty="0"/>
          </a:p>
          <a:p>
            <a:pPr marL="80950" indent="273921" algn="l" rtl="0" eaLnBrk="0">
              <a:lnSpc>
                <a:spcPct val="139000"/>
              </a:lnSpc>
              <a:spcBef>
                <a:spcPts val="8"/>
              </a:spcBef>
              <a:tabLst/>
            </a:pPr>
            <a:r>
              <a:rPr sz="1000" spc="70" dirty="0">
                <a:solidFill>
                  <a:srgbClr val="231F20">
                    <a:alpha val="100000"/>
                  </a:srgbClr>
                </a:solidFill>
                <a:latin typeface="Microsoft YaHei"/>
                <a:ea typeface="Microsoft YaHei"/>
                <a:cs typeface="Microsoft YaHei"/>
              </a:rPr>
              <a:t>老年人的心理问题与心身和社会形势都有一定的关系，</a:t>
            </a:r>
            <a:r>
              <a:rPr sz="1000" spc="70" dirty="0">
                <a:solidFill>
                  <a:srgbClr val="231F20">
                    <a:alpha val="100000"/>
                  </a:srgbClr>
                </a:solidFill>
                <a:latin typeface="Microsoft YaHei"/>
                <a:ea typeface="Microsoft YaHei"/>
                <a:cs typeface="Microsoft YaHei"/>
              </a:rPr>
              <a:t> </a:t>
            </a:r>
            <a:r>
              <a:rPr sz="1000" spc="70" dirty="0">
                <a:solidFill>
                  <a:srgbClr val="231F20">
                    <a:alpha val="100000"/>
                  </a:srgbClr>
                </a:solidFill>
                <a:latin typeface="Microsoft YaHei"/>
                <a:ea typeface="Microsoft YaHei"/>
                <a:cs typeface="Microsoft YaHei"/>
              </a:rPr>
              <a:t>因此在进行心理护理时要</a:t>
            </a:r>
            <a:r>
              <a:rPr sz="1000" spc="30" dirty="0">
                <a:solidFill>
                  <a:srgbClr val="231F20">
                    <a:alpha val="100000"/>
                  </a:srgbClr>
                </a:solidFill>
                <a:latin typeface="Microsoft YaHei"/>
                <a:ea typeface="Microsoft YaHei"/>
                <a:cs typeface="Microsoft YaHei"/>
              </a:rPr>
              <a:t>根</a:t>
            </a:r>
            <a:r>
              <a:rPr sz="1000" spc="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Microsoft YaHei"/>
                <a:ea typeface="Microsoft YaHei"/>
                <a:cs typeface="Microsoft YaHei"/>
              </a:rPr>
              <a:t>据不同的心理状况选用合适的技能，只有在科学地评估老年人心理状况的基础</a:t>
            </a:r>
            <a:r>
              <a:rPr sz="1000" spc="0" dirty="0">
                <a:solidFill>
                  <a:srgbClr val="231F20">
                    <a:alpha val="100000"/>
                  </a:srgbClr>
                </a:solidFill>
                <a:latin typeface="Microsoft YaHei"/>
                <a:ea typeface="Microsoft YaHei"/>
                <a:cs typeface="Microsoft YaHei"/>
              </a:rPr>
              <a:t>上，采取恰</a:t>
            </a:r>
            <a:r>
              <a:rPr sz="1000" spc="0" dirty="0">
                <a:solidFill>
                  <a:srgbClr val="231F20">
                    <a:alpha val="100000"/>
                  </a:srgbClr>
                </a:solidFill>
                <a:latin typeface="Microsoft YaHei"/>
                <a:ea typeface="Microsoft YaHei"/>
                <a:cs typeface="Microsoft YaHei"/>
              </a:rPr>
              <a:t> </a:t>
            </a:r>
            <a:r>
              <a:rPr sz="1000" spc="40" dirty="0">
                <a:solidFill>
                  <a:srgbClr val="231F20">
                    <a:alpha val="100000"/>
                  </a:srgbClr>
                </a:solidFill>
                <a:latin typeface="Microsoft YaHei"/>
                <a:ea typeface="Microsoft YaHei"/>
                <a:cs typeface="Microsoft YaHei"/>
              </a:rPr>
              <a:t>当的心理护理技能对其进行照护，才能最大限度地维护老年人的心理健康和生</a:t>
            </a:r>
            <a:r>
              <a:rPr sz="1000" spc="20" dirty="0">
                <a:solidFill>
                  <a:srgbClr val="231F20">
                    <a:alpha val="100000"/>
                  </a:srgbClr>
                </a:solidFill>
                <a:latin typeface="Microsoft YaHei"/>
                <a:ea typeface="Microsoft YaHei"/>
                <a:cs typeface="Microsoft YaHei"/>
              </a:rPr>
              <a:t>活</a:t>
            </a:r>
            <a:r>
              <a:rPr sz="1000" spc="0" dirty="0">
                <a:solidFill>
                  <a:srgbClr val="231F20">
                    <a:alpha val="100000"/>
                  </a:srgbClr>
                </a:solidFill>
                <a:latin typeface="Microsoft YaHei"/>
                <a:ea typeface="Microsoft YaHei"/>
                <a:cs typeface="Microsoft YaHei"/>
              </a:rPr>
              <a:t>质量。</a:t>
            </a:r>
            <a:r>
              <a:rPr sz="1000" spc="0" dirty="0">
                <a:solidFill>
                  <a:srgbClr val="231F20">
                    <a:alpha val="100000"/>
                  </a:srgbClr>
                </a:solidFill>
                <a:latin typeface="Microsoft YaHei"/>
                <a:ea typeface="Microsoft YaHei"/>
                <a:cs typeface="Microsoft YaHei"/>
              </a:rPr>
              <a:t>  </a:t>
            </a:r>
            <a:r>
              <a:rPr sz="1000" spc="0" dirty="0">
                <a:solidFill>
                  <a:srgbClr val="231F20">
                    <a:alpha val="100000"/>
                  </a:srgbClr>
                </a:solidFill>
                <a:latin typeface="Microsoft YaHei"/>
                <a:ea typeface="Microsoft YaHei"/>
                <a:cs typeface="Microsoft YaHei"/>
              </a:rPr>
              <a:t>因</a:t>
            </a:r>
            <a:r>
              <a:rPr sz="1000" spc="0" dirty="0">
                <a:solidFill>
                  <a:srgbClr val="231F20">
                    <a:alpha val="100000"/>
                  </a:srgbClr>
                </a:solidFill>
                <a:latin typeface="Microsoft YaHei"/>
                <a:ea typeface="Microsoft YaHei"/>
                <a:cs typeface="Microsoft YaHei"/>
              </a:rPr>
              <a:t> </a:t>
            </a:r>
            <a:r>
              <a:rPr sz="1000" spc="60" dirty="0">
                <a:solidFill>
                  <a:srgbClr val="231F20">
                    <a:alpha val="100000"/>
                  </a:srgbClr>
                </a:solidFill>
                <a:latin typeface="Microsoft YaHei"/>
                <a:ea typeface="Microsoft YaHei"/>
                <a:cs typeface="Microsoft YaHei"/>
              </a:rPr>
              <a:t>此，按照心理护理的程序，本项目分为四个任务：老年心理健康教育和老年</a:t>
            </a:r>
            <a:r>
              <a:rPr sz="1000" spc="40" dirty="0">
                <a:solidFill>
                  <a:srgbClr val="231F20">
                    <a:alpha val="100000"/>
                  </a:srgbClr>
                </a:solidFill>
                <a:latin typeface="Microsoft YaHei"/>
                <a:ea typeface="Microsoft YaHei"/>
                <a:cs typeface="Microsoft YaHei"/>
              </a:rPr>
              <a:t>护</a:t>
            </a:r>
            <a:r>
              <a:rPr sz="1000" spc="0" dirty="0">
                <a:solidFill>
                  <a:srgbClr val="231F20">
                    <a:alpha val="100000"/>
                  </a:srgbClr>
                </a:solidFill>
                <a:latin typeface="Microsoft YaHei"/>
                <a:ea typeface="Microsoft YaHei"/>
                <a:cs typeface="Microsoft YaHei"/>
              </a:rPr>
              <a:t>理概述、老</a:t>
            </a:r>
            <a:r>
              <a:rPr sz="1000" spc="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年心理评估、老年心理咨询与心理治疗概述、常用的老年心理咨询和心理治</a:t>
            </a:r>
            <a:r>
              <a:rPr sz="1000" spc="0" dirty="0">
                <a:solidFill>
                  <a:srgbClr val="231F20">
                    <a:alpha val="100000"/>
                  </a:srgbClr>
                </a:solidFill>
                <a:latin typeface="Microsoft YaHei"/>
                <a:ea typeface="Microsoft YaHei"/>
                <a:cs typeface="Microsoft YaHei"/>
              </a:rPr>
              <a:t>疗技术。</a:t>
            </a:r>
            <a:endParaRPr lang="Microsoft YaHei" altLang="Microsoft YaHei" sz="1000" dirty="0"/>
          </a:p>
        </p:txBody>
      </p:sp>
      <p:grpSp>
        <p:nvGrpSpPr>
          <p:cNvPr id="6" name="group 6"/>
          <p:cNvGrpSpPr/>
          <p:nvPr/>
        </p:nvGrpSpPr>
        <p:grpSpPr>
          <a:xfrm rot="21600000">
            <a:off x="1752600" y="1127760"/>
            <a:ext cx="3514344" cy="1549907"/>
            <a:chOff x="0" y="0"/>
            <a:chExt cx="3514344" cy="1549907"/>
          </a:xfrm>
        </p:grpSpPr>
        <p:pic>
          <p:nvPicPr>
            <p:cNvPr id="22" name="picture 22"/>
            <p:cNvPicPr>
              <a:picLocks noChangeAspect="1"/>
            </p:cNvPicPr>
            <p:nvPr/>
          </p:nvPicPr>
          <p:blipFill>
            <a:blip r:embed="rId3"/>
            <a:stretch>
              <a:fillRect/>
            </a:stretch>
          </p:blipFill>
          <p:spPr>
            <a:xfrm rot="21600000">
              <a:off x="0" y="0"/>
              <a:ext cx="3514344" cy="1549907"/>
            </a:xfrm>
            <a:prstGeom prst="rect">
              <a:avLst/>
            </a:prstGeom>
          </p:spPr>
        </p:pic>
        <p:sp>
          <p:nvSpPr>
            <p:cNvPr id="23" name="textbox 23"/>
            <p:cNvSpPr/>
            <p:nvPr/>
          </p:nvSpPr>
          <p:spPr>
            <a:xfrm>
              <a:off x="1685042" y="604620"/>
              <a:ext cx="1433830" cy="594994"/>
            </a:xfrm>
            <a:prstGeom prst="rect">
              <a:avLst/>
            </a:prstGeom>
          </p:spPr>
          <p:txBody>
            <a:bodyPr vert="horz" wrap="square" lIns="0" tIns="0" rIns="0" bIns="0"/>
            <a:lstStyle/>
            <a:p>
              <a:pPr algn="l" rtl="0" eaLnBrk="0">
                <a:lnSpc>
                  <a:spcPct val="77174"/>
                </a:lnSpc>
                <a:tabLst/>
              </a:pPr>
              <a:endParaRPr lang="Arial" altLang="Arial" sz="100" dirty="0"/>
            </a:p>
            <a:p>
              <a:pPr marL="246106" indent="-233406" algn="l" rtl="0" eaLnBrk="0">
                <a:lnSpc>
                  <a:spcPct val="104000"/>
                </a:lnSpc>
                <a:tabLst/>
              </a:pPr>
              <a:r>
                <a:rPr sz="1800" spc="50" dirty="0">
                  <a:solidFill>
                    <a:srgbClr val="231F20">
                      <a:alpha val="100000"/>
                    </a:srgbClr>
                  </a:solidFill>
                  <a:latin typeface="Microsoft YaHei"/>
                  <a:ea typeface="Microsoft YaHei"/>
                  <a:cs typeface="Microsoft YaHei"/>
                </a:rPr>
                <a:t>老年心理护</a:t>
              </a:r>
              <a:r>
                <a:rPr sz="1800" spc="30" dirty="0">
                  <a:solidFill>
                    <a:srgbClr val="231F20">
                      <a:alpha val="100000"/>
                    </a:srgbClr>
                  </a:solidFill>
                  <a:latin typeface="Microsoft YaHei"/>
                  <a:ea typeface="Microsoft YaHei"/>
                  <a:cs typeface="Microsoft YaHei"/>
                </a:rPr>
                <a:t>理</a:t>
              </a:r>
              <a:r>
                <a:rPr sz="1800" spc="0" dirty="0">
                  <a:solidFill>
                    <a:srgbClr val="231F20">
                      <a:alpha val="100000"/>
                    </a:srgbClr>
                  </a:solidFill>
                  <a:latin typeface="Microsoft YaHei"/>
                  <a:ea typeface="Microsoft YaHei"/>
                  <a:cs typeface="Microsoft YaHei"/>
                </a:rPr>
                <a:t> </a:t>
              </a:r>
              <a:r>
                <a:rPr sz="1800" spc="50" dirty="0">
                  <a:solidFill>
                    <a:srgbClr val="231F20">
                      <a:alpha val="100000"/>
                    </a:srgbClr>
                  </a:solidFill>
                  <a:latin typeface="Microsoft YaHei"/>
                  <a:ea typeface="Microsoft YaHei"/>
                  <a:cs typeface="Microsoft YaHei"/>
                </a:rPr>
                <a:t>基本技</a:t>
              </a:r>
              <a:r>
                <a:rPr sz="1800" spc="30" dirty="0">
                  <a:solidFill>
                    <a:srgbClr val="231F20">
                      <a:alpha val="100000"/>
                    </a:srgbClr>
                  </a:solidFill>
                  <a:latin typeface="Microsoft YaHei"/>
                  <a:ea typeface="Microsoft YaHei"/>
                  <a:cs typeface="Microsoft YaHei"/>
                </a:rPr>
                <a:t>能</a:t>
              </a:r>
              <a:endParaRPr lang="Microsoft YaHei" altLang="Microsoft YaHei" sz="1800" dirty="0"/>
            </a:p>
          </p:txBody>
        </p:sp>
        <p:pic>
          <p:nvPicPr>
            <p:cNvPr id="24" name="picture 24"/>
            <p:cNvPicPr>
              <a:picLocks noChangeAspect="1"/>
            </p:cNvPicPr>
            <p:nvPr/>
          </p:nvPicPr>
          <p:blipFill>
            <a:blip r:embed="rId4"/>
            <a:stretch>
              <a:fillRect/>
            </a:stretch>
          </p:blipFill>
          <p:spPr>
            <a:xfrm rot="21600000">
              <a:off x="356870" y="709459"/>
              <a:ext cx="789063" cy="268402"/>
            </a:xfrm>
            <a:prstGeom prst="rect">
              <a:avLst/>
            </a:prstGeom>
          </p:spPr>
        </p:pic>
      </p:grpSp>
      <p:sp>
        <p:nvSpPr>
          <p:cNvPr id="25" name="textbox 25"/>
          <p:cNvSpPr/>
          <p:nvPr/>
        </p:nvSpPr>
        <p:spPr>
          <a:xfrm>
            <a:off x="824118" y="7982218"/>
            <a:ext cx="4745990" cy="720090"/>
          </a:xfrm>
          <a:prstGeom prst="rect">
            <a:avLst/>
          </a:prstGeom>
        </p:spPr>
        <p:txBody>
          <a:bodyPr vert="horz" wrap="square" lIns="0" tIns="0" rIns="0" bIns="0"/>
          <a:lstStyle/>
          <a:p>
            <a:pPr algn="l" rtl="0" eaLnBrk="0">
              <a:lnSpc>
                <a:spcPct val="83341"/>
              </a:lnSpc>
              <a:tabLst/>
            </a:pPr>
            <a:endParaRPr lang="Arial" altLang="Arial" sz="100" dirty="0"/>
          </a:p>
          <a:p>
            <a:pPr marL="82550" algn="l" rtl="0" eaLnBrk="0">
              <a:lnSpc>
                <a:spcPts val="1426"/>
              </a:lnSpc>
              <a:tabLst/>
            </a:pPr>
            <a:r>
              <a:rPr sz="1000" spc="-10" dirty="0">
                <a:solidFill>
                  <a:srgbClr val="B00D15">
                    <a:alpha val="100000"/>
                  </a:srgbClr>
                </a:solidFill>
                <a:latin typeface="Microsoft YaHei"/>
                <a:ea typeface="Microsoft YaHei"/>
                <a:cs typeface="Microsoft YaHei"/>
              </a:rPr>
              <a:t>【知</a:t>
            </a:r>
            <a:r>
              <a:rPr sz="1000" spc="0" dirty="0">
                <a:solidFill>
                  <a:srgbClr val="B00D15">
                    <a:alpha val="100000"/>
                  </a:srgbClr>
                </a:solidFill>
                <a:latin typeface="Microsoft YaHei"/>
                <a:ea typeface="Microsoft YaHei"/>
                <a:cs typeface="Microsoft YaHei"/>
              </a:rPr>
              <a:t>识目标】</a:t>
            </a:r>
            <a:endParaRPr lang="Microsoft YaHei" altLang="Microsoft YaHei" sz="1000" dirty="0"/>
          </a:p>
          <a:p>
            <a:pPr marL="97915" algn="l" rtl="0" eaLnBrk="0">
              <a:lnSpc>
                <a:spcPts val="1349"/>
              </a:lnSpc>
              <a:spcBef>
                <a:spcPts val="1072"/>
              </a:spcBef>
              <a:tabLst/>
            </a:pPr>
            <a:r>
              <a:rPr sz="1000" spc="20" dirty="0">
                <a:solidFill>
                  <a:srgbClr val="231F20">
                    <a:alpha val="100000"/>
                  </a:srgbClr>
                </a:solidFill>
                <a:latin typeface="Microsoft YaHei"/>
                <a:ea typeface="Microsoft YaHei"/>
                <a:cs typeface="Microsoft YaHei"/>
              </a:rPr>
              <a:t>◇</a:t>
            </a:r>
            <a:r>
              <a:rPr sz="1000" spc="20" dirty="0">
                <a:solidFill>
                  <a:srgbClr val="231F20">
                    <a:alpha val="100000"/>
                  </a:srgbClr>
                </a:solidFill>
                <a:latin typeface="Microsoft YaHei"/>
                <a:ea typeface="Microsoft YaHei"/>
                <a:cs typeface="Microsoft YaHei"/>
              </a:rPr>
              <a:t> </a:t>
            </a:r>
            <a:r>
              <a:rPr sz="1000" spc="20" dirty="0">
                <a:solidFill>
                  <a:srgbClr val="231F20">
                    <a:alpha val="100000"/>
                  </a:srgbClr>
                </a:solidFill>
                <a:latin typeface="Microsoft YaHei"/>
                <a:ea typeface="Microsoft YaHei"/>
                <a:cs typeface="Microsoft YaHei"/>
              </a:rPr>
              <a:t>掌握老年心理健康教育的概念、</a:t>
            </a:r>
            <a:r>
              <a:rPr sz="1000" spc="20" dirty="0">
                <a:solidFill>
                  <a:srgbClr val="231F20">
                    <a:alpha val="100000"/>
                  </a:srgbClr>
                </a:solidFill>
                <a:latin typeface="Microsoft YaHei"/>
                <a:ea typeface="Microsoft YaHei"/>
                <a:cs typeface="Microsoft YaHei"/>
              </a:rPr>
              <a:t>  </a:t>
            </a:r>
            <a:r>
              <a:rPr sz="1000" spc="20" dirty="0">
                <a:solidFill>
                  <a:srgbClr val="231F20">
                    <a:alpha val="100000"/>
                  </a:srgbClr>
                </a:solidFill>
                <a:latin typeface="Microsoft YaHei"/>
                <a:ea typeface="Microsoft YaHei"/>
                <a:cs typeface="Microsoft YaHei"/>
              </a:rPr>
              <a:t>内容和常用方法</a:t>
            </a:r>
            <a:r>
              <a:rPr sz="1000" spc="10" dirty="0">
                <a:solidFill>
                  <a:srgbClr val="231F20">
                    <a:alpha val="100000"/>
                  </a:srgbClr>
                </a:solidFill>
                <a:latin typeface="Microsoft YaHei"/>
                <a:ea typeface="Microsoft YaHei"/>
                <a:cs typeface="Microsoft YaHei"/>
              </a:rPr>
              <a:t>，</a:t>
            </a:r>
            <a:r>
              <a:rPr sz="1000" spc="0" dirty="0">
                <a:solidFill>
                  <a:srgbClr val="231F20">
                    <a:alpha val="100000"/>
                  </a:srgbClr>
                </a:solidFill>
                <a:latin typeface="Microsoft YaHei"/>
                <a:ea typeface="Microsoft YaHei"/>
                <a:cs typeface="Microsoft YaHei"/>
              </a:rPr>
              <a:t>以及老年心理护理的概念。</a:t>
            </a:r>
            <a:endParaRPr lang="Microsoft YaHei" altLang="Microsoft YaHei" sz="1000" dirty="0"/>
          </a:p>
          <a:p>
            <a:pPr marL="97915" algn="l" rtl="0" eaLnBrk="0">
              <a:lnSpc>
                <a:spcPts val="1349"/>
              </a:lnSpc>
              <a:spcBef>
                <a:spcPts val="271"/>
              </a:spcBef>
              <a:tabLst/>
            </a:pPr>
            <a:r>
              <a:rPr sz="1000" spc="30" dirty="0">
                <a:solidFill>
                  <a:srgbClr val="231F20">
                    <a:alpha val="100000"/>
                  </a:srgbClr>
                </a:solidFill>
                <a:latin typeface="Microsoft YaHei"/>
                <a:ea typeface="Microsoft YaHei"/>
                <a:cs typeface="Microsoft YaHei"/>
              </a:rPr>
              <a:t>◇</a:t>
            </a:r>
            <a:r>
              <a:rPr sz="1000" spc="30" dirty="0">
                <a:solidFill>
                  <a:srgbClr val="231F20">
                    <a:alpha val="100000"/>
                  </a:srgbClr>
                </a:solidFill>
                <a:latin typeface="Microsoft YaHei"/>
                <a:ea typeface="Microsoft YaHei"/>
                <a:cs typeface="Microsoft YaHei"/>
              </a:rPr>
              <a:t> </a:t>
            </a:r>
            <a:r>
              <a:rPr sz="1000" spc="30" dirty="0">
                <a:solidFill>
                  <a:srgbClr val="231F20">
                    <a:alpha val="100000"/>
                  </a:srgbClr>
                </a:solidFill>
                <a:latin typeface="Microsoft YaHei"/>
                <a:ea typeface="Microsoft YaHei"/>
                <a:cs typeface="Microsoft YaHei"/>
              </a:rPr>
              <a:t>熟悉老年心理健康教育的原则、注意事项、</a:t>
            </a:r>
            <a:r>
              <a:rPr sz="1000" spc="30" dirty="0">
                <a:solidFill>
                  <a:srgbClr val="231F20">
                    <a:alpha val="100000"/>
                  </a:srgbClr>
                </a:solidFill>
                <a:latin typeface="Microsoft YaHei"/>
                <a:ea typeface="Microsoft YaHei"/>
                <a:cs typeface="Microsoft YaHei"/>
              </a:rPr>
              <a:t>   </a:t>
            </a:r>
            <a:r>
              <a:rPr sz="1000" spc="30" dirty="0">
                <a:solidFill>
                  <a:srgbClr val="231F20">
                    <a:alpha val="100000"/>
                  </a:srgbClr>
                </a:solidFill>
                <a:latin typeface="Microsoft YaHei"/>
                <a:ea typeface="Microsoft YaHei"/>
                <a:cs typeface="Microsoft YaHei"/>
              </a:rPr>
              <a:t>目标</a:t>
            </a:r>
            <a:r>
              <a:rPr sz="1000" spc="0" dirty="0">
                <a:solidFill>
                  <a:srgbClr val="231F20">
                    <a:alpha val="100000"/>
                  </a:srgbClr>
                </a:solidFill>
                <a:latin typeface="Microsoft YaHei"/>
                <a:ea typeface="Microsoft YaHei"/>
                <a:cs typeface="Microsoft YaHei"/>
              </a:rPr>
              <a:t>和老年心理护理的内容。</a:t>
            </a:r>
            <a:endParaRPr lang="Microsoft YaHei" altLang="Microsoft YaHei" sz="1000" dirty="0"/>
          </a:p>
        </p:txBody>
      </p:sp>
      <p:sp>
        <p:nvSpPr>
          <p:cNvPr id="26" name="rect"/>
          <p:cNvSpPr/>
          <p:nvPr/>
        </p:nvSpPr>
        <p:spPr>
          <a:xfrm>
            <a:off x="5294375" y="6769607"/>
            <a:ext cx="51816" cy="669036"/>
          </a:xfrm>
          <a:prstGeom prst="rect">
            <a:avLst/>
          </a:prstGeom>
          <a:solidFill>
            <a:srgbClr val="DC9780">
              <a:alpha val="100000"/>
            </a:srgbClr>
          </a:solidFill>
          <a:ln cap="flat">
            <a:miter lim="0"/>
            <a:noFill/>
            <a:prstDash val="solid"/>
          </a:ln>
        </p:spPr>
        <p:txBody>
          <a:bodyPr rtlCol="0"/>
          <a:lstStyle/>
          <a:p>
            <a:pPr algn="ctr"/>
            <a:endParaRPr lang="zh-CN" altLang="en-US"/>
          </a:p>
        </p:txBody>
      </p:sp>
      <p:sp>
        <p:nvSpPr>
          <p:cNvPr id="27" name="rect"/>
          <p:cNvSpPr/>
          <p:nvPr/>
        </p:nvSpPr>
        <p:spPr>
          <a:xfrm>
            <a:off x="1641347" y="6769607"/>
            <a:ext cx="50292" cy="669036"/>
          </a:xfrm>
          <a:prstGeom prst="rect">
            <a:avLst/>
          </a:prstGeom>
          <a:solidFill>
            <a:srgbClr val="DC9780">
              <a:alpha val="100000"/>
            </a:srgbClr>
          </a:solidFill>
          <a:ln cap="flat">
            <a:miter lim="0"/>
            <a:noFill/>
            <a:prstDash val="solid"/>
          </a:ln>
        </p:spPr>
        <p:txBody>
          <a:bodyPr rtlCol="0"/>
          <a:lstStyle/>
          <a:p>
            <a:pPr algn="ctr"/>
            <a:endParaRPr lang="zh-CN" altLang="en-US"/>
          </a:p>
        </p:txBody>
      </p:sp>
      <p:pic>
        <p:nvPicPr>
          <p:cNvPr id="28" name="picture 28"/>
          <p:cNvPicPr>
            <a:picLocks noChangeAspect="1"/>
          </p:cNvPicPr>
          <p:nvPr/>
        </p:nvPicPr>
        <p:blipFill>
          <a:blip r:embed="rId5"/>
          <a:stretch>
            <a:fillRect/>
          </a:stretch>
        </p:blipFill>
        <p:spPr>
          <a:xfrm rot="21600000">
            <a:off x="1635251" y="6487667"/>
            <a:ext cx="3724655" cy="304800"/>
          </a:xfrm>
          <a:prstGeom prst="rect">
            <a:avLst/>
          </a:prstGeom>
        </p:spPr>
      </p:pic>
      <p:pic>
        <p:nvPicPr>
          <p:cNvPr id="29" name="picture 29"/>
          <p:cNvPicPr>
            <a:picLocks noChangeAspect="1"/>
          </p:cNvPicPr>
          <p:nvPr/>
        </p:nvPicPr>
        <p:blipFill>
          <a:blip r:embed="rId6"/>
          <a:stretch>
            <a:fillRect/>
          </a:stretch>
        </p:blipFill>
        <p:spPr>
          <a:xfrm rot="21600000">
            <a:off x="2437269" y="6983044"/>
            <a:ext cx="2000135" cy="496265"/>
          </a:xfrm>
          <a:prstGeom prst="rect">
            <a:avLst/>
          </a:prstGeom>
        </p:spPr>
      </p:pic>
      <p:sp>
        <p:nvSpPr>
          <p:cNvPr id="30" name="textbox 30"/>
          <p:cNvSpPr/>
          <p:nvPr/>
        </p:nvSpPr>
        <p:spPr>
          <a:xfrm>
            <a:off x="909333" y="8710978"/>
            <a:ext cx="3994784" cy="196850"/>
          </a:xfrm>
          <a:prstGeom prst="rect">
            <a:avLst/>
          </a:prstGeom>
        </p:spPr>
        <p:txBody>
          <a:bodyPr vert="horz" wrap="square" lIns="0" tIns="0" rIns="0" bIns="0"/>
          <a:lstStyle/>
          <a:p>
            <a:pPr algn="l" rtl="0" eaLnBrk="0">
              <a:lnSpc>
                <a:spcPct val="83341"/>
              </a:lnSpc>
              <a:tabLst/>
            </a:pPr>
            <a:endParaRPr lang="Arial" altLang="Arial" sz="100" dirty="0"/>
          </a:p>
          <a:p>
            <a:pPr marL="12700" algn="l" rtl="0" eaLnBrk="0">
              <a:lnSpc>
                <a:spcPts val="1349"/>
              </a:lnSpc>
              <a:tabLst/>
            </a:pPr>
            <a:r>
              <a:rPr sz="1000" spc="30" dirty="0">
                <a:solidFill>
                  <a:srgbClr val="231F20">
                    <a:alpha val="100000"/>
                  </a:srgbClr>
                </a:solidFill>
                <a:latin typeface="Microsoft YaHei"/>
                <a:ea typeface="Microsoft YaHei"/>
                <a:cs typeface="Microsoft YaHei"/>
              </a:rPr>
              <a:t>◇</a:t>
            </a:r>
            <a:r>
              <a:rPr sz="1000" spc="30" dirty="0">
                <a:solidFill>
                  <a:srgbClr val="231F20">
                    <a:alpha val="100000"/>
                  </a:srgbClr>
                </a:solidFill>
                <a:latin typeface="Microsoft YaHei"/>
                <a:ea typeface="Microsoft YaHei"/>
                <a:cs typeface="Microsoft YaHei"/>
              </a:rPr>
              <a:t> </a:t>
            </a:r>
            <a:r>
              <a:rPr sz="1000" spc="30" dirty="0">
                <a:solidFill>
                  <a:srgbClr val="231F20">
                    <a:alpha val="100000"/>
                  </a:srgbClr>
                </a:solidFill>
                <a:latin typeface="Microsoft YaHei"/>
                <a:ea typeface="Microsoft YaHei"/>
                <a:cs typeface="Microsoft YaHei"/>
              </a:rPr>
              <a:t>了解老年心理健康教育的影响因素和老年心理护理的依据、</a:t>
            </a:r>
            <a:r>
              <a:rPr sz="1000" spc="10" dirty="0">
                <a:solidFill>
                  <a:srgbClr val="231F20">
                    <a:alpha val="100000"/>
                  </a:srgbClr>
                </a:solidFill>
                <a:latin typeface="Microsoft YaHei"/>
                <a:ea typeface="Microsoft YaHei"/>
                <a:cs typeface="Microsoft YaHei"/>
              </a:rPr>
              <a:t>原</a:t>
            </a:r>
            <a:r>
              <a:rPr sz="1000" spc="0" dirty="0">
                <a:solidFill>
                  <a:srgbClr val="231F20">
                    <a:alpha val="100000"/>
                  </a:srgbClr>
                </a:solidFill>
                <a:latin typeface="Microsoft YaHei"/>
                <a:ea typeface="Microsoft YaHei"/>
                <a:cs typeface="Microsoft YaHei"/>
              </a:rPr>
              <a:t>则。</a:t>
            </a:r>
            <a:endParaRPr lang="Microsoft YaHei" altLang="Microsoft YaHei" sz="1000" dirty="0"/>
          </a:p>
        </p:txBody>
      </p:sp>
      <p:pic>
        <p:nvPicPr>
          <p:cNvPr id="31" name="picture 31"/>
          <p:cNvPicPr>
            <a:picLocks noChangeAspect="1"/>
          </p:cNvPicPr>
          <p:nvPr/>
        </p:nvPicPr>
        <p:blipFill>
          <a:blip r:embed="rId7"/>
          <a:stretch>
            <a:fillRect/>
          </a:stretch>
        </p:blipFill>
        <p:spPr>
          <a:xfrm rot="21600000">
            <a:off x="4613148" y="6576059"/>
            <a:ext cx="746759" cy="854964"/>
          </a:xfrm>
          <a:prstGeom prst="rect">
            <a:avLst/>
          </a:prstGeom>
        </p:spPr>
      </p:pic>
      <p:pic>
        <p:nvPicPr>
          <p:cNvPr id="32" name="picture 32"/>
          <p:cNvPicPr>
            <a:picLocks noChangeAspect="1"/>
          </p:cNvPicPr>
          <p:nvPr/>
        </p:nvPicPr>
        <p:blipFill>
          <a:blip r:embed="rId8"/>
          <a:stretch>
            <a:fillRect/>
          </a:stretch>
        </p:blipFill>
        <p:spPr>
          <a:xfrm rot="21600000">
            <a:off x="4821935" y="7299960"/>
            <a:ext cx="562355" cy="411479"/>
          </a:xfrm>
          <a:prstGeom prst="rect">
            <a:avLst/>
          </a:prstGeom>
        </p:spPr>
      </p:pic>
      <p:sp>
        <p:nvSpPr>
          <p:cNvPr id="33" name="rect"/>
          <p:cNvSpPr/>
          <p:nvPr/>
        </p:nvSpPr>
        <p:spPr>
          <a:xfrm>
            <a:off x="1845564" y="7594092"/>
            <a:ext cx="3294888" cy="50292"/>
          </a:xfrm>
          <a:prstGeom prst="rect">
            <a:avLst/>
          </a:prstGeom>
          <a:solidFill>
            <a:srgbClr val="DC9780">
              <a:alpha val="100000"/>
            </a:srgbClr>
          </a:solidFill>
          <a:ln cap="flat">
            <a:miter lim="0"/>
            <a:noFill/>
            <a:prstDash val="solid"/>
          </a:ln>
        </p:spPr>
        <p:txBody>
          <a:bodyPr rtlCol="0"/>
          <a:lstStyle/>
          <a:p>
            <a:pPr algn="ctr"/>
            <a:endParaRPr lang="zh-CN" altLang="en-US"/>
          </a:p>
        </p:txBody>
      </p:sp>
      <p:pic>
        <p:nvPicPr>
          <p:cNvPr id="34" name="picture 34"/>
          <p:cNvPicPr>
            <a:picLocks noChangeAspect="1"/>
          </p:cNvPicPr>
          <p:nvPr/>
        </p:nvPicPr>
        <p:blipFill>
          <a:blip r:embed="rId9"/>
          <a:stretch>
            <a:fillRect/>
          </a:stretch>
        </p:blipFill>
        <p:spPr>
          <a:xfrm rot="21600000">
            <a:off x="2021814" y="6638734"/>
            <a:ext cx="633120" cy="235800"/>
          </a:xfrm>
          <a:prstGeom prst="rect">
            <a:avLst/>
          </a:prstGeom>
        </p:spPr>
      </p:pic>
      <p:sp>
        <p:nvSpPr>
          <p:cNvPr id="35" name="rect"/>
          <p:cNvSpPr/>
          <p:nvPr/>
        </p:nvSpPr>
        <p:spPr>
          <a:xfrm>
            <a:off x="5056632" y="6978396"/>
            <a:ext cx="16763" cy="16763"/>
          </a:xfrm>
          <a:prstGeom prst="rect">
            <a:avLst/>
          </a:prstGeom>
          <a:solidFill>
            <a:srgbClr val="DCDDDF">
              <a:alpha val="100000"/>
            </a:srgbClr>
          </a:solidFill>
          <a:ln cap="flat">
            <a:miter lim="0"/>
            <a:noFill/>
            <a:prstDash val="solid"/>
          </a:ln>
        </p:spPr>
        <p:txBody>
          <a:bodyPr rtlCol="0"/>
          <a:lstStyle/>
          <a:p>
            <a:pPr algn="ctr"/>
            <a:endParaRPr lang="zh-CN" altLang="en-US"/>
          </a:p>
        </p:txBody>
      </p:sp>
      <p:pic>
        <p:nvPicPr>
          <p:cNvPr id="36" name="picture 36"/>
          <p:cNvPicPr>
            <a:picLocks noChangeAspect="1"/>
          </p:cNvPicPr>
          <p:nvPr/>
        </p:nvPicPr>
        <p:blipFill>
          <a:blip r:embed="rId10"/>
          <a:stretch>
            <a:fillRect/>
          </a:stretch>
        </p:blipFill>
        <p:spPr>
          <a:xfrm rot="21600000">
            <a:off x="4661915" y="6832092"/>
            <a:ext cx="413003" cy="225551"/>
          </a:xfrm>
          <a:prstGeom prst="rect">
            <a:avLst/>
          </a:prstGeom>
        </p:spPr>
      </p:pic>
      <p:sp>
        <p:nvSpPr>
          <p:cNvPr id="37" name="rect"/>
          <p:cNvSpPr/>
          <p:nvPr/>
        </p:nvSpPr>
        <p:spPr>
          <a:xfrm>
            <a:off x="2766060" y="6751319"/>
            <a:ext cx="1728215" cy="51816"/>
          </a:xfrm>
          <a:prstGeom prst="rect">
            <a:avLst/>
          </a:prstGeom>
          <a:solidFill>
            <a:srgbClr val="DC9780">
              <a:alpha val="100000"/>
            </a:srgbClr>
          </a:solidFill>
          <a:ln cap="flat">
            <a:miter lim="0"/>
            <a:noFill/>
            <a:prstDash val="solid"/>
          </a:ln>
        </p:spPr>
        <p:txBody>
          <a:bodyPr rtlCol="0"/>
          <a:lstStyle/>
          <a:p>
            <a:pPr algn="ctr"/>
            <a:endParaRPr lang="zh-CN" altLang="en-US"/>
          </a:p>
        </p:txBody>
      </p:sp>
      <p:pic>
        <p:nvPicPr>
          <p:cNvPr id="38" name="picture 38"/>
          <p:cNvPicPr>
            <a:picLocks noChangeAspect="1"/>
          </p:cNvPicPr>
          <p:nvPr/>
        </p:nvPicPr>
        <p:blipFill>
          <a:blip r:embed="rId11"/>
          <a:stretch>
            <a:fillRect/>
          </a:stretch>
        </p:blipFill>
        <p:spPr>
          <a:xfrm rot="21600000">
            <a:off x="1640865" y="7437868"/>
            <a:ext cx="205473" cy="206261"/>
          </a:xfrm>
          <a:prstGeom prst="rect">
            <a:avLst/>
          </a:prstGeom>
        </p:spPr>
      </p:pic>
      <p:sp>
        <p:nvSpPr>
          <p:cNvPr id="39" name="rect"/>
          <p:cNvSpPr/>
          <p:nvPr/>
        </p:nvSpPr>
        <p:spPr>
          <a:xfrm>
            <a:off x="1641347" y="6751319"/>
            <a:ext cx="283464" cy="51816"/>
          </a:xfrm>
          <a:prstGeom prst="rect">
            <a:avLst/>
          </a:prstGeom>
          <a:solidFill>
            <a:srgbClr val="DC9780">
              <a:alpha val="100000"/>
            </a:srgbClr>
          </a:solidFill>
          <a:ln cap="flat">
            <a:miter lim="0"/>
            <a:noFill/>
            <a:prstDash val="solid"/>
          </a:ln>
        </p:spPr>
        <p:txBody>
          <a:bodyPr rtlCol="0"/>
          <a:lstStyle/>
          <a:p>
            <a:pPr algn="ctr"/>
            <a:endParaRPr lang="zh-CN" altLang="en-US"/>
          </a:p>
        </p:txBody>
      </p:sp>
      <p:sp>
        <p:nvSpPr>
          <p:cNvPr id="40" name="rect"/>
          <p:cNvSpPr/>
          <p:nvPr/>
        </p:nvSpPr>
        <p:spPr>
          <a:xfrm>
            <a:off x="5186171" y="6752844"/>
            <a:ext cx="24384" cy="326135"/>
          </a:xfrm>
          <a:prstGeom prst="rect">
            <a:avLst/>
          </a:prstGeom>
          <a:solidFill>
            <a:srgbClr val="D1D2D4">
              <a:alpha val="100000"/>
            </a:srgbClr>
          </a:solidFill>
          <a:ln cap="flat">
            <a:miter lim="0"/>
            <a:noFill/>
            <a:prstDash val="solid"/>
          </a:ln>
        </p:spPr>
        <p:txBody>
          <a:bodyPr rtlCol="0"/>
          <a:lstStyle/>
          <a:p>
            <a:pPr algn="ctr"/>
            <a:endParaRPr lang="zh-CN" altLang="en-US"/>
          </a:p>
        </p:txBody>
      </p:sp>
      <p:sp>
        <p:nvSpPr>
          <p:cNvPr id="41" name="textbox 41"/>
          <p:cNvSpPr/>
          <p:nvPr/>
        </p:nvSpPr>
        <p:spPr>
          <a:xfrm>
            <a:off x="5990152" y="9041149"/>
            <a:ext cx="88900" cy="153035"/>
          </a:xfrm>
          <a:prstGeom prst="rect">
            <a:avLst/>
          </a:prstGeom>
        </p:spPr>
        <p:txBody>
          <a:bodyPr vert="horz" wrap="square" lIns="0" tIns="0" rIns="0" bIns="0"/>
          <a:lstStyle/>
          <a:p>
            <a:pPr algn="l" rtl="0" eaLnBrk="0">
              <a:lnSpc>
                <a:spcPct val="79110"/>
              </a:lnSpc>
              <a:tabLst/>
            </a:pPr>
            <a:endParaRPr lang="Arial" altLang="Arial" sz="100" dirty="0"/>
          </a:p>
          <a:p>
            <a:pPr marL="12700" algn="l" rtl="0" eaLnBrk="0">
              <a:lnSpc>
                <a:spcPct val="84000"/>
              </a:lnSpc>
              <a:tabLst/>
            </a:pPr>
            <a:r>
              <a:rPr sz="1000" b="1" spc="0" dirty="0">
                <a:solidFill>
                  <a:srgbClr val="231F20">
                    <a:alpha val="100000"/>
                  </a:srgbClr>
                </a:solidFill>
                <a:latin typeface="Arial"/>
                <a:ea typeface="Arial"/>
                <a:cs typeface="Arial"/>
              </a:rPr>
              <a:t>1</a:t>
            </a:r>
            <a:endParaRPr lang="Arial" altLang="Arial" sz="1000"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3" name="textbox 653"/>
          <p:cNvSpPr/>
          <p:nvPr/>
        </p:nvSpPr>
        <p:spPr>
          <a:xfrm>
            <a:off x="831412" y="9041149"/>
            <a:ext cx="230504" cy="153035"/>
          </a:xfrm>
          <a:prstGeom prst="rect">
            <a:avLst/>
          </a:prstGeom>
        </p:spPr>
        <p:txBody>
          <a:bodyPr vert="horz" wrap="square" lIns="0" tIns="0" rIns="0" bIns="0"/>
          <a:lstStyle/>
          <a:p>
            <a:pPr algn="l" rtl="0" eaLnBrk="0">
              <a:lnSpc>
                <a:spcPct val="78980"/>
              </a:lnSpc>
              <a:tabLst/>
            </a:pPr>
            <a:endParaRPr lang="Arial" altLang="Arial" sz="100" dirty="0"/>
          </a:p>
          <a:p>
            <a:pPr marL="12700" algn="l" rtl="0" eaLnBrk="0">
              <a:lnSpc>
                <a:spcPct val="84000"/>
              </a:lnSpc>
              <a:tabLst/>
            </a:pPr>
            <a:r>
              <a:rPr sz="1000" b="1" spc="-20" dirty="0">
                <a:solidFill>
                  <a:srgbClr val="231F20">
                    <a:alpha val="100000"/>
                  </a:srgbClr>
                </a:solidFill>
                <a:latin typeface="Arial"/>
                <a:ea typeface="Arial"/>
                <a:cs typeface="Arial"/>
              </a:rPr>
              <a:t>190</a:t>
            </a:r>
            <a:endParaRPr lang="Arial" altLang="Arial" sz="10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box 42"/>
          <p:cNvSpPr/>
          <p:nvPr/>
        </p:nvSpPr>
        <p:spPr>
          <a:xfrm>
            <a:off x="680874" y="1096787"/>
            <a:ext cx="5303520" cy="2494914"/>
          </a:xfrm>
          <a:prstGeom prst="rect">
            <a:avLst/>
          </a:prstGeom>
        </p:spPr>
        <p:txBody>
          <a:bodyPr vert="horz" wrap="square" lIns="0" tIns="0" rIns="0" bIns="0"/>
          <a:lstStyle/>
          <a:p>
            <a:pPr algn="l" rtl="0" eaLnBrk="0">
              <a:lnSpc>
                <a:spcPct val="83341"/>
              </a:lnSpc>
              <a:tabLst/>
            </a:pPr>
            <a:endParaRPr lang="Arial" altLang="Arial" sz="100" dirty="0"/>
          </a:p>
          <a:p>
            <a:pPr marL="82550" algn="l" rtl="0" eaLnBrk="0">
              <a:lnSpc>
                <a:spcPts val="1426"/>
              </a:lnSpc>
              <a:tabLst/>
            </a:pPr>
            <a:r>
              <a:rPr sz="1000" spc="-10" dirty="0">
                <a:solidFill>
                  <a:srgbClr val="B00D15">
                    <a:alpha val="100000"/>
                  </a:srgbClr>
                </a:solidFill>
                <a:latin typeface="Microsoft YaHei"/>
                <a:ea typeface="Microsoft YaHei"/>
                <a:cs typeface="Microsoft YaHei"/>
              </a:rPr>
              <a:t>【能</a:t>
            </a:r>
            <a:r>
              <a:rPr sz="1000" spc="0" dirty="0">
                <a:solidFill>
                  <a:srgbClr val="B00D15">
                    <a:alpha val="100000"/>
                  </a:srgbClr>
                </a:solidFill>
                <a:latin typeface="Microsoft YaHei"/>
                <a:ea typeface="Microsoft YaHei"/>
                <a:cs typeface="Microsoft YaHei"/>
              </a:rPr>
              <a:t>力目标】</a:t>
            </a:r>
            <a:endParaRPr lang="Microsoft YaHei" altLang="Microsoft YaHei" sz="1000" dirty="0"/>
          </a:p>
          <a:p>
            <a:pPr marL="262536" indent="-164634" algn="l" rtl="0" eaLnBrk="0">
              <a:lnSpc>
                <a:spcPct val="151000"/>
              </a:lnSpc>
              <a:spcBef>
                <a:spcPts val="732"/>
              </a:spcBef>
              <a:tabLst/>
            </a:pPr>
            <a:r>
              <a:rPr sz="1000" spc="70" dirty="0">
                <a:solidFill>
                  <a:srgbClr val="231F20">
                    <a:alpha val="100000"/>
                  </a:srgbClr>
                </a:solidFill>
                <a:latin typeface="Microsoft YaHei"/>
                <a:ea typeface="Microsoft YaHei"/>
                <a:cs typeface="Microsoft YaHei"/>
              </a:rPr>
              <a:t>◇</a:t>
            </a:r>
            <a:r>
              <a:rPr sz="1000" spc="70" dirty="0">
                <a:solidFill>
                  <a:srgbClr val="231F20">
                    <a:alpha val="100000"/>
                  </a:srgbClr>
                </a:solidFill>
                <a:latin typeface="Microsoft YaHei"/>
                <a:ea typeface="Microsoft YaHei"/>
                <a:cs typeface="Microsoft YaHei"/>
              </a:rPr>
              <a:t> </a:t>
            </a:r>
            <a:r>
              <a:rPr sz="1000" spc="70" dirty="0">
                <a:solidFill>
                  <a:srgbClr val="231F20">
                    <a:alpha val="100000"/>
                  </a:srgbClr>
                </a:solidFill>
                <a:latin typeface="Microsoft YaHei"/>
                <a:ea typeface="Microsoft YaHei"/>
                <a:cs typeface="Microsoft YaHei"/>
              </a:rPr>
              <a:t>运用所学的老年心理健康教育的常用方法</a:t>
            </a:r>
            <a:r>
              <a:rPr sz="1000" spc="70" dirty="0">
                <a:solidFill>
                  <a:srgbClr val="231F20">
                    <a:alpha val="100000"/>
                  </a:srgbClr>
                </a:solidFill>
                <a:latin typeface="Microsoft YaHei"/>
                <a:ea typeface="Microsoft YaHei"/>
                <a:cs typeface="Microsoft YaHei"/>
              </a:rPr>
              <a:t> </a:t>
            </a:r>
            <a:r>
              <a:rPr sz="1000" spc="70" dirty="0">
                <a:solidFill>
                  <a:srgbClr val="231F20">
                    <a:alpha val="100000"/>
                  </a:srgbClr>
                </a:solidFill>
                <a:latin typeface="Microsoft YaHei"/>
                <a:ea typeface="Microsoft YaHei"/>
                <a:cs typeface="Microsoft YaHei"/>
              </a:rPr>
              <a:t>，具备组织开展养老机构、社区等心理</a:t>
            </a:r>
            <a:r>
              <a:rPr sz="1000" spc="30" dirty="0">
                <a:solidFill>
                  <a:srgbClr val="231F20">
                    <a:alpha val="100000"/>
                  </a:srgbClr>
                </a:solidFill>
                <a:latin typeface="Microsoft YaHei"/>
                <a:ea typeface="Microsoft YaHei"/>
                <a:cs typeface="Microsoft YaHei"/>
              </a:rPr>
              <a:t>健</a:t>
            </a:r>
            <a:r>
              <a:rPr sz="1000" spc="0" dirty="0">
                <a:solidFill>
                  <a:srgbClr val="231F20">
                    <a:alpha val="100000"/>
                  </a:srgbClr>
                </a:solidFill>
                <a:latin typeface="Microsoft YaHei"/>
                <a:ea typeface="Microsoft YaHei"/>
                <a:cs typeface="Microsoft YaHei"/>
              </a:rPr>
              <a:t>康</a:t>
            </a:r>
            <a:r>
              <a:rPr sz="1000" spc="0" dirty="0">
                <a:solidFill>
                  <a:srgbClr val="231F20">
                    <a:alpha val="100000"/>
                  </a:srgbClr>
                </a:solidFill>
                <a:latin typeface="Microsoft YaHei"/>
                <a:ea typeface="Microsoft YaHei"/>
                <a:cs typeface="Microsoft YaHei"/>
              </a:rPr>
              <a:t> </a:t>
            </a:r>
            <a:r>
              <a:rPr sz="1000" spc="30" dirty="0">
                <a:solidFill>
                  <a:srgbClr val="231F20">
                    <a:alpha val="100000"/>
                  </a:srgbClr>
                </a:solidFill>
                <a:latin typeface="Microsoft YaHei"/>
                <a:ea typeface="Microsoft YaHei"/>
                <a:cs typeface="Microsoft YaHei"/>
              </a:rPr>
              <a:t>教育活动的能</a:t>
            </a:r>
            <a:r>
              <a:rPr sz="1000" spc="0" dirty="0">
                <a:solidFill>
                  <a:srgbClr val="231F20">
                    <a:alpha val="100000"/>
                  </a:srgbClr>
                </a:solidFill>
                <a:latin typeface="Microsoft YaHei"/>
                <a:ea typeface="Microsoft YaHei"/>
                <a:cs typeface="Microsoft YaHei"/>
              </a:rPr>
              <a:t>力。</a:t>
            </a:r>
            <a:endParaRPr lang="Microsoft YaHei" altLang="Microsoft YaHei" sz="1000" dirty="0"/>
          </a:p>
          <a:p>
            <a:pPr marL="82550" algn="l" rtl="0" eaLnBrk="0">
              <a:lnSpc>
                <a:spcPts val="1426"/>
              </a:lnSpc>
              <a:spcBef>
                <a:spcPts val="758"/>
              </a:spcBef>
              <a:tabLst/>
            </a:pPr>
            <a:r>
              <a:rPr sz="1000" spc="-10" dirty="0">
                <a:solidFill>
                  <a:srgbClr val="B00D15">
                    <a:alpha val="100000"/>
                  </a:srgbClr>
                </a:solidFill>
                <a:latin typeface="Microsoft YaHei"/>
                <a:ea typeface="Microsoft YaHei"/>
                <a:cs typeface="Microsoft YaHei"/>
              </a:rPr>
              <a:t>【素</a:t>
            </a:r>
            <a:r>
              <a:rPr sz="1000" spc="0" dirty="0">
                <a:solidFill>
                  <a:srgbClr val="B00D15">
                    <a:alpha val="100000"/>
                  </a:srgbClr>
                </a:solidFill>
                <a:latin typeface="Microsoft YaHei"/>
                <a:ea typeface="Microsoft YaHei"/>
                <a:cs typeface="Microsoft YaHei"/>
              </a:rPr>
              <a:t>质目标】</a:t>
            </a:r>
            <a:endParaRPr lang="Microsoft YaHei" altLang="Microsoft YaHei" sz="1000" dirty="0"/>
          </a:p>
          <a:p>
            <a:pPr marL="261556" indent="-163654" algn="l" rtl="0" eaLnBrk="0">
              <a:lnSpc>
                <a:spcPct val="148000"/>
              </a:lnSpc>
              <a:spcBef>
                <a:spcPts val="683"/>
              </a:spcBef>
              <a:tabLst/>
            </a:pPr>
            <a:r>
              <a:rPr sz="1000" spc="20" dirty="0">
                <a:solidFill>
                  <a:srgbClr val="231F20">
                    <a:alpha val="100000"/>
                  </a:srgbClr>
                </a:solidFill>
                <a:latin typeface="Microsoft YaHei"/>
                <a:ea typeface="Microsoft YaHei"/>
                <a:cs typeface="Microsoft YaHei"/>
              </a:rPr>
              <a:t>◇</a:t>
            </a:r>
            <a:r>
              <a:rPr sz="1000" spc="20" dirty="0">
                <a:solidFill>
                  <a:srgbClr val="231F20">
                    <a:alpha val="100000"/>
                  </a:srgbClr>
                </a:solidFill>
                <a:latin typeface="Microsoft YaHei"/>
                <a:ea typeface="Microsoft YaHei"/>
                <a:cs typeface="Microsoft YaHei"/>
              </a:rPr>
              <a:t> </a:t>
            </a:r>
            <a:r>
              <a:rPr sz="1000" spc="20" dirty="0">
                <a:solidFill>
                  <a:srgbClr val="231F20">
                    <a:alpha val="100000"/>
                  </a:srgbClr>
                </a:solidFill>
                <a:latin typeface="Microsoft YaHei"/>
                <a:ea typeface="Microsoft YaHei"/>
                <a:cs typeface="Microsoft YaHei"/>
              </a:rPr>
              <a:t>复习所学的老年心理健康教育的概念</a:t>
            </a:r>
            <a:r>
              <a:rPr sz="1000" spc="20" dirty="0">
                <a:solidFill>
                  <a:srgbClr val="231F20">
                    <a:alpha val="100000"/>
                  </a:srgbClr>
                </a:solidFill>
                <a:latin typeface="Microsoft YaHei"/>
                <a:ea typeface="Microsoft YaHei"/>
                <a:cs typeface="Microsoft YaHei"/>
              </a:rPr>
              <a:t> </a:t>
            </a:r>
            <a:r>
              <a:rPr sz="1000" spc="20" dirty="0">
                <a:solidFill>
                  <a:srgbClr val="231F20">
                    <a:alpha val="100000"/>
                  </a:srgbClr>
                </a:solidFill>
                <a:latin typeface="Microsoft YaHei"/>
                <a:ea typeface="Microsoft YaHei"/>
                <a:cs typeface="Microsoft YaHei"/>
              </a:rPr>
              <a:t>、</a:t>
            </a:r>
            <a:r>
              <a:rPr sz="1000" spc="20" dirty="0">
                <a:solidFill>
                  <a:srgbClr val="231F20">
                    <a:alpha val="100000"/>
                  </a:srgbClr>
                </a:solidFill>
                <a:latin typeface="Microsoft YaHei"/>
                <a:ea typeface="Microsoft YaHei"/>
                <a:cs typeface="Microsoft YaHei"/>
              </a:rPr>
              <a:t>  </a:t>
            </a:r>
            <a:r>
              <a:rPr sz="1000" spc="20" dirty="0">
                <a:solidFill>
                  <a:srgbClr val="231F20">
                    <a:alpha val="100000"/>
                  </a:srgbClr>
                </a:solidFill>
                <a:latin typeface="Microsoft YaHei"/>
                <a:ea typeface="Microsoft YaHei"/>
                <a:cs typeface="Microsoft YaHei"/>
              </a:rPr>
              <a:t>对象</a:t>
            </a:r>
            <a:r>
              <a:rPr sz="1000" spc="20" dirty="0">
                <a:solidFill>
                  <a:srgbClr val="231F20">
                    <a:alpha val="100000"/>
                  </a:srgbClr>
                </a:solidFill>
                <a:latin typeface="Microsoft YaHei"/>
                <a:ea typeface="Microsoft YaHei"/>
                <a:cs typeface="Microsoft YaHei"/>
              </a:rPr>
              <a:t> </a:t>
            </a:r>
            <a:r>
              <a:rPr sz="1000" spc="20" dirty="0">
                <a:solidFill>
                  <a:srgbClr val="231F20">
                    <a:alpha val="100000"/>
                  </a:srgbClr>
                </a:solidFill>
                <a:latin typeface="Microsoft YaHei"/>
                <a:ea typeface="Microsoft YaHei"/>
                <a:cs typeface="Microsoft YaHei"/>
              </a:rPr>
              <a:t>、</a:t>
            </a:r>
            <a:r>
              <a:rPr sz="1000" spc="20" dirty="0">
                <a:solidFill>
                  <a:srgbClr val="231F20">
                    <a:alpha val="100000"/>
                  </a:srgbClr>
                </a:solidFill>
                <a:latin typeface="Microsoft YaHei"/>
                <a:ea typeface="Microsoft YaHei"/>
                <a:cs typeface="Microsoft YaHei"/>
              </a:rPr>
              <a:t>   </a:t>
            </a:r>
            <a:r>
              <a:rPr sz="1000" spc="20" dirty="0">
                <a:solidFill>
                  <a:srgbClr val="231F20">
                    <a:alpha val="100000"/>
                  </a:srgbClr>
                </a:solidFill>
                <a:latin typeface="Microsoft YaHei"/>
                <a:ea typeface="Microsoft YaHei"/>
                <a:cs typeface="Microsoft YaHei"/>
              </a:rPr>
              <a:t>目标</a:t>
            </a:r>
            <a:r>
              <a:rPr sz="1000" spc="20" dirty="0">
                <a:solidFill>
                  <a:srgbClr val="231F20">
                    <a:alpha val="100000"/>
                  </a:srgbClr>
                </a:solidFill>
                <a:latin typeface="Microsoft YaHei"/>
                <a:ea typeface="Microsoft YaHei"/>
                <a:cs typeface="Microsoft YaHei"/>
              </a:rPr>
              <a:t> </a:t>
            </a:r>
            <a:r>
              <a:rPr sz="1000" spc="20" dirty="0">
                <a:solidFill>
                  <a:srgbClr val="231F20">
                    <a:alpha val="100000"/>
                  </a:srgbClr>
                </a:solidFill>
                <a:latin typeface="Microsoft YaHei"/>
                <a:ea typeface="Microsoft YaHei"/>
                <a:cs typeface="Microsoft YaHei"/>
              </a:rPr>
              <a:t>、</a:t>
            </a:r>
            <a:r>
              <a:rPr sz="1000" spc="0" dirty="0">
                <a:solidFill>
                  <a:srgbClr val="231F20">
                    <a:alpha val="100000"/>
                  </a:srgbClr>
                </a:solidFill>
                <a:latin typeface="Microsoft YaHei"/>
                <a:ea typeface="Microsoft YaHei"/>
                <a:cs typeface="Microsoft YaHei"/>
              </a:rPr>
              <a:t>原则和内容等知识</a:t>
            </a:r>
            <a:r>
              <a:rPr sz="1000" spc="0" dirty="0">
                <a:solidFill>
                  <a:srgbClr val="231F20">
                    <a:alpha val="100000"/>
                  </a:srgbClr>
                </a:solidFill>
                <a:latin typeface="Microsoft YaHei"/>
                <a:ea typeface="Microsoft YaHei"/>
                <a:cs typeface="Microsoft YaHei"/>
              </a:rPr>
              <a:t> </a:t>
            </a:r>
            <a:r>
              <a:rPr sz="1000" spc="0" dirty="0">
                <a:solidFill>
                  <a:srgbClr val="231F20">
                    <a:alpha val="100000"/>
                  </a:srgbClr>
                </a:solidFill>
                <a:latin typeface="Microsoft YaHei"/>
                <a:ea typeface="Microsoft YaHei"/>
                <a:cs typeface="Microsoft YaHei"/>
              </a:rPr>
              <a:t>。</a:t>
            </a:r>
            <a:r>
              <a:rPr sz="1000" spc="0" dirty="0">
                <a:solidFill>
                  <a:srgbClr val="231F20">
                    <a:alpha val="100000"/>
                  </a:srgbClr>
                </a:solidFill>
                <a:latin typeface="Microsoft YaHei"/>
                <a:ea typeface="Microsoft YaHei"/>
                <a:cs typeface="Microsoft YaHei"/>
              </a:rPr>
              <a:t>  </a:t>
            </a:r>
            <a:r>
              <a:rPr sz="1000" spc="0" dirty="0">
                <a:solidFill>
                  <a:srgbClr val="231F20">
                    <a:alpha val="100000"/>
                  </a:srgbClr>
                </a:solidFill>
                <a:latin typeface="Microsoft YaHei"/>
                <a:ea typeface="Microsoft YaHei"/>
                <a:cs typeface="Microsoft YaHei"/>
              </a:rPr>
              <a:t>辨别老年</a:t>
            </a:r>
            <a:r>
              <a:rPr sz="1000" spc="0" dirty="0">
                <a:solidFill>
                  <a:srgbClr val="231F20">
                    <a:alpha val="100000"/>
                  </a:srgbClr>
                </a:solidFill>
                <a:latin typeface="Microsoft YaHei"/>
                <a:ea typeface="Microsoft YaHei"/>
                <a:cs typeface="Microsoft YaHei"/>
              </a:rPr>
              <a:t> </a:t>
            </a:r>
            <a:r>
              <a:rPr sz="1000" spc="90" dirty="0">
                <a:solidFill>
                  <a:srgbClr val="231F20">
                    <a:alpha val="100000"/>
                  </a:srgbClr>
                </a:solidFill>
                <a:latin typeface="Microsoft YaHei"/>
                <a:ea typeface="Microsoft YaHei"/>
                <a:cs typeface="Microsoft YaHei"/>
              </a:rPr>
              <a:t>人心理健康教育几种常用方法的优缺点</a:t>
            </a:r>
            <a:r>
              <a:rPr sz="1000" spc="90" dirty="0">
                <a:solidFill>
                  <a:srgbClr val="231F20">
                    <a:alpha val="100000"/>
                  </a:srgbClr>
                </a:solidFill>
                <a:latin typeface="Microsoft YaHei"/>
                <a:ea typeface="Microsoft YaHei"/>
                <a:cs typeface="Microsoft YaHei"/>
              </a:rPr>
              <a:t> </a:t>
            </a:r>
            <a:r>
              <a:rPr sz="1000" spc="90" dirty="0">
                <a:solidFill>
                  <a:srgbClr val="231F20">
                    <a:alpha val="100000"/>
                  </a:srgbClr>
                </a:solidFill>
                <a:latin typeface="Microsoft YaHei"/>
                <a:ea typeface="Microsoft YaHei"/>
                <a:cs typeface="Microsoft YaHei"/>
              </a:rPr>
              <a:t>，有意识地提高对老年人进行心理健康</a:t>
            </a:r>
            <a:r>
              <a:rPr sz="1000" spc="40" dirty="0">
                <a:solidFill>
                  <a:srgbClr val="231F20">
                    <a:alpha val="100000"/>
                  </a:srgbClr>
                </a:solidFill>
                <a:latin typeface="Microsoft YaHei"/>
                <a:ea typeface="Microsoft YaHei"/>
                <a:cs typeface="Microsoft YaHei"/>
              </a:rPr>
              <a:t>教</a:t>
            </a:r>
            <a:r>
              <a:rPr sz="1000" spc="0" dirty="0">
                <a:solidFill>
                  <a:srgbClr val="231F20">
                    <a:alpha val="100000"/>
                  </a:srgbClr>
                </a:solidFill>
                <a:latin typeface="Microsoft YaHei"/>
                <a:ea typeface="Microsoft YaHei"/>
                <a:cs typeface="Microsoft YaHei"/>
              </a:rPr>
              <a:t>育</a:t>
            </a:r>
            <a:r>
              <a:rPr sz="1000" spc="0" dirty="0">
                <a:solidFill>
                  <a:srgbClr val="231F20">
                    <a:alpha val="100000"/>
                  </a:srgbClr>
                </a:solidFill>
                <a:latin typeface="Microsoft YaHei"/>
                <a:ea typeface="Microsoft YaHei"/>
                <a:cs typeface="Microsoft YaHei"/>
              </a:rPr>
              <a:t> </a:t>
            </a:r>
            <a:r>
              <a:rPr sz="1000" spc="30" dirty="0">
                <a:solidFill>
                  <a:srgbClr val="231F20">
                    <a:alpha val="100000"/>
                  </a:srgbClr>
                </a:solidFill>
                <a:latin typeface="Microsoft YaHei"/>
                <a:ea typeface="Microsoft YaHei"/>
                <a:cs typeface="Microsoft YaHei"/>
              </a:rPr>
              <a:t>的能</a:t>
            </a:r>
            <a:r>
              <a:rPr sz="1000" spc="20" dirty="0">
                <a:solidFill>
                  <a:srgbClr val="231F20">
                    <a:alpha val="100000"/>
                  </a:srgbClr>
                </a:solidFill>
                <a:latin typeface="Microsoft YaHei"/>
                <a:ea typeface="Microsoft YaHei"/>
                <a:cs typeface="Microsoft YaHei"/>
              </a:rPr>
              <a:t>力</a:t>
            </a:r>
            <a:r>
              <a:rPr sz="1000" spc="0" dirty="0">
                <a:solidFill>
                  <a:srgbClr val="231F20">
                    <a:alpha val="100000"/>
                  </a:srgbClr>
                </a:solidFill>
                <a:latin typeface="Microsoft YaHei"/>
                <a:ea typeface="Microsoft YaHei"/>
                <a:cs typeface="Microsoft YaHei"/>
              </a:rPr>
              <a:t>。</a:t>
            </a:r>
            <a:endParaRPr lang="Microsoft YaHei" altLang="Microsoft YaHei" sz="1000" dirty="0"/>
          </a:p>
          <a:p>
            <a:pPr marL="82550" algn="l" rtl="0" eaLnBrk="0">
              <a:lnSpc>
                <a:spcPts val="1426"/>
              </a:lnSpc>
              <a:spcBef>
                <a:spcPts val="735"/>
              </a:spcBef>
              <a:tabLst/>
            </a:pPr>
            <a:r>
              <a:rPr sz="1000" spc="-10" dirty="0">
                <a:solidFill>
                  <a:srgbClr val="B00D15">
                    <a:alpha val="100000"/>
                  </a:srgbClr>
                </a:solidFill>
                <a:latin typeface="Microsoft YaHei"/>
                <a:ea typeface="Microsoft YaHei"/>
                <a:cs typeface="Microsoft YaHei"/>
              </a:rPr>
              <a:t>【思</a:t>
            </a:r>
            <a:r>
              <a:rPr sz="1000" spc="0" dirty="0">
                <a:solidFill>
                  <a:srgbClr val="B00D15">
                    <a:alpha val="100000"/>
                  </a:srgbClr>
                </a:solidFill>
                <a:latin typeface="Microsoft YaHei"/>
                <a:ea typeface="Microsoft YaHei"/>
                <a:cs typeface="Microsoft YaHei"/>
              </a:rPr>
              <a:t>维导图】</a:t>
            </a:r>
            <a:endParaRPr lang="Microsoft YaHei" altLang="Microsoft YaHei" sz="1000" dirty="0"/>
          </a:p>
          <a:p>
            <a:pPr algn="l" rtl="0" eaLnBrk="0">
              <a:lnSpc>
                <a:spcPct val="178000"/>
              </a:lnSpc>
              <a:tabLst/>
            </a:pPr>
            <a:endParaRPr lang="Arial" altLang="Arial" sz="1000" dirty="0"/>
          </a:p>
          <a:p>
            <a:pPr algn="l" rtl="0" eaLnBrk="0">
              <a:lnSpc>
                <a:spcPct val="103000"/>
              </a:lnSpc>
              <a:tabLst/>
            </a:pPr>
            <a:endParaRPr lang="Arial" altLang="Arial" sz="200" dirty="0"/>
          </a:p>
          <a:p>
            <a:pPr marL="3899671" algn="l" rtl="0" eaLnBrk="0">
              <a:lnSpc>
                <a:spcPct val="96000"/>
              </a:lnSpc>
              <a:tabLst/>
            </a:pPr>
            <a:r>
              <a:rPr sz="800" spc="-20" dirty="0">
                <a:solidFill>
                  <a:srgbClr val="231F20">
                    <a:alpha val="100000"/>
                  </a:srgbClr>
                </a:solidFill>
                <a:latin typeface="SimSun"/>
                <a:ea typeface="SimSun"/>
                <a:cs typeface="SimSun"/>
              </a:rPr>
              <a:t>概</a:t>
            </a:r>
            <a:r>
              <a:rPr sz="800" spc="-10" dirty="0">
                <a:solidFill>
                  <a:srgbClr val="231F20">
                    <a:alpha val="100000"/>
                  </a:srgbClr>
                </a:solidFill>
                <a:latin typeface="SimSun"/>
                <a:ea typeface="SimSun"/>
                <a:cs typeface="SimSun"/>
              </a:rPr>
              <a:t>念</a:t>
            </a:r>
            <a:endParaRPr lang="SimSun" altLang="SimSun" sz="800" dirty="0"/>
          </a:p>
        </p:txBody>
      </p:sp>
      <p:sp>
        <p:nvSpPr>
          <p:cNvPr id="43" name="textbox 43"/>
          <p:cNvSpPr/>
          <p:nvPr/>
        </p:nvSpPr>
        <p:spPr>
          <a:xfrm>
            <a:off x="2926079" y="3881628"/>
            <a:ext cx="1438910" cy="306704"/>
          </a:xfrm>
          <a:prstGeom prst="rect">
            <a:avLst/>
          </a:prstGeom>
          <a:solidFill>
            <a:srgbClr val="C7C8CA"/>
          </a:solidFill>
        </p:spPr>
        <p:txBody>
          <a:bodyPr vert="horz" wrap="square" lIns="0" tIns="0" rIns="0" bIns="0"/>
          <a:lstStyle/>
          <a:p>
            <a:pPr algn="l" rtl="0" eaLnBrk="0">
              <a:lnSpc>
                <a:spcPct val="119000"/>
              </a:lnSpc>
              <a:tabLst/>
            </a:pPr>
            <a:endParaRPr lang="Arial" altLang="Arial" sz="500" dirty="0"/>
          </a:p>
          <a:p>
            <a:pPr marL="203742" algn="l" rtl="0" eaLnBrk="0">
              <a:lnSpc>
                <a:spcPct val="96000"/>
              </a:lnSpc>
              <a:tabLst/>
            </a:pPr>
            <a:r>
              <a:rPr sz="800" spc="-10" dirty="0">
                <a:solidFill>
                  <a:srgbClr val="231F20">
                    <a:alpha val="100000"/>
                  </a:srgbClr>
                </a:solidFill>
                <a:latin typeface="SimSun"/>
                <a:ea typeface="SimSun"/>
                <a:cs typeface="SimSun"/>
              </a:rPr>
              <a:t>老年心理健康</a:t>
            </a:r>
            <a:r>
              <a:rPr sz="800" spc="0" dirty="0">
                <a:solidFill>
                  <a:srgbClr val="231F20">
                    <a:alpha val="100000"/>
                  </a:srgbClr>
                </a:solidFill>
                <a:latin typeface="SimSun"/>
                <a:ea typeface="SimSun"/>
                <a:cs typeface="SimSun"/>
              </a:rPr>
              <a:t>教育概述</a:t>
            </a:r>
            <a:endParaRPr lang="SimSun" altLang="SimSun" sz="800" dirty="0"/>
          </a:p>
        </p:txBody>
      </p:sp>
      <p:sp>
        <p:nvSpPr>
          <p:cNvPr id="44" name="textbox 44"/>
          <p:cNvSpPr/>
          <p:nvPr/>
        </p:nvSpPr>
        <p:spPr>
          <a:xfrm>
            <a:off x="2926079" y="5554979"/>
            <a:ext cx="1438910" cy="306704"/>
          </a:xfrm>
          <a:prstGeom prst="rect">
            <a:avLst/>
          </a:prstGeom>
          <a:solidFill>
            <a:srgbClr val="C7C8CA"/>
          </a:solidFill>
        </p:spPr>
        <p:txBody>
          <a:bodyPr vert="horz" wrap="square" lIns="0" tIns="0" rIns="0" bIns="0"/>
          <a:lstStyle/>
          <a:p>
            <a:pPr algn="l" rtl="0" eaLnBrk="0">
              <a:lnSpc>
                <a:spcPct val="109000"/>
              </a:lnSpc>
              <a:tabLst/>
            </a:pPr>
            <a:endParaRPr lang="Arial" altLang="Arial" sz="600" dirty="0"/>
          </a:p>
          <a:p>
            <a:pPr marL="115350" algn="l" rtl="0" eaLnBrk="0">
              <a:lnSpc>
                <a:spcPct val="96000"/>
              </a:lnSpc>
              <a:spcBef>
                <a:spcPts val="1"/>
              </a:spcBef>
              <a:tabLst/>
            </a:pPr>
            <a:r>
              <a:rPr sz="800" spc="-10" dirty="0">
                <a:solidFill>
                  <a:srgbClr val="231F20">
                    <a:alpha val="100000"/>
                  </a:srgbClr>
                </a:solidFill>
                <a:latin typeface="SimSun"/>
                <a:ea typeface="SimSun"/>
                <a:cs typeface="SimSun"/>
              </a:rPr>
              <a:t>老年心理健康</a:t>
            </a:r>
            <a:r>
              <a:rPr sz="800" spc="0" dirty="0">
                <a:solidFill>
                  <a:srgbClr val="231F20">
                    <a:alpha val="100000"/>
                  </a:srgbClr>
                </a:solidFill>
                <a:latin typeface="SimSun"/>
                <a:ea typeface="SimSun"/>
                <a:cs typeface="SimSun"/>
              </a:rPr>
              <a:t>教育常用方法</a:t>
            </a:r>
            <a:endParaRPr lang="SimSun" altLang="SimSun" sz="800" dirty="0"/>
          </a:p>
        </p:txBody>
      </p:sp>
      <p:pic>
        <p:nvPicPr>
          <p:cNvPr id="45" name="picture 45"/>
          <p:cNvPicPr>
            <a:picLocks noChangeAspect="1"/>
          </p:cNvPicPr>
          <p:nvPr/>
        </p:nvPicPr>
        <p:blipFill>
          <a:blip r:embed="rId2"/>
          <a:stretch>
            <a:fillRect/>
          </a:stretch>
        </p:blipFill>
        <p:spPr>
          <a:xfrm rot="21600000">
            <a:off x="3764279" y="4015740"/>
            <a:ext cx="1456944" cy="4206240"/>
          </a:xfrm>
          <a:prstGeom prst="rect">
            <a:avLst/>
          </a:prstGeom>
        </p:spPr>
      </p:pic>
      <p:sp>
        <p:nvSpPr>
          <p:cNvPr id="46" name="textbox 46"/>
          <p:cNvSpPr/>
          <p:nvPr/>
        </p:nvSpPr>
        <p:spPr>
          <a:xfrm>
            <a:off x="3999407" y="5008563"/>
            <a:ext cx="1172210" cy="2176779"/>
          </a:xfrm>
          <a:prstGeom prst="rect">
            <a:avLst/>
          </a:prstGeom>
        </p:spPr>
        <p:txBody>
          <a:bodyPr vert="horz" wrap="square" lIns="0" tIns="0" rIns="0" bIns="0"/>
          <a:lstStyle/>
          <a:p>
            <a:pPr algn="l" rtl="0" eaLnBrk="0">
              <a:lnSpc>
                <a:spcPct val="84252"/>
              </a:lnSpc>
              <a:tabLst/>
            </a:pPr>
            <a:endParaRPr lang="Arial" altLang="Arial" sz="100" dirty="0"/>
          </a:p>
          <a:p>
            <a:pPr marL="555243" algn="l" rtl="0" eaLnBrk="0">
              <a:lnSpc>
                <a:spcPct val="84000"/>
              </a:lnSpc>
              <a:tabLst/>
            </a:pPr>
            <a:r>
              <a:rPr sz="800" spc="-10" dirty="0">
                <a:solidFill>
                  <a:srgbClr val="231F20">
                    <a:alpha val="100000"/>
                  </a:srgbClr>
                </a:solidFill>
                <a:latin typeface="SimSun"/>
                <a:ea typeface="SimSun"/>
                <a:cs typeface="SimSun"/>
              </a:rPr>
              <a:t>语言教育方</a:t>
            </a:r>
            <a:r>
              <a:rPr sz="800" spc="0" dirty="0">
                <a:solidFill>
                  <a:srgbClr val="231F20">
                    <a:alpha val="100000"/>
                  </a:srgbClr>
                </a:solidFill>
                <a:latin typeface="SimSun"/>
                <a:ea typeface="SimSun"/>
                <a:cs typeface="SimSun"/>
              </a:rPr>
              <a:t>法</a:t>
            </a:r>
            <a:endParaRPr lang="SimSun" altLang="SimSun" sz="800" dirty="0"/>
          </a:p>
          <a:p>
            <a:pPr marL="554946" indent="-408" algn="l" rtl="0" eaLnBrk="0">
              <a:lnSpc>
                <a:spcPct val="207000"/>
              </a:lnSpc>
              <a:spcBef>
                <a:spcPts val="28"/>
              </a:spcBef>
              <a:tabLst/>
            </a:pPr>
            <a:r>
              <a:rPr sz="800" spc="-10" dirty="0">
                <a:solidFill>
                  <a:srgbClr val="231F20">
                    <a:alpha val="100000"/>
                  </a:srgbClr>
                </a:solidFill>
                <a:latin typeface="SimSun"/>
                <a:ea typeface="SimSun"/>
                <a:cs typeface="SimSun"/>
              </a:rPr>
              <a:t>文字教育</a:t>
            </a:r>
            <a:r>
              <a:rPr sz="800" spc="0" dirty="0">
                <a:solidFill>
                  <a:srgbClr val="231F20">
                    <a:alpha val="100000"/>
                  </a:srgbClr>
                </a:solidFill>
                <a:latin typeface="SimSun"/>
                <a:ea typeface="SimSun"/>
                <a:cs typeface="SimSun"/>
              </a:rPr>
              <a:t>方法</a:t>
            </a:r>
            <a:r>
              <a:rPr sz="800" spc="0" dirty="0">
                <a:solidFill>
                  <a:srgbClr val="231F20">
                    <a:alpha val="100000"/>
                  </a:srgbClr>
                </a:solidFill>
                <a:latin typeface="SimSun"/>
                <a:ea typeface="SimSun"/>
                <a:cs typeface="SimSun"/>
              </a:rPr>
              <a:t> </a:t>
            </a:r>
            <a:r>
              <a:rPr sz="800" spc="-10" dirty="0">
                <a:solidFill>
                  <a:srgbClr val="231F20">
                    <a:alpha val="100000"/>
                  </a:srgbClr>
                </a:solidFill>
                <a:latin typeface="SimSun"/>
                <a:ea typeface="SimSun"/>
                <a:cs typeface="SimSun"/>
              </a:rPr>
              <a:t>实践教育方</a:t>
            </a:r>
            <a:r>
              <a:rPr sz="800" spc="0" dirty="0">
                <a:solidFill>
                  <a:srgbClr val="231F20">
                    <a:alpha val="100000"/>
                  </a:srgbClr>
                </a:solidFill>
                <a:latin typeface="SimSun"/>
                <a:ea typeface="SimSun"/>
                <a:cs typeface="SimSun"/>
              </a:rPr>
              <a:t>法</a:t>
            </a:r>
            <a:r>
              <a:rPr sz="800" spc="0" dirty="0">
                <a:solidFill>
                  <a:srgbClr val="231F20">
                    <a:alpha val="100000"/>
                  </a:srgbClr>
                </a:solidFill>
                <a:latin typeface="SimSun"/>
                <a:ea typeface="SimSun"/>
                <a:cs typeface="SimSun"/>
              </a:rPr>
              <a:t> </a:t>
            </a:r>
            <a:r>
              <a:rPr sz="800" spc="-10" dirty="0">
                <a:solidFill>
                  <a:srgbClr val="231F20">
                    <a:alpha val="100000"/>
                  </a:srgbClr>
                </a:solidFill>
                <a:latin typeface="SimSun"/>
                <a:ea typeface="SimSun"/>
                <a:cs typeface="SimSun"/>
              </a:rPr>
              <a:t>形象教育方</a:t>
            </a:r>
            <a:r>
              <a:rPr sz="800" spc="0" dirty="0">
                <a:solidFill>
                  <a:srgbClr val="231F20">
                    <a:alpha val="100000"/>
                  </a:srgbClr>
                </a:solidFill>
                <a:latin typeface="SimSun"/>
                <a:ea typeface="SimSun"/>
                <a:cs typeface="SimSun"/>
              </a:rPr>
              <a:t>法</a:t>
            </a:r>
            <a:r>
              <a:rPr sz="800" spc="0" dirty="0">
                <a:solidFill>
                  <a:srgbClr val="231F20">
                    <a:alpha val="100000"/>
                  </a:srgbClr>
                </a:solidFill>
                <a:latin typeface="SimSun"/>
                <a:ea typeface="SimSun"/>
                <a:cs typeface="SimSun"/>
              </a:rPr>
              <a:t> </a:t>
            </a:r>
            <a:r>
              <a:rPr sz="800" spc="-10" dirty="0">
                <a:solidFill>
                  <a:srgbClr val="231F20">
                    <a:alpha val="100000"/>
                  </a:srgbClr>
                </a:solidFill>
                <a:latin typeface="SimSun"/>
                <a:ea typeface="SimSun"/>
                <a:cs typeface="SimSun"/>
              </a:rPr>
              <a:t>电化教育方</a:t>
            </a:r>
            <a:r>
              <a:rPr sz="800" spc="0" dirty="0">
                <a:solidFill>
                  <a:srgbClr val="231F20">
                    <a:alpha val="100000"/>
                  </a:srgbClr>
                </a:solidFill>
                <a:latin typeface="SimSun"/>
                <a:ea typeface="SimSun"/>
                <a:cs typeface="SimSun"/>
              </a:rPr>
              <a:t>法</a:t>
            </a:r>
            <a:r>
              <a:rPr sz="800" spc="0" dirty="0">
                <a:solidFill>
                  <a:srgbClr val="231F20">
                    <a:alpha val="100000"/>
                  </a:srgbClr>
                </a:solidFill>
                <a:latin typeface="SimSun"/>
                <a:ea typeface="SimSun"/>
                <a:cs typeface="SimSun"/>
              </a:rPr>
              <a:t> </a:t>
            </a:r>
            <a:r>
              <a:rPr sz="800" spc="-10" dirty="0">
                <a:solidFill>
                  <a:srgbClr val="231F20">
                    <a:alpha val="100000"/>
                  </a:srgbClr>
                </a:solidFill>
                <a:latin typeface="SimSun"/>
                <a:ea typeface="SimSun"/>
                <a:cs typeface="SimSun"/>
              </a:rPr>
              <a:t>综合教育方</a:t>
            </a:r>
            <a:r>
              <a:rPr sz="800" spc="0" dirty="0">
                <a:solidFill>
                  <a:srgbClr val="231F20">
                    <a:alpha val="100000"/>
                  </a:srgbClr>
                </a:solidFill>
                <a:latin typeface="SimSun"/>
                <a:ea typeface="SimSun"/>
                <a:cs typeface="SimSun"/>
              </a:rPr>
              <a:t>法</a:t>
            </a:r>
            <a:endParaRPr lang="SimSun" altLang="SimSun" sz="800" dirty="0"/>
          </a:p>
          <a:p>
            <a:pPr algn="l" rtl="0" eaLnBrk="0">
              <a:lnSpc>
                <a:spcPct val="130000"/>
              </a:lnSpc>
              <a:tabLst/>
            </a:pPr>
            <a:endParaRPr lang="Arial" altLang="Arial" sz="1000" dirty="0"/>
          </a:p>
          <a:p>
            <a:pPr algn="l" rtl="0" eaLnBrk="0">
              <a:lnSpc>
                <a:spcPct val="130000"/>
              </a:lnSpc>
              <a:tabLst/>
            </a:pPr>
            <a:endParaRPr lang="Arial" altLang="Arial" sz="1000" dirty="0"/>
          </a:p>
          <a:p>
            <a:pPr marL="12700" algn="l" rtl="0" eaLnBrk="0">
              <a:lnSpc>
                <a:spcPct val="84000"/>
              </a:lnSpc>
              <a:spcBef>
                <a:spcPts val="247"/>
              </a:spcBef>
              <a:tabLst/>
            </a:pPr>
            <a:r>
              <a:rPr sz="800" spc="-20" dirty="0">
                <a:solidFill>
                  <a:srgbClr val="231F20">
                    <a:alpha val="100000"/>
                  </a:srgbClr>
                </a:solidFill>
                <a:latin typeface="SimSun"/>
                <a:ea typeface="SimSun"/>
                <a:cs typeface="SimSun"/>
              </a:rPr>
              <a:t>概</a:t>
            </a:r>
            <a:r>
              <a:rPr sz="800" spc="-10" dirty="0">
                <a:solidFill>
                  <a:srgbClr val="231F20">
                    <a:alpha val="100000"/>
                  </a:srgbClr>
                </a:solidFill>
                <a:latin typeface="SimSun"/>
                <a:ea typeface="SimSun"/>
                <a:cs typeface="SimSun"/>
              </a:rPr>
              <a:t>念</a:t>
            </a:r>
            <a:endParaRPr lang="SimSun" altLang="SimSun" sz="800" dirty="0"/>
          </a:p>
          <a:p>
            <a:pPr marL="15041" algn="l" rtl="0" eaLnBrk="0">
              <a:lnSpc>
                <a:spcPts val="1991"/>
              </a:lnSpc>
              <a:tabLst/>
            </a:pPr>
            <a:r>
              <a:rPr sz="800" spc="-20" dirty="0">
                <a:solidFill>
                  <a:srgbClr val="231F20">
                    <a:alpha val="100000"/>
                  </a:srgbClr>
                </a:solidFill>
                <a:latin typeface="SimSun"/>
                <a:ea typeface="SimSun"/>
                <a:cs typeface="SimSun"/>
              </a:rPr>
              <a:t>依据</a:t>
            </a:r>
            <a:endParaRPr lang="SimSun" altLang="SimSun" sz="800" dirty="0"/>
          </a:p>
        </p:txBody>
      </p:sp>
      <p:pic>
        <p:nvPicPr>
          <p:cNvPr id="47" name="picture 47"/>
          <p:cNvPicPr>
            <a:picLocks noChangeAspect="1"/>
          </p:cNvPicPr>
          <p:nvPr/>
        </p:nvPicPr>
        <p:blipFill>
          <a:blip r:embed="rId3"/>
          <a:stretch>
            <a:fillRect/>
          </a:stretch>
        </p:blipFill>
        <p:spPr>
          <a:xfrm rot="21600000">
            <a:off x="1998979" y="4013872"/>
            <a:ext cx="933310" cy="1510690"/>
          </a:xfrm>
          <a:prstGeom prst="rect">
            <a:avLst/>
          </a:prstGeom>
        </p:spPr>
      </p:pic>
      <p:sp>
        <p:nvSpPr>
          <p:cNvPr id="48" name="textbox 48"/>
          <p:cNvSpPr/>
          <p:nvPr/>
        </p:nvSpPr>
        <p:spPr>
          <a:xfrm>
            <a:off x="1508760" y="5518403"/>
            <a:ext cx="1074419" cy="364490"/>
          </a:xfrm>
          <a:prstGeom prst="rect">
            <a:avLst/>
          </a:prstGeom>
          <a:solidFill>
            <a:srgbClr val="C7C8CA"/>
          </a:solidFill>
        </p:spPr>
        <p:txBody>
          <a:bodyPr vert="horz" wrap="square" lIns="0" tIns="0" rIns="0" bIns="0"/>
          <a:lstStyle/>
          <a:p>
            <a:pPr algn="l" rtl="0" eaLnBrk="0">
              <a:lnSpc>
                <a:spcPct val="112000"/>
              </a:lnSpc>
              <a:tabLst/>
            </a:pPr>
            <a:endParaRPr lang="Arial" altLang="Arial" sz="400" dirty="0"/>
          </a:p>
          <a:p>
            <a:pPr marL="138210" algn="l" rtl="0" eaLnBrk="0">
              <a:lnSpc>
                <a:spcPct val="84000"/>
              </a:lnSpc>
              <a:spcBef>
                <a:spcPts val="1"/>
              </a:spcBef>
              <a:tabLst/>
            </a:pPr>
            <a:r>
              <a:rPr sz="800" spc="-10" dirty="0">
                <a:solidFill>
                  <a:srgbClr val="231F20">
                    <a:alpha val="100000"/>
                  </a:srgbClr>
                </a:solidFill>
                <a:latin typeface="SimSun"/>
                <a:ea typeface="SimSun"/>
                <a:cs typeface="SimSun"/>
              </a:rPr>
              <a:t>老年心理健康</a:t>
            </a:r>
            <a:endParaRPr lang="SimSun" altLang="SimSun" sz="800" dirty="0"/>
          </a:p>
          <a:p>
            <a:pPr marL="187275" algn="l" rtl="0" eaLnBrk="0">
              <a:lnSpc>
                <a:spcPts val="1020"/>
              </a:lnSpc>
              <a:tabLst/>
            </a:pPr>
            <a:r>
              <a:rPr sz="800" spc="-10" dirty="0">
                <a:solidFill>
                  <a:srgbClr val="231F20">
                    <a:alpha val="100000"/>
                  </a:srgbClr>
                </a:solidFill>
                <a:latin typeface="SimSun"/>
                <a:ea typeface="SimSun"/>
                <a:cs typeface="SimSun"/>
              </a:rPr>
              <a:t>和老年护理</a:t>
            </a:r>
            <a:endParaRPr lang="SimSun" altLang="SimSun" sz="800" dirty="0"/>
          </a:p>
        </p:txBody>
      </p:sp>
      <p:pic>
        <p:nvPicPr>
          <p:cNvPr id="49" name="picture 49"/>
          <p:cNvPicPr>
            <a:picLocks noChangeAspect="1"/>
          </p:cNvPicPr>
          <p:nvPr/>
        </p:nvPicPr>
        <p:blipFill>
          <a:blip r:embed="rId4"/>
          <a:stretch>
            <a:fillRect/>
          </a:stretch>
        </p:blipFill>
        <p:spPr>
          <a:xfrm rot="21600000">
            <a:off x="1999627" y="5858332"/>
            <a:ext cx="926350" cy="1506359"/>
          </a:xfrm>
          <a:prstGeom prst="rect">
            <a:avLst/>
          </a:prstGeom>
        </p:spPr>
      </p:pic>
      <p:grpSp>
        <p:nvGrpSpPr>
          <p:cNvPr id="8" name="group 8"/>
          <p:cNvGrpSpPr/>
          <p:nvPr/>
        </p:nvGrpSpPr>
        <p:grpSpPr>
          <a:xfrm rot="21600000">
            <a:off x="626363" y="393192"/>
            <a:ext cx="2167127" cy="515111"/>
            <a:chOff x="0" y="0"/>
            <a:chExt cx="2167127" cy="515111"/>
          </a:xfrm>
        </p:grpSpPr>
        <p:pic>
          <p:nvPicPr>
            <p:cNvPr id="50" name="picture 50"/>
            <p:cNvPicPr>
              <a:picLocks noChangeAspect="1"/>
            </p:cNvPicPr>
            <p:nvPr/>
          </p:nvPicPr>
          <p:blipFill>
            <a:blip r:embed="rId5"/>
            <a:stretch>
              <a:fillRect/>
            </a:stretch>
          </p:blipFill>
          <p:spPr>
            <a:xfrm rot="21600000">
              <a:off x="0" y="0"/>
              <a:ext cx="2167127" cy="515111"/>
            </a:xfrm>
            <a:prstGeom prst="rect">
              <a:avLst/>
            </a:prstGeom>
          </p:spPr>
        </p:pic>
        <p:sp>
          <p:nvSpPr>
            <p:cNvPr id="51" name="textbox 51"/>
            <p:cNvSpPr/>
            <p:nvPr/>
          </p:nvSpPr>
          <p:spPr>
            <a:xfrm>
              <a:off x="-12700" y="-12700"/>
              <a:ext cx="2192654" cy="558800"/>
            </a:xfrm>
            <a:prstGeom prst="rect">
              <a:avLst/>
            </a:prstGeom>
          </p:spPr>
          <p:txBody>
            <a:bodyPr vert="horz" wrap="square" lIns="0" tIns="0" rIns="0" bIns="0"/>
            <a:lstStyle/>
            <a:p>
              <a:pPr algn="l" rtl="0" eaLnBrk="0">
                <a:lnSpc>
                  <a:spcPct val="159000"/>
                </a:lnSpc>
                <a:tabLst/>
              </a:pPr>
              <a:endParaRPr lang="Arial" altLang="Arial" sz="1000" dirty="0"/>
            </a:p>
            <a:p>
              <a:pPr algn="l" rtl="0" eaLnBrk="0">
                <a:lnSpc>
                  <a:spcPct val="8652"/>
                </a:lnSpc>
                <a:tabLst/>
              </a:pPr>
              <a:endParaRPr lang="Arial" altLang="Arial" sz="100" dirty="0"/>
            </a:p>
            <a:p>
              <a:pPr marL="793750" algn="l" rtl="0" eaLnBrk="0">
                <a:lnSpc>
                  <a:spcPts val="1389"/>
                </a:lnSpc>
                <a:tabLst/>
              </a:pPr>
              <a:r>
                <a:rPr sz="1100" spc="80" dirty="0">
                  <a:solidFill>
                    <a:srgbClr val="231F20">
                      <a:alpha val="100000"/>
                    </a:srgbClr>
                  </a:solidFill>
                  <a:latin typeface="KaiTi"/>
                  <a:ea typeface="KaiTi"/>
                  <a:cs typeface="KaiTi"/>
                </a:rPr>
                <a:t>老年心理护</a:t>
              </a:r>
              <a:r>
                <a:rPr sz="1100" spc="60" dirty="0">
                  <a:solidFill>
                    <a:srgbClr val="231F20">
                      <a:alpha val="100000"/>
                    </a:srgbClr>
                  </a:solidFill>
                  <a:latin typeface="KaiTi"/>
                  <a:ea typeface="KaiTi"/>
                  <a:cs typeface="KaiTi"/>
                </a:rPr>
                <a:t>理</a:t>
              </a:r>
              <a:endParaRPr lang="KaiTi" altLang="KaiTi" sz="1100" dirty="0"/>
            </a:p>
          </p:txBody>
        </p:sp>
      </p:grpSp>
      <p:pic>
        <p:nvPicPr>
          <p:cNvPr id="52" name="picture 52"/>
          <p:cNvPicPr>
            <a:picLocks noChangeAspect="1"/>
          </p:cNvPicPr>
          <p:nvPr/>
        </p:nvPicPr>
        <p:blipFill>
          <a:blip r:embed="rId6"/>
          <a:stretch>
            <a:fillRect/>
          </a:stretch>
        </p:blipFill>
        <p:spPr>
          <a:xfrm rot="21600000">
            <a:off x="3799204" y="5681344"/>
            <a:ext cx="584200" cy="1696211"/>
          </a:xfrm>
          <a:prstGeom prst="rect">
            <a:avLst/>
          </a:prstGeom>
        </p:spPr>
      </p:pic>
      <p:grpSp>
        <p:nvGrpSpPr>
          <p:cNvPr id="10" name="group 10"/>
          <p:cNvGrpSpPr/>
          <p:nvPr/>
        </p:nvGrpSpPr>
        <p:grpSpPr>
          <a:xfrm rot="21600000">
            <a:off x="4501895" y="3601211"/>
            <a:ext cx="733044" cy="1014983"/>
            <a:chOff x="0" y="0"/>
            <a:chExt cx="733044" cy="1014983"/>
          </a:xfrm>
        </p:grpSpPr>
        <p:pic>
          <p:nvPicPr>
            <p:cNvPr id="53" name="picture 53"/>
            <p:cNvPicPr>
              <a:picLocks noChangeAspect="1"/>
            </p:cNvPicPr>
            <p:nvPr/>
          </p:nvPicPr>
          <p:blipFill>
            <a:blip r:embed="rId7"/>
            <a:stretch>
              <a:fillRect/>
            </a:stretch>
          </p:blipFill>
          <p:spPr>
            <a:xfrm rot="21600000">
              <a:off x="0" y="0"/>
              <a:ext cx="733044" cy="1014983"/>
            </a:xfrm>
            <a:prstGeom prst="rect">
              <a:avLst/>
            </a:prstGeom>
          </p:spPr>
        </p:pic>
        <p:sp>
          <p:nvSpPr>
            <p:cNvPr id="54" name="textbox 54"/>
            <p:cNvSpPr/>
            <p:nvPr/>
          </p:nvSpPr>
          <p:spPr>
            <a:xfrm>
              <a:off x="-12700" y="-12700"/>
              <a:ext cx="758825" cy="1054735"/>
            </a:xfrm>
            <a:prstGeom prst="rect">
              <a:avLst/>
            </a:prstGeom>
          </p:spPr>
          <p:txBody>
            <a:bodyPr vert="horz" wrap="square" lIns="0" tIns="0" rIns="0" bIns="0"/>
            <a:lstStyle/>
            <a:p>
              <a:pPr algn="l" rtl="0" eaLnBrk="0">
                <a:lnSpc>
                  <a:spcPct val="104000"/>
                </a:lnSpc>
                <a:tabLst/>
              </a:pPr>
              <a:endParaRPr lang="Arial" altLang="Arial" sz="800" dirty="0"/>
            </a:p>
            <a:p>
              <a:pPr algn="l" rtl="0" eaLnBrk="0">
                <a:lnSpc>
                  <a:spcPct val="6447"/>
                </a:lnSpc>
                <a:tabLst/>
              </a:pPr>
              <a:endParaRPr lang="Arial" altLang="Arial" sz="100" dirty="0"/>
            </a:p>
            <a:p>
              <a:pPr marL="103146" algn="l" rtl="0" eaLnBrk="0">
                <a:lnSpc>
                  <a:spcPct val="96000"/>
                </a:lnSpc>
                <a:tabLst/>
              </a:pPr>
              <a:r>
                <a:rPr sz="800" spc="-10" dirty="0">
                  <a:solidFill>
                    <a:srgbClr val="231F20">
                      <a:alpha val="100000"/>
                    </a:srgbClr>
                  </a:solidFill>
                  <a:latin typeface="SimSun"/>
                  <a:ea typeface="SimSun"/>
                  <a:cs typeface="SimSun"/>
                </a:rPr>
                <a:t>对象</a:t>
              </a:r>
              <a:endParaRPr lang="SimSun" altLang="SimSun" sz="800" dirty="0"/>
            </a:p>
            <a:p>
              <a:pPr marL="107408" algn="l" rtl="0" eaLnBrk="0">
                <a:lnSpc>
                  <a:spcPct val="96000"/>
                </a:lnSpc>
                <a:spcBef>
                  <a:spcPts val="1047"/>
                </a:spcBef>
                <a:tabLst/>
              </a:pPr>
              <a:r>
                <a:rPr sz="800" spc="-10" dirty="0">
                  <a:solidFill>
                    <a:srgbClr val="231F20">
                      <a:alpha val="100000"/>
                    </a:srgbClr>
                  </a:solidFill>
                  <a:latin typeface="SimSun"/>
                  <a:ea typeface="SimSun"/>
                  <a:cs typeface="SimSun"/>
                </a:rPr>
                <a:t>主要影响因</a:t>
              </a:r>
              <a:r>
                <a:rPr sz="800" spc="0" dirty="0">
                  <a:solidFill>
                    <a:srgbClr val="231F20">
                      <a:alpha val="100000"/>
                    </a:srgbClr>
                  </a:solidFill>
                  <a:latin typeface="SimSun"/>
                  <a:ea typeface="SimSun"/>
                  <a:cs typeface="SimSun"/>
                </a:rPr>
                <a:t>素</a:t>
              </a:r>
              <a:endParaRPr lang="SimSun" altLang="SimSun" sz="800" dirty="0"/>
            </a:p>
            <a:p>
              <a:pPr marL="144418" algn="l" rtl="0" eaLnBrk="0">
                <a:lnSpc>
                  <a:spcPts val="907"/>
                </a:lnSpc>
                <a:spcBef>
                  <a:spcPts val="1002"/>
                </a:spcBef>
                <a:tabLst/>
              </a:pPr>
              <a:r>
                <a:rPr sz="700" spc="10" dirty="0">
                  <a:solidFill>
                    <a:srgbClr val="231F20">
                      <a:alpha val="100000"/>
                    </a:srgbClr>
                  </a:solidFill>
                  <a:latin typeface="SimSun"/>
                  <a:ea typeface="SimSun"/>
                  <a:cs typeface="SimSun"/>
                </a:rPr>
                <a:t>目</a:t>
              </a:r>
              <a:r>
                <a:rPr sz="700" spc="0" dirty="0">
                  <a:solidFill>
                    <a:srgbClr val="231F20">
                      <a:alpha val="100000"/>
                    </a:srgbClr>
                  </a:solidFill>
                  <a:latin typeface="SimSun"/>
                  <a:ea typeface="SimSun"/>
                  <a:cs typeface="SimSun"/>
                </a:rPr>
                <a:t>标</a:t>
              </a:r>
              <a:endParaRPr lang="SimSun" altLang="SimSun" sz="700" dirty="0"/>
            </a:p>
            <a:p>
              <a:pPr algn="l" rtl="0" eaLnBrk="0">
                <a:lnSpc>
                  <a:spcPct val="106000"/>
                </a:lnSpc>
                <a:tabLst/>
              </a:pPr>
              <a:endParaRPr lang="Arial" altLang="Arial" sz="900" dirty="0"/>
            </a:p>
            <a:p>
              <a:pPr algn="l" rtl="0" eaLnBrk="0">
                <a:lnSpc>
                  <a:spcPct val="7421"/>
                </a:lnSpc>
                <a:tabLst/>
              </a:pPr>
              <a:endParaRPr lang="Arial" altLang="Arial" sz="100" dirty="0"/>
            </a:p>
            <a:p>
              <a:pPr marL="128117" algn="l" rtl="0" eaLnBrk="0">
                <a:lnSpc>
                  <a:spcPct val="96000"/>
                </a:lnSpc>
                <a:tabLst/>
              </a:pPr>
              <a:r>
                <a:rPr sz="800" spc="-70" dirty="0">
                  <a:solidFill>
                    <a:srgbClr val="231F20">
                      <a:alpha val="100000"/>
                    </a:srgbClr>
                  </a:solidFill>
                  <a:latin typeface="SimSun"/>
                  <a:ea typeface="SimSun"/>
                  <a:cs typeface="SimSun"/>
                </a:rPr>
                <a:t>内</a:t>
              </a:r>
              <a:r>
                <a:rPr sz="800" spc="-60" dirty="0">
                  <a:solidFill>
                    <a:srgbClr val="231F20">
                      <a:alpha val="100000"/>
                    </a:srgbClr>
                  </a:solidFill>
                  <a:latin typeface="SimSun"/>
                  <a:ea typeface="SimSun"/>
                  <a:cs typeface="SimSun"/>
                </a:rPr>
                <a:t>容</a:t>
              </a:r>
              <a:endParaRPr lang="SimSun" altLang="SimSun" sz="800" dirty="0"/>
            </a:p>
          </p:txBody>
        </p:sp>
      </p:grpSp>
      <p:sp>
        <p:nvSpPr>
          <p:cNvPr id="55" name="textbox 55"/>
          <p:cNvSpPr/>
          <p:nvPr/>
        </p:nvSpPr>
        <p:spPr>
          <a:xfrm>
            <a:off x="4000931" y="7320470"/>
            <a:ext cx="428625" cy="866139"/>
          </a:xfrm>
          <a:prstGeom prst="rect">
            <a:avLst/>
          </a:prstGeom>
        </p:spPr>
        <p:txBody>
          <a:bodyPr vert="horz" wrap="square" lIns="0" tIns="0" rIns="0" bIns="0"/>
          <a:lstStyle/>
          <a:p>
            <a:pPr algn="l" rtl="0" eaLnBrk="0">
              <a:lnSpc>
                <a:spcPct val="80536"/>
              </a:lnSpc>
              <a:tabLst/>
            </a:pPr>
            <a:endParaRPr lang="Arial" altLang="Arial" sz="100" dirty="0"/>
          </a:p>
          <a:p>
            <a:pPr marL="35725" algn="l" rtl="0" eaLnBrk="0">
              <a:lnSpc>
                <a:spcPct val="96000"/>
              </a:lnSpc>
              <a:tabLst/>
            </a:pPr>
            <a:r>
              <a:rPr sz="800" spc="-70" dirty="0">
                <a:solidFill>
                  <a:srgbClr val="231F20">
                    <a:alpha val="100000"/>
                  </a:srgbClr>
                </a:solidFill>
                <a:latin typeface="SimSun"/>
                <a:ea typeface="SimSun"/>
                <a:cs typeface="SimSun"/>
              </a:rPr>
              <a:t>内</a:t>
            </a:r>
            <a:r>
              <a:rPr sz="800" spc="-60" dirty="0">
                <a:solidFill>
                  <a:srgbClr val="231F20">
                    <a:alpha val="100000"/>
                  </a:srgbClr>
                </a:solidFill>
                <a:latin typeface="SimSun"/>
                <a:ea typeface="SimSun"/>
                <a:cs typeface="SimSun"/>
              </a:rPr>
              <a:t>容</a:t>
            </a:r>
            <a:endParaRPr lang="SimSun" altLang="SimSun" sz="800" dirty="0"/>
          </a:p>
          <a:p>
            <a:pPr marL="18188" algn="l" rtl="0" eaLnBrk="0">
              <a:lnSpc>
                <a:spcPct val="96000"/>
              </a:lnSpc>
              <a:spcBef>
                <a:spcPts val="906"/>
              </a:spcBef>
              <a:tabLst/>
            </a:pPr>
            <a:r>
              <a:rPr sz="800" spc="-30" dirty="0">
                <a:solidFill>
                  <a:srgbClr val="231F20">
                    <a:alpha val="100000"/>
                  </a:srgbClr>
                </a:solidFill>
                <a:latin typeface="SimSun"/>
                <a:ea typeface="SimSun"/>
                <a:cs typeface="SimSun"/>
              </a:rPr>
              <a:t>原</a:t>
            </a:r>
            <a:r>
              <a:rPr sz="800" spc="-20" dirty="0">
                <a:solidFill>
                  <a:srgbClr val="231F20">
                    <a:alpha val="100000"/>
                  </a:srgbClr>
                </a:solidFill>
                <a:latin typeface="SimSun"/>
                <a:ea typeface="SimSun"/>
                <a:cs typeface="SimSun"/>
              </a:rPr>
              <a:t>则</a:t>
            </a:r>
            <a:endParaRPr lang="SimSun" altLang="SimSun" sz="800" dirty="0"/>
          </a:p>
          <a:p>
            <a:pPr marL="12700" algn="l" rtl="0" eaLnBrk="0">
              <a:lnSpc>
                <a:spcPct val="84000"/>
              </a:lnSpc>
              <a:spcBef>
                <a:spcPts val="988"/>
              </a:spcBef>
              <a:tabLst/>
            </a:pPr>
            <a:r>
              <a:rPr sz="800" spc="-10" dirty="0">
                <a:solidFill>
                  <a:srgbClr val="231F20">
                    <a:alpha val="100000"/>
                  </a:srgbClr>
                </a:solidFill>
                <a:latin typeface="SimSun"/>
                <a:ea typeface="SimSun"/>
                <a:cs typeface="SimSun"/>
              </a:rPr>
              <a:t>基本策</a:t>
            </a:r>
            <a:r>
              <a:rPr sz="800" spc="0" dirty="0">
                <a:solidFill>
                  <a:srgbClr val="231F20">
                    <a:alpha val="100000"/>
                  </a:srgbClr>
                </a:solidFill>
                <a:latin typeface="SimSun"/>
                <a:ea typeface="SimSun"/>
                <a:cs typeface="SimSun"/>
              </a:rPr>
              <a:t>略</a:t>
            </a:r>
            <a:endParaRPr lang="SimSun" altLang="SimSun" sz="800" dirty="0"/>
          </a:p>
          <a:p>
            <a:pPr marL="12700" algn="l" rtl="0" eaLnBrk="0">
              <a:lnSpc>
                <a:spcPts val="2075"/>
              </a:lnSpc>
              <a:tabLst/>
            </a:pPr>
            <a:r>
              <a:rPr sz="800" spc="-10" dirty="0">
                <a:solidFill>
                  <a:srgbClr val="231F20">
                    <a:alpha val="100000"/>
                  </a:srgbClr>
                </a:solidFill>
                <a:latin typeface="SimSun"/>
                <a:ea typeface="SimSun"/>
                <a:cs typeface="SimSun"/>
              </a:rPr>
              <a:t>注意事</a:t>
            </a:r>
            <a:r>
              <a:rPr sz="800" spc="0" dirty="0">
                <a:solidFill>
                  <a:srgbClr val="231F20">
                    <a:alpha val="100000"/>
                  </a:srgbClr>
                </a:solidFill>
                <a:latin typeface="SimSun"/>
                <a:ea typeface="SimSun"/>
                <a:cs typeface="SimSun"/>
              </a:rPr>
              <a:t>项</a:t>
            </a:r>
            <a:endParaRPr lang="SimSun" altLang="SimSun" sz="800" dirty="0"/>
          </a:p>
        </p:txBody>
      </p:sp>
      <p:sp>
        <p:nvSpPr>
          <p:cNvPr id="56" name="textbox 56"/>
          <p:cNvSpPr/>
          <p:nvPr/>
        </p:nvSpPr>
        <p:spPr>
          <a:xfrm>
            <a:off x="2924555" y="7222235"/>
            <a:ext cx="845819" cy="287020"/>
          </a:xfrm>
          <a:prstGeom prst="rect">
            <a:avLst/>
          </a:prstGeom>
          <a:solidFill>
            <a:srgbClr val="C7C8CA"/>
          </a:solidFill>
        </p:spPr>
        <p:txBody>
          <a:bodyPr vert="horz" wrap="square" lIns="0" tIns="0" rIns="0" bIns="0"/>
          <a:lstStyle/>
          <a:p>
            <a:pPr algn="l" rtl="0" eaLnBrk="0">
              <a:lnSpc>
                <a:spcPct val="119000"/>
              </a:lnSpc>
              <a:tabLst/>
            </a:pPr>
            <a:endParaRPr lang="Arial" altLang="Arial" sz="500" dirty="0"/>
          </a:p>
          <a:p>
            <a:pPr marL="115350" algn="l" rtl="0" eaLnBrk="0">
              <a:lnSpc>
                <a:spcPct val="96000"/>
              </a:lnSpc>
              <a:tabLst/>
            </a:pPr>
            <a:r>
              <a:rPr sz="800" spc="-10" dirty="0">
                <a:solidFill>
                  <a:srgbClr val="231F20">
                    <a:alpha val="100000"/>
                  </a:srgbClr>
                </a:solidFill>
                <a:latin typeface="SimSun"/>
                <a:ea typeface="SimSun"/>
                <a:cs typeface="SimSun"/>
              </a:rPr>
              <a:t>老年心理护理</a:t>
            </a:r>
            <a:endParaRPr lang="SimSun" altLang="SimSun" sz="800" dirty="0"/>
          </a:p>
        </p:txBody>
      </p:sp>
      <p:sp>
        <p:nvSpPr>
          <p:cNvPr id="57" name="textbox 57"/>
          <p:cNvSpPr/>
          <p:nvPr/>
        </p:nvSpPr>
        <p:spPr>
          <a:xfrm>
            <a:off x="2188885" y="5573954"/>
            <a:ext cx="276225" cy="271779"/>
          </a:xfrm>
          <a:prstGeom prst="rect">
            <a:avLst/>
          </a:prstGeom>
        </p:spPr>
        <p:txBody>
          <a:bodyPr vert="horz" wrap="square" lIns="0" tIns="0" rIns="0" bIns="0"/>
          <a:lstStyle/>
          <a:p>
            <a:pPr algn="l" rtl="0" eaLnBrk="0">
              <a:lnSpc>
                <a:spcPct val="82618"/>
              </a:lnSpc>
              <a:tabLst/>
            </a:pPr>
            <a:endParaRPr lang="Arial" altLang="Arial" sz="100" dirty="0"/>
          </a:p>
          <a:p>
            <a:pPr marL="12700" indent="51520" algn="l" rtl="0" eaLnBrk="0">
              <a:lnSpc>
                <a:spcPct val="101000"/>
              </a:lnSpc>
              <a:tabLst/>
            </a:pPr>
            <a:r>
              <a:rPr sz="800" spc="-20" dirty="0">
                <a:solidFill>
                  <a:srgbClr val="231F20">
                    <a:alpha val="100000"/>
                  </a:srgbClr>
                </a:solidFill>
                <a:latin typeface="SimSun"/>
                <a:ea typeface="SimSun"/>
                <a:cs typeface="SimSun"/>
              </a:rPr>
              <a:t>教育</a:t>
            </a:r>
            <a:r>
              <a:rPr sz="800" spc="0" dirty="0">
                <a:solidFill>
                  <a:srgbClr val="231F20">
                    <a:alpha val="100000"/>
                  </a:srgbClr>
                </a:solidFill>
                <a:latin typeface="SimSun"/>
                <a:ea typeface="SimSun"/>
                <a:cs typeface="SimSun"/>
              </a:rPr>
              <a:t> </a:t>
            </a:r>
            <a:r>
              <a:rPr sz="800" spc="-20" dirty="0">
                <a:solidFill>
                  <a:srgbClr val="231F20">
                    <a:alpha val="100000"/>
                  </a:srgbClr>
                </a:solidFill>
                <a:latin typeface="SimSun"/>
                <a:ea typeface="SimSun"/>
                <a:cs typeface="SimSun"/>
              </a:rPr>
              <a:t>概</a:t>
            </a:r>
            <a:r>
              <a:rPr sz="800" spc="-10" dirty="0">
                <a:solidFill>
                  <a:srgbClr val="231F20">
                    <a:alpha val="100000"/>
                  </a:srgbClr>
                </a:solidFill>
                <a:latin typeface="SimSun"/>
                <a:ea typeface="SimSun"/>
                <a:cs typeface="SimSun"/>
              </a:rPr>
              <a:t>述</a:t>
            </a:r>
            <a:endParaRPr lang="SimSun" altLang="SimSun" sz="800" dirty="0"/>
          </a:p>
        </p:txBody>
      </p:sp>
      <p:sp>
        <p:nvSpPr>
          <p:cNvPr id="58" name="textbox 58"/>
          <p:cNvSpPr/>
          <p:nvPr/>
        </p:nvSpPr>
        <p:spPr>
          <a:xfrm>
            <a:off x="815101" y="9041149"/>
            <a:ext cx="95885" cy="153035"/>
          </a:xfrm>
          <a:prstGeom prst="rect">
            <a:avLst/>
          </a:prstGeom>
        </p:spPr>
        <p:txBody>
          <a:bodyPr vert="horz" wrap="square" lIns="0" tIns="0" rIns="0" bIns="0"/>
          <a:lstStyle/>
          <a:p>
            <a:pPr algn="l" rtl="0" eaLnBrk="0">
              <a:lnSpc>
                <a:spcPct val="79110"/>
              </a:lnSpc>
              <a:tabLst/>
            </a:pPr>
            <a:endParaRPr lang="Arial" altLang="Arial" sz="100" dirty="0"/>
          </a:p>
          <a:p>
            <a:pPr marL="12700" algn="l" rtl="0" eaLnBrk="0">
              <a:lnSpc>
                <a:spcPct val="84000"/>
              </a:lnSpc>
              <a:tabLst/>
            </a:pPr>
            <a:r>
              <a:rPr sz="1000" b="1" spc="0" dirty="0">
                <a:solidFill>
                  <a:srgbClr val="231F20">
                    <a:alpha val="100000"/>
                  </a:srgbClr>
                </a:solidFill>
                <a:latin typeface="Arial"/>
                <a:ea typeface="Arial"/>
                <a:cs typeface="Arial"/>
              </a:rPr>
              <a:t>2</a:t>
            </a:r>
            <a:endParaRPr lang="Arial" altLang="Arial" sz="1000" dirty="0"/>
          </a:p>
        </p:txBody>
      </p:sp>
      <p:sp>
        <p:nvSpPr>
          <p:cNvPr id="59" name="rect"/>
          <p:cNvSpPr/>
          <p:nvPr/>
        </p:nvSpPr>
        <p:spPr>
          <a:xfrm>
            <a:off x="2577223" y="5687059"/>
            <a:ext cx="348754" cy="13970"/>
          </a:xfrm>
          <a:prstGeom prst="rect">
            <a:avLst/>
          </a:prstGeom>
          <a:solidFill>
            <a:srgbClr val="231F20">
              <a:alpha val="100000"/>
            </a:srgbClr>
          </a:solidFill>
          <a:ln cap="flat">
            <a:miter lim="0"/>
            <a:noFill/>
            <a:prstDash val="solid"/>
          </a:ln>
        </p:spPr>
        <p:txBody>
          <a:bodyPr rtlCol="0"/>
          <a:lstStyle/>
          <a:p>
            <a:pPr algn="ctr"/>
            <a:endParaRPr lang="zh-CN"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textbox 60"/>
          <p:cNvSpPr/>
          <p:nvPr/>
        </p:nvSpPr>
        <p:spPr>
          <a:xfrm>
            <a:off x="1181722" y="1425351"/>
            <a:ext cx="4620895" cy="803275"/>
          </a:xfrm>
          <a:prstGeom prst="rect">
            <a:avLst/>
          </a:prstGeom>
        </p:spPr>
        <p:txBody>
          <a:bodyPr vert="horz" wrap="square" lIns="0" tIns="0" rIns="0" bIns="0"/>
          <a:lstStyle/>
          <a:p>
            <a:pPr algn="l" rtl="0" eaLnBrk="0">
              <a:lnSpc>
                <a:spcPct val="67050"/>
              </a:lnSpc>
              <a:tabLst/>
            </a:pPr>
            <a:endParaRPr lang="Arial" altLang="Arial" sz="100" dirty="0"/>
          </a:p>
          <a:p>
            <a:pPr marL="12700" indent="287724" algn="l" rtl="0" eaLnBrk="0">
              <a:lnSpc>
                <a:spcPct val="128000"/>
              </a:lnSpc>
              <a:tabLst/>
            </a:pPr>
            <a:r>
              <a:rPr sz="1000" spc="60" dirty="0">
                <a:solidFill>
                  <a:srgbClr val="231F20">
                    <a:alpha val="100000"/>
                  </a:srgbClr>
                </a:solidFill>
                <a:latin typeface="KaiTi"/>
                <a:ea typeface="KaiTi"/>
                <a:cs typeface="KaiTi"/>
              </a:rPr>
              <a:t>小张是某社区老年活动中心的一位工作人员。他发现该社区的老年人</a:t>
            </a:r>
            <a:r>
              <a:rPr sz="1000" spc="20" dirty="0">
                <a:solidFill>
                  <a:srgbClr val="231F20">
                    <a:alpha val="100000"/>
                  </a:srgbClr>
                </a:solidFill>
                <a:latin typeface="KaiTi"/>
                <a:ea typeface="KaiTi"/>
                <a:cs typeface="KaiTi"/>
              </a:rPr>
              <a:t>白</a:t>
            </a:r>
            <a:r>
              <a:rPr sz="1000" spc="0" dirty="0">
                <a:solidFill>
                  <a:srgbClr val="231F20">
                    <a:alpha val="100000"/>
                  </a:srgbClr>
                </a:solidFill>
                <a:latin typeface="KaiTi"/>
                <a:ea typeface="KaiTi"/>
                <a:cs typeface="KaiTi"/>
              </a:rPr>
              <a:t>天</a:t>
            </a:r>
            <a:r>
              <a:rPr sz="1000" spc="0" dirty="0">
                <a:solidFill>
                  <a:srgbClr val="231F20">
                    <a:alpha val="100000"/>
                  </a:srgbClr>
                </a:solidFill>
                <a:latin typeface="KaiTi"/>
                <a:ea typeface="KaiTi"/>
                <a:cs typeface="KaiTi"/>
              </a:rPr>
              <a:t> </a:t>
            </a:r>
            <a:r>
              <a:rPr sz="1000" spc="40" dirty="0">
                <a:solidFill>
                  <a:srgbClr val="231F20">
                    <a:alpha val="100000"/>
                  </a:srgbClr>
                </a:solidFill>
                <a:latin typeface="KaiTi"/>
                <a:ea typeface="KaiTi"/>
                <a:cs typeface="KaiTi"/>
              </a:rPr>
              <a:t>在活动中心下棋、打牌、唱歌等，晚上则在广场上热热闹闹地跳</a:t>
            </a:r>
            <a:r>
              <a:rPr sz="1000" spc="30" dirty="0">
                <a:solidFill>
                  <a:srgbClr val="231F20">
                    <a:alpha val="100000"/>
                  </a:srgbClr>
                </a:solidFill>
                <a:latin typeface="KaiTi"/>
                <a:ea typeface="KaiTi"/>
                <a:cs typeface="KaiTi"/>
              </a:rPr>
              <a:t>广</a:t>
            </a:r>
            <a:r>
              <a:rPr sz="1000" spc="0" dirty="0">
                <a:solidFill>
                  <a:srgbClr val="231F20">
                    <a:alpha val="100000"/>
                  </a:srgbClr>
                </a:solidFill>
                <a:latin typeface="KaiTi"/>
                <a:ea typeface="KaiTi"/>
                <a:cs typeface="KaiTi"/>
              </a:rPr>
              <a:t>场舞，社区的</a:t>
            </a:r>
            <a:r>
              <a:rPr sz="1000" spc="0" dirty="0">
                <a:solidFill>
                  <a:srgbClr val="231F20">
                    <a:alpha val="100000"/>
                  </a:srgbClr>
                </a:solidFill>
                <a:latin typeface="KaiTi"/>
                <a:ea typeface="KaiTi"/>
                <a:cs typeface="KaiTi"/>
              </a:rPr>
              <a:t> </a:t>
            </a:r>
            <a:r>
              <a:rPr sz="1000" spc="20" dirty="0">
                <a:solidFill>
                  <a:srgbClr val="231F20">
                    <a:alpha val="100000"/>
                  </a:srgbClr>
                </a:solidFill>
                <a:latin typeface="KaiTi"/>
                <a:ea typeface="KaiTi"/>
                <a:cs typeface="KaiTi"/>
              </a:rPr>
              <a:t>阅览室则显得有些空荡。小张想在</a:t>
            </a:r>
            <a:r>
              <a:rPr sz="1000" spc="20" dirty="0">
                <a:solidFill>
                  <a:srgbClr val="231F20">
                    <a:alpha val="100000"/>
                  </a:srgbClr>
                </a:solidFill>
                <a:latin typeface="KaiTi"/>
                <a:ea typeface="KaiTi"/>
                <a:cs typeface="KaiTi"/>
              </a:rPr>
              <a:t> </a:t>
            </a:r>
            <a:r>
              <a:rPr sz="1000" b="1" spc="20" dirty="0">
                <a:solidFill>
                  <a:srgbClr val="231F20">
                    <a:alpha val="100000"/>
                  </a:srgbClr>
                </a:solidFill>
                <a:latin typeface="Arial"/>
                <a:ea typeface="Arial"/>
                <a:cs typeface="Arial"/>
              </a:rPr>
              <a:t>10</a:t>
            </a:r>
            <a:r>
              <a:rPr sz="1000" spc="20" dirty="0">
                <a:solidFill>
                  <a:srgbClr val="231F20">
                    <a:alpha val="100000"/>
                  </a:srgbClr>
                </a:solidFill>
                <a:latin typeface="Arial"/>
                <a:ea typeface="Arial"/>
                <a:cs typeface="Arial"/>
              </a:rPr>
              <a:t> </a:t>
            </a:r>
            <a:r>
              <a:rPr sz="1000" spc="20" dirty="0">
                <a:solidFill>
                  <a:srgbClr val="231F20">
                    <a:alpha val="100000"/>
                  </a:srgbClr>
                </a:solidFill>
                <a:latin typeface="KaiTi"/>
                <a:ea typeface="KaiTi"/>
                <a:cs typeface="KaiTi"/>
              </a:rPr>
              <a:t>月</a:t>
            </a:r>
            <a:r>
              <a:rPr sz="1000" spc="0" dirty="0">
                <a:solidFill>
                  <a:srgbClr val="231F20">
                    <a:alpha val="100000"/>
                  </a:srgbClr>
                </a:solidFill>
                <a:latin typeface="KaiTi"/>
                <a:ea typeface="KaiTi"/>
                <a:cs typeface="KaiTi"/>
              </a:rPr>
              <a:t> </a:t>
            </a:r>
            <a:r>
              <a:rPr sz="1000" b="1" spc="0" dirty="0">
                <a:solidFill>
                  <a:srgbClr val="231F20">
                    <a:alpha val="100000"/>
                  </a:srgbClr>
                </a:solidFill>
                <a:latin typeface="Arial"/>
                <a:ea typeface="Arial"/>
                <a:cs typeface="Arial"/>
              </a:rPr>
              <a:t>10</a:t>
            </a:r>
            <a:r>
              <a:rPr sz="1000" spc="0" dirty="0">
                <a:solidFill>
                  <a:srgbClr val="231F20">
                    <a:alpha val="100000"/>
                  </a:srgbClr>
                </a:solidFill>
                <a:latin typeface="Arial"/>
                <a:ea typeface="Arial"/>
                <a:cs typeface="Arial"/>
              </a:rPr>
              <a:t> </a:t>
            </a:r>
            <a:r>
              <a:rPr sz="1000" spc="0" dirty="0">
                <a:solidFill>
                  <a:srgbClr val="231F20">
                    <a:alpha val="100000"/>
                  </a:srgbClr>
                </a:solidFill>
                <a:latin typeface="KaiTi"/>
                <a:ea typeface="KaiTi"/>
                <a:cs typeface="KaiTi"/>
              </a:rPr>
              <a:t>日“世界精神卫生日”这天组织一次</a:t>
            </a:r>
            <a:r>
              <a:rPr sz="1000" spc="0" dirty="0">
                <a:solidFill>
                  <a:srgbClr val="231F20">
                    <a:alpha val="100000"/>
                  </a:srgbClr>
                </a:solidFill>
                <a:latin typeface="KaiTi"/>
                <a:ea typeface="KaiTi"/>
                <a:cs typeface="KaiTi"/>
              </a:rPr>
              <a:t> </a:t>
            </a:r>
            <a:r>
              <a:rPr sz="1000" spc="30" dirty="0">
                <a:solidFill>
                  <a:srgbClr val="231F20">
                    <a:alpha val="100000"/>
                  </a:srgbClr>
                </a:solidFill>
                <a:latin typeface="KaiTi"/>
                <a:ea typeface="KaiTi"/>
                <a:cs typeface="KaiTi"/>
              </a:rPr>
              <a:t>老年心理健康教育活动，请你帮小张设计老年心理健康教育活动的内容和方</a:t>
            </a:r>
            <a:r>
              <a:rPr sz="1000" spc="10" dirty="0">
                <a:solidFill>
                  <a:srgbClr val="231F20">
                    <a:alpha val="100000"/>
                  </a:srgbClr>
                </a:solidFill>
                <a:latin typeface="KaiTi"/>
                <a:ea typeface="KaiTi"/>
                <a:cs typeface="KaiTi"/>
              </a:rPr>
              <a:t>式</a:t>
            </a:r>
            <a:r>
              <a:rPr sz="1000" spc="0" dirty="0">
                <a:solidFill>
                  <a:srgbClr val="231F20">
                    <a:alpha val="100000"/>
                  </a:srgbClr>
                </a:solidFill>
                <a:latin typeface="KaiTi"/>
                <a:ea typeface="KaiTi"/>
                <a:cs typeface="KaiTi"/>
              </a:rPr>
              <a:t>。</a:t>
            </a:r>
            <a:endParaRPr lang="KaiTi" altLang="KaiTi" sz="1000" dirty="0"/>
          </a:p>
        </p:txBody>
      </p:sp>
      <p:pic>
        <p:nvPicPr>
          <p:cNvPr id="61" name="picture 61"/>
          <p:cNvPicPr>
            <a:picLocks noChangeAspect="1"/>
          </p:cNvPicPr>
          <p:nvPr/>
        </p:nvPicPr>
        <p:blipFill>
          <a:blip r:embed="rId2"/>
          <a:stretch>
            <a:fillRect/>
          </a:stretch>
        </p:blipFill>
        <p:spPr>
          <a:xfrm rot="21600000">
            <a:off x="1543811" y="5522976"/>
            <a:ext cx="3931920" cy="720852"/>
          </a:xfrm>
          <a:prstGeom prst="rect">
            <a:avLst/>
          </a:prstGeom>
        </p:spPr>
      </p:pic>
      <p:sp>
        <p:nvSpPr>
          <p:cNvPr id="62" name="textbox 62"/>
          <p:cNvSpPr/>
          <p:nvPr/>
        </p:nvSpPr>
        <p:spPr>
          <a:xfrm>
            <a:off x="1162372" y="2418382"/>
            <a:ext cx="3218179" cy="810894"/>
          </a:xfrm>
          <a:prstGeom prst="rect">
            <a:avLst/>
          </a:prstGeom>
        </p:spPr>
        <p:txBody>
          <a:bodyPr vert="horz" wrap="square" lIns="0" tIns="0" rIns="0" bIns="0"/>
          <a:lstStyle/>
          <a:p>
            <a:pPr algn="l" rtl="0" eaLnBrk="0">
              <a:lnSpc>
                <a:spcPct val="83341"/>
              </a:lnSpc>
              <a:tabLst/>
            </a:pPr>
            <a:endParaRPr lang="Arial" altLang="Arial" sz="100" dirty="0"/>
          </a:p>
          <a:p>
            <a:pPr marL="12700" algn="l" rtl="0" eaLnBrk="0">
              <a:lnSpc>
                <a:spcPts val="1349"/>
              </a:lnSpc>
              <a:tabLst/>
            </a:pPr>
            <a:r>
              <a:rPr sz="1000" spc="40" dirty="0">
                <a:solidFill>
                  <a:srgbClr val="231F20">
                    <a:alpha val="100000"/>
                  </a:srgbClr>
                </a:solidFill>
                <a:latin typeface="Microsoft YaHei"/>
                <a:ea typeface="Microsoft YaHei"/>
                <a:cs typeface="Microsoft YaHei"/>
              </a:rPr>
              <a:t>针对以上案例，你需要完成的任</a:t>
            </a:r>
            <a:r>
              <a:rPr sz="1000" spc="20" dirty="0">
                <a:solidFill>
                  <a:srgbClr val="231F20">
                    <a:alpha val="100000"/>
                  </a:srgbClr>
                </a:solidFill>
                <a:latin typeface="Microsoft YaHei"/>
                <a:ea typeface="Microsoft YaHei"/>
                <a:cs typeface="Microsoft YaHei"/>
              </a:rPr>
              <a:t>务</a:t>
            </a:r>
            <a:r>
              <a:rPr sz="1000" spc="0" dirty="0">
                <a:solidFill>
                  <a:srgbClr val="231F20">
                    <a:alpha val="100000"/>
                  </a:srgbClr>
                </a:solidFill>
                <a:latin typeface="Microsoft YaHei"/>
                <a:ea typeface="Microsoft YaHei"/>
                <a:cs typeface="Microsoft YaHei"/>
              </a:rPr>
              <a:t>是：</a:t>
            </a:r>
            <a:endParaRPr lang="Microsoft YaHei" altLang="Microsoft YaHei" sz="1000" dirty="0"/>
          </a:p>
          <a:p>
            <a:pPr marL="13761" algn="l" rtl="0" eaLnBrk="0">
              <a:lnSpc>
                <a:spcPct val="122000"/>
              </a:lnSpc>
              <a:spcBef>
                <a:spcPts val="400"/>
              </a:spcBef>
              <a:tabLst/>
            </a:pPr>
            <a:r>
              <a:rPr sz="1000" spc="-10" dirty="0">
                <a:solidFill>
                  <a:srgbClr val="231F20">
                    <a:alpha val="100000"/>
                  </a:srgbClr>
                </a:solidFill>
                <a:latin typeface="Microsoft YaHei"/>
                <a:ea typeface="Microsoft YaHei"/>
                <a:cs typeface="Microsoft YaHei"/>
              </a:rPr>
              <a:t>子任务一：了</a:t>
            </a:r>
            <a:r>
              <a:rPr sz="1000" spc="0" dirty="0">
                <a:solidFill>
                  <a:srgbClr val="231F20">
                    <a:alpha val="100000"/>
                  </a:srgbClr>
                </a:solidFill>
                <a:latin typeface="Microsoft YaHei"/>
                <a:ea typeface="Microsoft YaHei"/>
                <a:cs typeface="Microsoft YaHei"/>
              </a:rPr>
              <a:t>解老年心理健康教育的对象、</a:t>
            </a:r>
            <a:r>
              <a:rPr sz="1000" spc="0" dirty="0">
                <a:solidFill>
                  <a:srgbClr val="231F20">
                    <a:alpha val="100000"/>
                  </a:srgbClr>
                </a:solidFill>
                <a:latin typeface="Microsoft YaHei"/>
                <a:ea typeface="Microsoft YaHei"/>
                <a:cs typeface="Microsoft YaHei"/>
              </a:rPr>
              <a:t>  </a:t>
            </a:r>
            <a:r>
              <a:rPr sz="1000" spc="0" dirty="0">
                <a:solidFill>
                  <a:srgbClr val="231F20">
                    <a:alpha val="100000"/>
                  </a:srgbClr>
                </a:solidFill>
                <a:latin typeface="Microsoft YaHei"/>
                <a:ea typeface="Microsoft YaHei"/>
                <a:cs typeface="Microsoft YaHei"/>
              </a:rPr>
              <a:t>目标、</a:t>
            </a:r>
            <a:r>
              <a:rPr sz="1000" spc="0" dirty="0">
                <a:solidFill>
                  <a:srgbClr val="231F20">
                    <a:alpha val="100000"/>
                  </a:srgbClr>
                </a:solidFill>
                <a:latin typeface="Microsoft YaHei"/>
                <a:ea typeface="Microsoft YaHei"/>
                <a:cs typeface="Microsoft YaHei"/>
              </a:rPr>
              <a:t>  </a:t>
            </a:r>
            <a:r>
              <a:rPr sz="1000" spc="0" dirty="0">
                <a:solidFill>
                  <a:srgbClr val="231F20">
                    <a:alpha val="100000"/>
                  </a:srgbClr>
                </a:solidFill>
                <a:latin typeface="Microsoft YaHei"/>
                <a:ea typeface="Microsoft YaHei"/>
                <a:cs typeface="Microsoft YaHei"/>
              </a:rPr>
              <a:t>内容</a:t>
            </a:r>
            <a:r>
              <a:rPr sz="1000" spc="0" dirty="0">
                <a:solidFill>
                  <a:srgbClr val="231F20">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子任务二：掌握老年心理健康教育常用</a:t>
            </a:r>
            <a:r>
              <a:rPr sz="1000" spc="30" dirty="0">
                <a:solidFill>
                  <a:srgbClr val="231F20">
                    <a:alpha val="100000"/>
                  </a:srgbClr>
                </a:solidFill>
                <a:latin typeface="Microsoft YaHei"/>
                <a:ea typeface="Microsoft YaHei"/>
                <a:cs typeface="Microsoft YaHei"/>
              </a:rPr>
              <a:t>方</a:t>
            </a:r>
            <a:r>
              <a:rPr sz="1000" spc="0" dirty="0">
                <a:solidFill>
                  <a:srgbClr val="231F20">
                    <a:alpha val="100000"/>
                  </a:srgbClr>
                </a:solidFill>
                <a:latin typeface="Microsoft YaHei"/>
                <a:ea typeface="Microsoft YaHei"/>
                <a:cs typeface="Microsoft YaHei"/>
              </a:rPr>
              <a:t>法</a:t>
            </a:r>
            <a:endParaRPr lang="Microsoft YaHei" altLang="Microsoft YaHei" sz="1000" dirty="0"/>
          </a:p>
          <a:p>
            <a:pPr marL="13761" algn="l" rtl="0" eaLnBrk="0">
              <a:lnSpc>
                <a:spcPts val="1349"/>
              </a:lnSpc>
              <a:spcBef>
                <a:spcPts val="159"/>
              </a:spcBef>
              <a:tabLst/>
            </a:pPr>
            <a:r>
              <a:rPr sz="1000" spc="50" dirty="0">
                <a:solidFill>
                  <a:srgbClr val="231F20">
                    <a:alpha val="100000"/>
                  </a:srgbClr>
                </a:solidFill>
                <a:latin typeface="Microsoft YaHei"/>
                <a:ea typeface="Microsoft YaHei"/>
                <a:cs typeface="Microsoft YaHei"/>
              </a:rPr>
              <a:t>子任务三：掌握老年心理护理的内容、护理基本策</a:t>
            </a:r>
            <a:r>
              <a:rPr sz="1000" spc="30" dirty="0">
                <a:solidFill>
                  <a:srgbClr val="231F20">
                    <a:alpha val="100000"/>
                  </a:srgbClr>
                </a:solidFill>
                <a:latin typeface="Microsoft YaHei"/>
                <a:ea typeface="Microsoft YaHei"/>
                <a:cs typeface="Microsoft YaHei"/>
              </a:rPr>
              <a:t>略</a:t>
            </a:r>
            <a:r>
              <a:rPr sz="1000" spc="0" dirty="0">
                <a:solidFill>
                  <a:srgbClr val="231F20">
                    <a:alpha val="100000"/>
                  </a:srgbClr>
                </a:solidFill>
                <a:latin typeface="Microsoft YaHei"/>
                <a:ea typeface="Microsoft YaHei"/>
                <a:cs typeface="Microsoft YaHei"/>
              </a:rPr>
              <a:t>等</a:t>
            </a:r>
            <a:endParaRPr lang="Microsoft YaHei" altLang="Microsoft YaHei" sz="1000" dirty="0"/>
          </a:p>
        </p:txBody>
      </p:sp>
      <p:sp>
        <p:nvSpPr>
          <p:cNvPr id="63" name="textbox 63"/>
          <p:cNvSpPr/>
          <p:nvPr/>
        </p:nvSpPr>
        <p:spPr>
          <a:xfrm>
            <a:off x="2174748" y="3665172"/>
            <a:ext cx="2681604" cy="220979"/>
          </a:xfrm>
          <a:prstGeom prst="rect">
            <a:avLst/>
          </a:prstGeom>
        </p:spPr>
        <p:txBody>
          <a:bodyPr vert="horz" wrap="square" lIns="0" tIns="0" rIns="0" bIns="0"/>
          <a:lstStyle/>
          <a:p>
            <a:pPr algn="l" rtl="0" eaLnBrk="0">
              <a:lnSpc>
                <a:spcPct val="89751"/>
              </a:lnSpc>
              <a:tabLst/>
            </a:pPr>
            <a:endParaRPr lang="Arial" altLang="Arial" sz="100" dirty="0"/>
          </a:p>
          <a:p>
            <a:pPr marL="12700" algn="l" rtl="0" eaLnBrk="0">
              <a:lnSpc>
                <a:spcPct val="91000"/>
              </a:lnSpc>
              <a:tabLst/>
            </a:pPr>
            <a:r>
              <a:rPr sz="1400" spc="10" dirty="0">
                <a:solidFill>
                  <a:srgbClr val="231F20">
                    <a:alpha val="100000"/>
                  </a:srgbClr>
                </a:solidFill>
                <a:latin typeface="Microsoft YaHei"/>
                <a:ea typeface="Microsoft YaHei"/>
                <a:cs typeface="Microsoft YaHei"/>
              </a:rPr>
              <a:t>子任务一</a:t>
            </a:r>
            <a:r>
              <a:rPr sz="1400" spc="10" dirty="0">
                <a:solidFill>
                  <a:srgbClr val="231F20">
                    <a:alpha val="100000"/>
                  </a:srgbClr>
                </a:solidFill>
                <a:latin typeface="Microsoft YaHei"/>
                <a:ea typeface="Microsoft YaHei"/>
                <a:cs typeface="Microsoft YaHei"/>
              </a:rPr>
              <a:t>   </a:t>
            </a:r>
            <a:r>
              <a:rPr sz="1400" spc="0" dirty="0">
                <a:solidFill>
                  <a:srgbClr val="231F20">
                    <a:alpha val="100000"/>
                  </a:srgbClr>
                </a:solidFill>
                <a:latin typeface="Microsoft YaHei"/>
                <a:ea typeface="Microsoft YaHei"/>
                <a:cs typeface="Microsoft YaHei"/>
              </a:rPr>
              <a:t>老年心理健康教育概述</a:t>
            </a:r>
            <a:endParaRPr lang="Microsoft YaHei" altLang="Microsoft YaHei" sz="1400" dirty="0"/>
          </a:p>
        </p:txBody>
      </p:sp>
      <p:pic>
        <p:nvPicPr>
          <p:cNvPr id="64" name="picture 64"/>
          <p:cNvPicPr>
            <a:picLocks noChangeAspect="1"/>
          </p:cNvPicPr>
          <p:nvPr/>
        </p:nvPicPr>
        <p:blipFill>
          <a:blip r:embed="rId3"/>
          <a:stretch>
            <a:fillRect/>
          </a:stretch>
        </p:blipFill>
        <p:spPr>
          <a:xfrm rot="21600000">
            <a:off x="1163840" y="4267542"/>
            <a:ext cx="2003018" cy="187896"/>
          </a:xfrm>
          <a:prstGeom prst="rect">
            <a:avLst/>
          </a:prstGeom>
        </p:spPr>
      </p:pic>
      <p:pic>
        <p:nvPicPr>
          <p:cNvPr id="65" name="picture 65"/>
          <p:cNvPicPr>
            <a:picLocks noChangeAspect="1"/>
          </p:cNvPicPr>
          <p:nvPr/>
        </p:nvPicPr>
        <p:blipFill>
          <a:blip r:embed="rId4"/>
          <a:stretch>
            <a:fillRect/>
          </a:stretch>
        </p:blipFill>
        <p:spPr>
          <a:xfrm rot="21600000">
            <a:off x="1163840" y="4761141"/>
            <a:ext cx="2003018" cy="187718"/>
          </a:xfrm>
          <a:prstGeom prst="rect">
            <a:avLst/>
          </a:prstGeom>
        </p:spPr>
      </p:pic>
      <p:sp>
        <p:nvSpPr>
          <p:cNvPr id="66" name="textbox 66"/>
          <p:cNvSpPr/>
          <p:nvPr/>
        </p:nvSpPr>
        <p:spPr>
          <a:xfrm>
            <a:off x="1164029" y="5190561"/>
            <a:ext cx="2096135" cy="170179"/>
          </a:xfrm>
          <a:prstGeom prst="rect">
            <a:avLst/>
          </a:prstGeom>
        </p:spPr>
        <p:txBody>
          <a:bodyPr vert="horz" wrap="square" lIns="0" tIns="0" rIns="0" bIns="0"/>
          <a:lstStyle/>
          <a:p>
            <a:pPr algn="l" rtl="0" eaLnBrk="0">
              <a:lnSpc>
                <a:spcPct val="79513"/>
              </a:lnSpc>
              <a:tabLst/>
            </a:pPr>
            <a:endParaRPr lang="Arial" altLang="Arial" sz="100" dirty="0"/>
          </a:p>
          <a:p>
            <a:pPr marL="12700" algn="l" rtl="0" eaLnBrk="0">
              <a:lnSpc>
                <a:spcPct val="95000"/>
              </a:lnSpc>
              <a:tabLst/>
            </a:pPr>
            <a:r>
              <a:rPr sz="1000" spc="-20" dirty="0">
                <a:solidFill>
                  <a:srgbClr val="231F20">
                    <a:alpha val="100000"/>
                  </a:srgbClr>
                </a:solidFill>
                <a:latin typeface="Microsoft YaHei"/>
                <a:ea typeface="Microsoft YaHei"/>
                <a:cs typeface="Microsoft YaHei"/>
              </a:rPr>
              <a:t>老年心理健康教育的对象</a:t>
            </a:r>
            <a:r>
              <a:rPr sz="1000" spc="-10" dirty="0">
                <a:solidFill>
                  <a:srgbClr val="231F20">
                    <a:alpha val="100000"/>
                  </a:srgbClr>
                </a:solidFill>
                <a:latin typeface="Microsoft YaHei"/>
                <a:ea typeface="Microsoft YaHei"/>
                <a:cs typeface="Microsoft YaHei"/>
              </a:rPr>
              <a:t>见</a:t>
            </a:r>
            <a:r>
              <a:rPr sz="1000" spc="0" dirty="0">
                <a:solidFill>
                  <a:srgbClr val="231F20">
                    <a:alpha val="100000"/>
                  </a:srgbClr>
                </a:solidFill>
                <a:latin typeface="Microsoft YaHei"/>
                <a:ea typeface="Microsoft YaHei"/>
                <a:cs typeface="Microsoft YaHei"/>
              </a:rPr>
              <a:t>图</a:t>
            </a:r>
            <a:r>
              <a:rPr sz="1000" spc="0" dirty="0">
                <a:solidFill>
                  <a:srgbClr val="231F20">
                    <a:alpha val="100000"/>
                  </a:srgbClr>
                </a:solidFill>
                <a:latin typeface="Microsoft YaHei"/>
                <a:ea typeface="Microsoft YaHei"/>
                <a:cs typeface="Microsoft YaHei"/>
              </a:rPr>
              <a:t> </a:t>
            </a:r>
            <a:r>
              <a:rPr sz="1000" spc="0" dirty="0">
                <a:solidFill>
                  <a:srgbClr val="231F20">
                    <a:alpha val="100000"/>
                  </a:srgbClr>
                </a:solidFill>
                <a:latin typeface="Times New Roman"/>
                <a:ea typeface="Times New Roman"/>
                <a:cs typeface="Times New Roman"/>
              </a:rPr>
              <a:t>1</a:t>
            </a:r>
            <a:r>
              <a:rPr sz="1000" spc="0" dirty="0">
                <a:solidFill>
                  <a:srgbClr val="231F20">
                    <a:alpha val="100000"/>
                  </a:srgbClr>
                </a:solidFill>
                <a:latin typeface="Microsoft YaHei"/>
                <a:ea typeface="Microsoft YaHei"/>
                <a:cs typeface="Microsoft YaHei"/>
              </a:rPr>
              <a:t>-</a:t>
            </a:r>
            <a:r>
              <a:rPr sz="1000" spc="0" dirty="0">
                <a:solidFill>
                  <a:srgbClr val="231F20">
                    <a:alpha val="100000"/>
                  </a:srgbClr>
                </a:solidFill>
                <a:latin typeface="Microsoft YaHei"/>
                <a:ea typeface="Microsoft YaHei"/>
                <a:cs typeface="Microsoft YaHei"/>
              </a:rPr>
              <a:t> </a:t>
            </a:r>
            <a:r>
              <a:rPr sz="1000" spc="0" dirty="0">
                <a:solidFill>
                  <a:srgbClr val="231F20">
                    <a:alpha val="100000"/>
                  </a:srgbClr>
                </a:solidFill>
                <a:latin typeface="Times New Roman"/>
                <a:ea typeface="Times New Roman"/>
                <a:cs typeface="Times New Roman"/>
              </a:rPr>
              <a:t>1</a:t>
            </a:r>
            <a:r>
              <a:rPr sz="1000" spc="0" dirty="0">
                <a:solidFill>
                  <a:srgbClr val="231F20">
                    <a:alpha val="100000"/>
                  </a:srgbClr>
                </a:solidFill>
                <a:latin typeface="Microsoft YaHei"/>
                <a:ea typeface="Microsoft YaHei"/>
                <a:cs typeface="Microsoft YaHei"/>
              </a:rPr>
              <a:t>。</a:t>
            </a:r>
            <a:endParaRPr lang="Microsoft YaHei" altLang="Microsoft YaHei" sz="1000" dirty="0"/>
          </a:p>
        </p:txBody>
      </p:sp>
      <p:sp>
        <p:nvSpPr>
          <p:cNvPr id="67" name="textbox 67"/>
          <p:cNvSpPr/>
          <p:nvPr/>
        </p:nvSpPr>
        <p:spPr>
          <a:xfrm>
            <a:off x="4249332" y="660715"/>
            <a:ext cx="1884045" cy="170179"/>
          </a:xfrm>
          <a:prstGeom prst="rect">
            <a:avLst/>
          </a:prstGeom>
        </p:spPr>
        <p:txBody>
          <a:bodyPr vert="horz" wrap="square" lIns="0" tIns="0" rIns="0" bIns="0"/>
          <a:lstStyle/>
          <a:p>
            <a:pPr algn="l" rtl="0" eaLnBrk="0">
              <a:lnSpc>
                <a:spcPct val="83336"/>
              </a:lnSpc>
              <a:tabLst/>
            </a:pPr>
            <a:endParaRPr lang="Arial" altLang="Arial" sz="100" dirty="0"/>
          </a:p>
          <a:p>
            <a:pPr marL="12700" algn="l" rtl="0" eaLnBrk="0">
              <a:lnSpc>
                <a:spcPct val="95000"/>
              </a:lnSpc>
              <a:tabLst/>
            </a:pPr>
            <a:r>
              <a:rPr sz="1000" spc="50" dirty="0">
                <a:solidFill>
                  <a:srgbClr val="B00D15">
                    <a:alpha val="100000"/>
                  </a:srgbClr>
                </a:solidFill>
                <a:latin typeface="Microsoft YaHei"/>
                <a:ea typeface="Microsoft YaHei"/>
                <a:cs typeface="Microsoft YaHei"/>
              </a:rPr>
              <a:t>项目一</a:t>
            </a:r>
            <a:r>
              <a:rPr sz="1000" spc="50" dirty="0">
                <a:solidFill>
                  <a:srgbClr val="B00D15">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老年心理护理基本</a:t>
            </a:r>
            <a:r>
              <a:rPr sz="1000" spc="40" dirty="0">
                <a:solidFill>
                  <a:srgbClr val="231F20">
                    <a:alpha val="100000"/>
                  </a:srgbClr>
                </a:solidFill>
                <a:latin typeface="Microsoft YaHei"/>
                <a:ea typeface="Microsoft YaHei"/>
                <a:cs typeface="Microsoft YaHei"/>
              </a:rPr>
              <a:t>技</a:t>
            </a:r>
            <a:r>
              <a:rPr sz="1000" spc="0" dirty="0">
                <a:solidFill>
                  <a:srgbClr val="231F20">
                    <a:alpha val="100000"/>
                  </a:srgbClr>
                </a:solidFill>
                <a:latin typeface="Microsoft YaHei"/>
                <a:ea typeface="Microsoft YaHei"/>
                <a:cs typeface="Microsoft YaHei"/>
              </a:rPr>
              <a:t>能</a:t>
            </a:r>
            <a:endParaRPr lang="Microsoft YaHei" altLang="Microsoft YaHei" sz="1000" dirty="0"/>
          </a:p>
        </p:txBody>
      </p:sp>
      <p:sp>
        <p:nvSpPr>
          <p:cNvPr id="68" name="textbox 68"/>
          <p:cNvSpPr/>
          <p:nvPr/>
        </p:nvSpPr>
        <p:spPr>
          <a:xfrm>
            <a:off x="2672626" y="6425450"/>
            <a:ext cx="1696085" cy="149225"/>
          </a:xfrm>
          <a:prstGeom prst="rect">
            <a:avLst/>
          </a:prstGeom>
        </p:spPr>
        <p:txBody>
          <a:bodyPr vert="horz" wrap="square" lIns="0" tIns="0" rIns="0" bIns="0"/>
          <a:lstStyle/>
          <a:p>
            <a:pPr algn="l" rtl="0" eaLnBrk="0">
              <a:lnSpc>
                <a:spcPct val="83341"/>
              </a:lnSpc>
              <a:tabLst/>
            </a:pPr>
            <a:endParaRPr lang="Arial" altLang="Arial" sz="100" dirty="0"/>
          </a:p>
          <a:p>
            <a:pPr marL="12700" algn="l" rtl="0" eaLnBrk="0">
              <a:lnSpc>
                <a:spcPts val="971"/>
              </a:lnSpc>
              <a:tabLst/>
            </a:pPr>
            <a:r>
              <a:rPr sz="800" spc="80" dirty="0">
                <a:solidFill>
                  <a:srgbClr val="B00D15">
                    <a:alpha val="100000"/>
                  </a:srgbClr>
                </a:solidFill>
                <a:latin typeface="Microsoft YaHei"/>
                <a:ea typeface="Microsoft YaHei"/>
                <a:cs typeface="Microsoft YaHei"/>
              </a:rPr>
              <a:t>图</a:t>
            </a:r>
            <a:r>
              <a:rPr sz="800" spc="80" dirty="0">
                <a:solidFill>
                  <a:srgbClr val="B00D15">
                    <a:alpha val="100000"/>
                  </a:srgbClr>
                </a:solidFill>
                <a:latin typeface="Microsoft YaHei"/>
                <a:ea typeface="Microsoft YaHei"/>
                <a:cs typeface="Microsoft YaHei"/>
              </a:rPr>
              <a:t> </a:t>
            </a:r>
            <a:r>
              <a:rPr sz="800" b="1" spc="80" dirty="0">
                <a:solidFill>
                  <a:srgbClr val="B00D15">
                    <a:alpha val="100000"/>
                  </a:srgbClr>
                </a:solidFill>
                <a:latin typeface="Arial"/>
                <a:ea typeface="Arial"/>
                <a:cs typeface="Arial"/>
              </a:rPr>
              <a:t>1-1</a:t>
            </a:r>
            <a:r>
              <a:rPr sz="800" spc="80" dirty="0">
                <a:solidFill>
                  <a:srgbClr val="B00D15">
                    <a:alpha val="100000"/>
                  </a:srgbClr>
                </a:solidFill>
                <a:latin typeface="Arial"/>
                <a:ea typeface="Arial"/>
                <a:cs typeface="Arial"/>
              </a:rPr>
              <a:t>   </a:t>
            </a:r>
            <a:r>
              <a:rPr sz="800" spc="80" dirty="0">
                <a:solidFill>
                  <a:srgbClr val="B00D15">
                    <a:alpha val="100000"/>
                  </a:srgbClr>
                </a:solidFill>
                <a:latin typeface="Microsoft YaHei"/>
                <a:ea typeface="Microsoft YaHei"/>
                <a:cs typeface="Microsoft YaHei"/>
              </a:rPr>
              <a:t>老年心理健康教育的对</a:t>
            </a:r>
            <a:r>
              <a:rPr sz="800" spc="50" dirty="0">
                <a:solidFill>
                  <a:srgbClr val="B00D15">
                    <a:alpha val="100000"/>
                  </a:srgbClr>
                </a:solidFill>
                <a:latin typeface="Microsoft YaHei"/>
                <a:ea typeface="Microsoft YaHei"/>
                <a:cs typeface="Microsoft YaHei"/>
              </a:rPr>
              <a:t>象</a:t>
            </a:r>
            <a:endParaRPr lang="Microsoft YaHei" altLang="Microsoft YaHei" sz="800" dirty="0"/>
          </a:p>
        </p:txBody>
      </p:sp>
      <p:sp>
        <p:nvSpPr>
          <p:cNvPr id="69" name="rect"/>
          <p:cNvSpPr/>
          <p:nvPr/>
        </p:nvSpPr>
        <p:spPr>
          <a:xfrm>
            <a:off x="1169669" y="1189990"/>
            <a:ext cx="4680584" cy="26669"/>
          </a:xfrm>
          <a:prstGeom prst="rect">
            <a:avLst/>
          </a:prstGeom>
          <a:solidFill>
            <a:srgbClr val="B00D15">
              <a:alpha val="100000"/>
            </a:srgbClr>
          </a:solidFill>
          <a:ln cap="flat">
            <a:miter lim="0"/>
            <a:noFill/>
            <a:prstDash val="solid"/>
          </a:ln>
        </p:spPr>
        <p:txBody>
          <a:bodyPr rtlCol="0"/>
          <a:lstStyle/>
          <a:p>
            <a:pPr algn="ctr"/>
            <a:endParaRPr lang="zh-CN" altLang="en-US"/>
          </a:p>
        </p:txBody>
      </p:sp>
      <p:pic>
        <p:nvPicPr>
          <p:cNvPr id="70" name="picture 70"/>
          <p:cNvPicPr>
            <a:picLocks noChangeAspect="1"/>
          </p:cNvPicPr>
          <p:nvPr/>
        </p:nvPicPr>
        <p:blipFill>
          <a:blip r:embed="rId5"/>
          <a:stretch>
            <a:fillRect/>
          </a:stretch>
        </p:blipFill>
        <p:spPr>
          <a:xfrm rot="21600000">
            <a:off x="1513331" y="1114044"/>
            <a:ext cx="826008" cy="194690"/>
          </a:xfrm>
          <a:prstGeom prst="rect">
            <a:avLst/>
          </a:prstGeom>
        </p:spPr>
      </p:pic>
      <p:pic>
        <p:nvPicPr>
          <p:cNvPr id="71" name="picture 71"/>
          <p:cNvPicPr>
            <a:picLocks noChangeAspect="1"/>
          </p:cNvPicPr>
          <p:nvPr/>
        </p:nvPicPr>
        <p:blipFill>
          <a:blip r:embed="rId6"/>
          <a:stretch>
            <a:fillRect/>
          </a:stretch>
        </p:blipFill>
        <p:spPr>
          <a:xfrm rot="21600000">
            <a:off x="1176019" y="2334259"/>
            <a:ext cx="4680584" cy="26669"/>
          </a:xfrm>
          <a:prstGeom prst="rect">
            <a:avLst/>
          </a:prstGeom>
        </p:spPr>
      </p:pic>
      <p:sp>
        <p:nvSpPr>
          <p:cNvPr id="72" name="textbox 72"/>
          <p:cNvSpPr/>
          <p:nvPr/>
        </p:nvSpPr>
        <p:spPr>
          <a:xfrm>
            <a:off x="5977091" y="9041149"/>
            <a:ext cx="94614" cy="153035"/>
          </a:xfrm>
          <a:prstGeom prst="rect">
            <a:avLst/>
          </a:prstGeom>
        </p:spPr>
        <p:txBody>
          <a:bodyPr vert="horz" wrap="square" lIns="0" tIns="0" rIns="0" bIns="0"/>
          <a:lstStyle/>
          <a:p>
            <a:pPr algn="l" rtl="0" eaLnBrk="0">
              <a:lnSpc>
                <a:spcPct val="78516"/>
              </a:lnSpc>
              <a:tabLst/>
            </a:pPr>
            <a:endParaRPr lang="Arial" altLang="Arial" sz="100" dirty="0"/>
          </a:p>
          <a:p>
            <a:pPr marL="12700" algn="l" rtl="0" eaLnBrk="0">
              <a:lnSpc>
                <a:spcPct val="84000"/>
              </a:lnSpc>
              <a:tabLst/>
            </a:pPr>
            <a:r>
              <a:rPr sz="1000" b="1" spc="0" dirty="0">
                <a:solidFill>
                  <a:srgbClr val="231F20">
                    <a:alpha val="100000"/>
                  </a:srgbClr>
                </a:solidFill>
                <a:latin typeface="Arial"/>
                <a:ea typeface="Arial"/>
                <a:cs typeface="Arial"/>
              </a:rPr>
              <a:t>3</a:t>
            </a:r>
            <a:endParaRPr lang="Arial" altLang="Arial" sz="10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textbox 73"/>
          <p:cNvSpPr/>
          <p:nvPr/>
        </p:nvSpPr>
        <p:spPr>
          <a:xfrm>
            <a:off x="601806" y="7526321"/>
            <a:ext cx="5238750" cy="1155064"/>
          </a:xfrm>
          <a:prstGeom prst="rect">
            <a:avLst/>
          </a:prstGeom>
        </p:spPr>
        <p:txBody>
          <a:bodyPr vert="horz" wrap="square" lIns="0" tIns="0" rIns="0" bIns="0"/>
          <a:lstStyle/>
          <a:p>
            <a:pPr algn="l" rtl="0" eaLnBrk="0">
              <a:lnSpc>
                <a:spcPct val="83138"/>
              </a:lnSpc>
              <a:tabLst/>
            </a:pPr>
            <a:endParaRPr lang="Arial" altLang="Arial" sz="100" dirty="0"/>
          </a:p>
          <a:p>
            <a:pPr marL="12700" indent="273724" algn="l" rtl="0" eaLnBrk="0">
              <a:lnSpc>
                <a:spcPct val="121000"/>
              </a:lnSpc>
              <a:tabLst/>
            </a:pPr>
            <a:r>
              <a:rPr sz="1000" spc="60" dirty="0">
                <a:solidFill>
                  <a:srgbClr val="231F20">
                    <a:alpha val="100000"/>
                  </a:srgbClr>
                </a:solidFill>
                <a:latin typeface="Microsoft YaHei"/>
                <a:ea typeface="Microsoft YaHei"/>
                <a:cs typeface="Microsoft YaHei"/>
              </a:rPr>
              <a:t>文字教育方法是指通过一定的文字传播媒介并借助受教育者的阅读能力</a:t>
            </a:r>
            <a:r>
              <a:rPr sz="1000" spc="30" dirty="0">
                <a:solidFill>
                  <a:srgbClr val="231F20">
                    <a:alpha val="100000"/>
                  </a:srgbClr>
                </a:solidFill>
                <a:latin typeface="Microsoft YaHei"/>
                <a:ea typeface="Microsoft YaHei"/>
                <a:cs typeface="Microsoft YaHei"/>
              </a:rPr>
              <a:t>来</a:t>
            </a:r>
            <a:r>
              <a:rPr sz="1000" spc="0" dirty="0">
                <a:solidFill>
                  <a:srgbClr val="231F20">
                    <a:alpha val="100000"/>
                  </a:srgbClr>
                </a:solidFill>
                <a:latin typeface="Microsoft YaHei"/>
                <a:ea typeface="Microsoft YaHei"/>
                <a:cs typeface="Microsoft YaHei"/>
              </a:rPr>
              <a:t>达到心理健</a:t>
            </a:r>
            <a:r>
              <a:rPr sz="1000" spc="0" dirty="0">
                <a:solidFill>
                  <a:srgbClr val="231F20">
                    <a:alpha val="100000"/>
                  </a:srgbClr>
                </a:solidFill>
                <a:latin typeface="Microsoft YaHei"/>
                <a:ea typeface="Microsoft YaHei"/>
                <a:cs typeface="Microsoft YaHei"/>
              </a:rPr>
              <a:t> </a:t>
            </a:r>
            <a:r>
              <a:rPr sz="1000" spc="30" dirty="0">
                <a:solidFill>
                  <a:srgbClr val="231F20">
                    <a:alpha val="100000"/>
                  </a:srgbClr>
                </a:solidFill>
                <a:latin typeface="Microsoft YaHei"/>
                <a:ea typeface="Microsoft YaHei"/>
                <a:cs typeface="Microsoft YaHei"/>
              </a:rPr>
              <a:t>康教育目标的一种方法。</a:t>
            </a:r>
            <a:r>
              <a:rPr sz="1000" spc="30" dirty="0">
                <a:solidFill>
                  <a:srgbClr val="231F20">
                    <a:alpha val="100000"/>
                  </a:srgbClr>
                </a:solidFill>
                <a:latin typeface="Microsoft YaHei"/>
                <a:ea typeface="Microsoft YaHei"/>
                <a:cs typeface="Microsoft YaHei"/>
              </a:rPr>
              <a:t>  </a:t>
            </a:r>
            <a:r>
              <a:rPr sz="1000" spc="30" dirty="0">
                <a:solidFill>
                  <a:srgbClr val="231F20">
                    <a:alpha val="100000"/>
                  </a:srgbClr>
                </a:solidFill>
                <a:latin typeface="Microsoft YaHei"/>
                <a:ea typeface="Microsoft YaHei"/>
                <a:cs typeface="Microsoft YaHei"/>
              </a:rPr>
              <a:t>常见的方法有阅读指导</a:t>
            </a:r>
            <a:r>
              <a:rPr sz="1000" spc="10" dirty="0">
                <a:solidFill>
                  <a:srgbClr val="231F20">
                    <a:alpha val="100000"/>
                  </a:srgbClr>
                </a:solidFill>
                <a:latin typeface="Microsoft YaHei"/>
                <a:ea typeface="Microsoft YaHei"/>
                <a:cs typeface="Microsoft YaHei"/>
              </a:rPr>
              <a:t>、</a:t>
            </a:r>
            <a:r>
              <a:rPr sz="1000" spc="0" dirty="0">
                <a:solidFill>
                  <a:srgbClr val="231F20">
                    <a:alpha val="100000"/>
                  </a:srgbClr>
                </a:solidFill>
                <a:latin typeface="Microsoft YaHei"/>
                <a:ea typeface="Microsoft YaHei"/>
                <a:cs typeface="Microsoft YaHei"/>
              </a:rPr>
              <a:t>制作宣传材料等。</a:t>
            </a:r>
            <a:endParaRPr lang="Microsoft YaHei" altLang="Microsoft YaHei" sz="1000" dirty="0"/>
          </a:p>
          <a:p>
            <a:pPr marL="339883" algn="l" rtl="0" eaLnBrk="0">
              <a:lnSpc>
                <a:spcPts val="1426"/>
              </a:lnSpc>
              <a:spcBef>
                <a:spcPts val="590"/>
              </a:spcBef>
              <a:tabLst/>
            </a:pPr>
            <a:r>
              <a:rPr sz="1100" spc="80" dirty="0">
                <a:solidFill>
                  <a:srgbClr val="B00D15">
                    <a:alpha val="100000"/>
                  </a:srgbClr>
                </a:solidFill>
                <a:latin typeface="Microsoft YaHei"/>
                <a:ea typeface="Microsoft YaHei"/>
                <a:cs typeface="Microsoft YaHei"/>
              </a:rPr>
              <a:t>(一)</a:t>
            </a:r>
            <a:r>
              <a:rPr sz="1100" spc="80" dirty="0">
                <a:solidFill>
                  <a:srgbClr val="B00D15">
                    <a:alpha val="100000"/>
                  </a:srgbClr>
                </a:solidFill>
                <a:latin typeface="Microsoft YaHei"/>
                <a:ea typeface="Microsoft YaHei"/>
                <a:cs typeface="Microsoft YaHei"/>
              </a:rPr>
              <a:t> </a:t>
            </a:r>
            <a:r>
              <a:rPr sz="1100" spc="80" dirty="0">
                <a:solidFill>
                  <a:srgbClr val="B00D15">
                    <a:alpha val="100000"/>
                  </a:srgbClr>
                </a:solidFill>
                <a:latin typeface="Microsoft YaHei"/>
                <a:ea typeface="Microsoft YaHei"/>
                <a:cs typeface="Microsoft YaHei"/>
              </a:rPr>
              <a:t>阅读指</a:t>
            </a:r>
            <a:r>
              <a:rPr sz="1100" spc="20" dirty="0">
                <a:solidFill>
                  <a:srgbClr val="B00D15">
                    <a:alpha val="100000"/>
                  </a:srgbClr>
                </a:solidFill>
                <a:latin typeface="Microsoft YaHei"/>
                <a:ea typeface="Microsoft YaHei"/>
                <a:cs typeface="Microsoft YaHei"/>
              </a:rPr>
              <a:t>导</a:t>
            </a:r>
            <a:endParaRPr lang="Microsoft YaHei" altLang="Microsoft YaHei" sz="1100" dirty="0"/>
          </a:p>
          <a:p>
            <a:pPr algn="l" rtl="0" eaLnBrk="0">
              <a:lnSpc>
                <a:spcPct val="184000"/>
              </a:lnSpc>
              <a:tabLst/>
            </a:pPr>
            <a:endParaRPr lang="Arial" altLang="Arial" sz="1000" dirty="0"/>
          </a:p>
          <a:p>
            <a:pPr algn="l" rtl="0" eaLnBrk="0">
              <a:lnSpc>
                <a:spcPct val="140000"/>
              </a:lnSpc>
              <a:tabLst/>
            </a:pPr>
            <a:endParaRPr lang="Arial" altLang="Arial" sz="200" dirty="0"/>
          </a:p>
          <a:p>
            <a:pPr marL="347503" algn="l" rtl="0" eaLnBrk="0">
              <a:lnSpc>
                <a:spcPts val="1426"/>
              </a:lnSpc>
              <a:spcBef>
                <a:spcPts val="2"/>
              </a:spcBef>
              <a:tabLst/>
            </a:pPr>
            <a:r>
              <a:rPr sz="1100" spc="80" dirty="0">
                <a:solidFill>
                  <a:srgbClr val="B00D15">
                    <a:alpha val="100000"/>
                  </a:srgbClr>
                </a:solidFill>
                <a:latin typeface="Microsoft YaHei"/>
                <a:ea typeface="Microsoft YaHei"/>
                <a:cs typeface="Microsoft YaHei"/>
              </a:rPr>
              <a:t>(二)制作宣传</a:t>
            </a:r>
            <a:r>
              <a:rPr sz="1100" spc="70" dirty="0">
                <a:solidFill>
                  <a:srgbClr val="B00D15">
                    <a:alpha val="100000"/>
                  </a:srgbClr>
                </a:solidFill>
                <a:latin typeface="Microsoft YaHei"/>
                <a:ea typeface="Microsoft YaHei"/>
                <a:cs typeface="Microsoft YaHei"/>
              </a:rPr>
              <a:t>材</a:t>
            </a:r>
            <a:r>
              <a:rPr sz="1100" spc="0" dirty="0">
                <a:solidFill>
                  <a:srgbClr val="B00D15">
                    <a:alpha val="100000"/>
                  </a:srgbClr>
                </a:solidFill>
                <a:latin typeface="Microsoft YaHei"/>
                <a:ea typeface="Microsoft YaHei"/>
                <a:cs typeface="Microsoft YaHei"/>
              </a:rPr>
              <a:t>料</a:t>
            </a:r>
            <a:endParaRPr lang="Microsoft YaHei" altLang="Microsoft YaHei" sz="1100" dirty="0"/>
          </a:p>
        </p:txBody>
      </p:sp>
      <p:sp>
        <p:nvSpPr>
          <p:cNvPr id="74" name="textbox 74"/>
          <p:cNvSpPr/>
          <p:nvPr/>
        </p:nvSpPr>
        <p:spPr>
          <a:xfrm>
            <a:off x="928989" y="4886988"/>
            <a:ext cx="2501900" cy="1909445"/>
          </a:xfrm>
          <a:prstGeom prst="rect">
            <a:avLst/>
          </a:prstGeom>
        </p:spPr>
        <p:txBody>
          <a:bodyPr vert="horz" wrap="square" lIns="0" tIns="0" rIns="0" bIns="0"/>
          <a:lstStyle/>
          <a:p>
            <a:pPr algn="l" rtl="0" eaLnBrk="0">
              <a:lnSpc>
                <a:spcPct val="83341"/>
              </a:lnSpc>
              <a:tabLst/>
            </a:pPr>
            <a:endParaRPr lang="Arial" altLang="Arial" sz="100" dirty="0"/>
          </a:p>
          <a:p>
            <a:pPr marL="94996" algn="l" rtl="0" eaLnBrk="0">
              <a:lnSpc>
                <a:spcPts val="1426"/>
              </a:lnSpc>
              <a:tabLst/>
            </a:pPr>
            <a:r>
              <a:rPr sz="1100" spc="80" dirty="0">
                <a:solidFill>
                  <a:srgbClr val="B00D15">
                    <a:alpha val="100000"/>
                  </a:srgbClr>
                </a:solidFill>
                <a:latin typeface="Microsoft YaHei"/>
                <a:ea typeface="Microsoft YaHei"/>
                <a:cs typeface="Microsoft YaHei"/>
              </a:rPr>
              <a:t>(一)讲授</a:t>
            </a:r>
            <a:r>
              <a:rPr sz="1100" spc="30" dirty="0">
                <a:solidFill>
                  <a:srgbClr val="B00D15">
                    <a:alpha val="100000"/>
                  </a:srgbClr>
                </a:solidFill>
                <a:latin typeface="Microsoft YaHei"/>
                <a:ea typeface="Microsoft YaHei"/>
                <a:cs typeface="Microsoft YaHei"/>
              </a:rPr>
              <a:t>法</a:t>
            </a:r>
            <a:endParaRPr lang="Microsoft YaHei" altLang="Microsoft YaHei" sz="1100" dirty="0"/>
          </a:p>
          <a:p>
            <a:pPr marL="116332" algn="l" rtl="0" eaLnBrk="0">
              <a:lnSpc>
                <a:spcPts val="1426"/>
              </a:lnSpc>
              <a:spcBef>
                <a:spcPts val="1525"/>
              </a:spcBef>
              <a:tabLst/>
            </a:pPr>
            <a:r>
              <a:rPr sz="1100" spc="40" dirty="0">
                <a:solidFill>
                  <a:srgbClr val="B00D15">
                    <a:alpha val="100000"/>
                  </a:srgbClr>
                </a:solidFill>
                <a:latin typeface="Microsoft YaHei"/>
                <a:ea typeface="Microsoft YaHei"/>
                <a:cs typeface="Microsoft YaHei"/>
              </a:rPr>
              <a:t>(</a:t>
            </a:r>
            <a:r>
              <a:rPr sz="1100" spc="40" dirty="0">
                <a:solidFill>
                  <a:srgbClr val="B00D15">
                    <a:alpha val="100000"/>
                  </a:srgbClr>
                </a:solidFill>
                <a:latin typeface="Microsoft YaHei"/>
                <a:ea typeface="Microsoft YaHei"/>
                <a:cs typeface="Microsoft YaHei"/>
              </a:rPr>
              <a:t> </a:t>
            </a:r>
            <a:r>
              <a:rPr sz="1100" spc="40" dirty="0">
                <a:solidFill>
                  <a:srgbClr val="B00D15">
                    <a:alpha val="100000"/>
                  </a:srgbClr>
                </a:solidFill>
                <a:latin typeface="Microsoft YaHei"/>
                <a:ea typeface="Microsoft YaHei"/>
                <a:cs typeface="Microsoft YaHei"/>
              </a:rPr>
              <a:t>二)小组讨</a:t>
            </a:r>
            <a:r>
              <a:rPr sz="1100" spc="10" dirty="0">
                <a:solidFill>
                  <a:srgbClr val="B00D15">
                    <a:alpha val="100000"/>
                  </a:srgbClr>
                </a:solidFill>
                <a:latin typeface="Microsoft YaHei"/>
                <a:ea typeface="Microsoft YaHei"/>
                <a:cs typeface="Microsoft YaHei"/>
              </a:rPr>
              <a:t>论</a:t>
            </a:r>
            <a:r>
              <a:rPr sz="1100" spc="0" dirty="0">
                <a:solidFill>
                  <a:srgbClr val="B00D15">
                    <a:alpha val="100000"/>
                  </a:srgbClr>
                </a:solidFill>
                <a:latin typeface="Microsoft YaHei"/>
                <a:ea typeface="Microsoft YaHei"/>
                <a:cs typeface="Microsoft YaHei"/>
              </a:rPr>
              <a:t>法</a:t>
            </a:r>
            <a:endParaRPr lang="Microsoft YaHei" altLang="Microsoft YaHei" sz="1100" dirty="0"/>
          </a:p>
          <a:p>
            <a:pPr marL="101303" algn="l" rtl="0" eaLnBrk="0">
              <a:lnSpc>
                <a:spcPts val="1349"/>
              </a:lnSpc>
              <a:spcBef>
                <a:spcPts val="1348"/>
              </a:spcBef>
              <a:tabLst/>
            </a:pPr>
            <a:r>
              <a:rPr sz="1000" spc="50" dirty="0">
                <a:solidFill>
                  <a:srgbClr val="231F20">
                    <a:alpha val="100000"/>
                  </a:srgbClr>
                </a:solidFill>
                <a:latin typeface="Microsoft YaHei"/>
                <a:ea typeface="Microsoft YaHei"/>
                <a:cs typeface="Microsoft YaHei"/>
              </a:rPr>
              <a:t>在使用小组讨论法时，应注意以</a:t>
            </a:r>
            <a:r>
              <a:rPr sz="1000" spc="20" dirty="0">
                <a:solidFill>
                  <a:srgbClr val="231F20">
                    <a:alpha val="100000"/>
                  </a:srgbClr>
                </a:solidFill>
                <a:latin typeface="Microsoft YaHei"/>
                <a:ea typeface="Microsoft YaHei"/>
                <a:cs typeface="Microsoft YaHei"/>
              </a:rPr>
              <a:t>下</a:t>
            </a:r>
            <a:r>
              <a:rPr sz="1000" spc="0" dirty="0">
                <a:solidFill>
                  <a:srgbClr val="231F20">
                    <a:alpha val="100000"/>
                  </a:srgbClr>
                </a:solidFill>
                <a:latin typeface="Microsoft YaHei"/>
                <a:ea typeface="Microsoft YaHei"/>
                <a:cs typeface="Microsoft YaHei"/>
              </a:rPr>
              <a:t>事项：</a:t>
            </a:r>
            <a:endParaRPr lang="Microsoft YaHei" altLang="Microsoft YaHei" sz="1000" dirty="0"/>
          </a:p>
          <a:p>
            <a:pPr marL="114754" algn="l" rtl="0" eaLnBrk="0">
              <a:lnSpc>
                <a:spcPts val="1288"/>
              </a:lnSpc>
              <a:spcBef>
                <a:spcPts val="1248"/>
              </a:spcBef>
              <a:tabLst/>
            </a:pPr>
            <a:r>
              <a:rPr sz="1000" b="1" spc="10" dirty="0">
                <a:solidFill>
                  <a:srgbClr val="231F20">
                    <a:alpha val="100000"/>
                  </a:srgbClr>
                </a:solidFill>
                <a:latin typeface="Arial"/>
                <a:ea typeface="Arial"/>
                <a:cs typeface="Arial"/>
              </a:rPr>
              <a:t>1</a:t>
            </a:r>
            <a:r>
              <a:rPr sz="1000" spc="10" dirty="0">
                <a:solidFill>
                  <a:srgbClr val="231F20">
                    <a:alpha val="100000"/>
                  </a:srgbClr>
                </a:solidFill>
                <a:latin typeface="SimSun"/>
                <a:ea typeface="SimSun"/>
                <a:cs typeface="SimSun"/>
              </a:rPr>
              <a:t>．准备步</a:t>
            </a:r>
            <a:r>
              <a:rPr sz="1000" spc="0" dirty="0">
                <a:solidFill>
                  <a:srgbClr val="231F20">
                    <a:alpha val="100000"/>
                  </a:srgbClr>
                </a:solidFill>
                <a:latin typeface="SimSun"/>
                <a:ea typeface="SimSun"/>
                <a:cs typeface="SimSun"/>
              </a:rPr>
              <a:t>骤</a:t>
            </a:r>
            <a:endParaRPr lang="SimSun" altLang="SimSun" sz="1000" dirty="0"/>
          </a:p>
          <a:p>
            <a:pPr marL="101504" algn="l" rtl="0" eaLnBrk="0">
              <a:lnSpc>
                <a:spcPts val="1288"/>
              </a:lnSpc>
              <a:spcBef>
                <a:spcPts val="1064"/>
              </a:spcBef>
              <a:tabLst/>
            </a:pPr>
            <a:r>
              <a:rPr sz="1000" b="1" spc="-10" dirty="0">
                <a:solidFill>
                  <a:srgbClr val="231F20">
                    <a:alpha val="100000"/>
                  </a:srgbClr>
                </a:solidFill>
                <a:latin typeface="Arial"/>
                <a:ea typeface="Arial"/>
                <a:cs typeface="Arial"/>
              </a:rPr>
              <a:t>2</a:t>
            </a:r>
            <a:r>
              <a:rPr sz="1000" spc="0" dirty="0">
                <a:solidFill>
                  <a:srgbClr val="231F20">
                    <a:alpha val="100000"/>
                  </a:srgbClr>
                </a:solidFill>
                <a:latin typeface="Arial"/>
                <a:ea typeface="Arial"/>
                <a:cs typeface="Arial"/>
              </a:rPr>
              <a:t> </a:t>
            </a:r>
            <a:r>
              <a:rPr sz="1000" spc="0" dirty="0">
                <a:solidFill>
                  <a:srgbClr val="231F20">
                    <a:alpha val="100000"/>
                  </a:srgbClr>
                </a:solidFill>
                <a:latin typeface="SimSun"/>
                <a:ea typeface="SimSun"/>
                <a:cs typeface="SimSun"/>
              </a:rPr>
              <a:t>．主持讨论的技巧</a:t>
            </a:r>
            <a:endParaRPr lang="SimSun" altLang="SimSun" sz="1000" dirty="0"/>
          </a:p>
          <a:p>
            <a:pPr algn="l" rtl="0" eaLnBrk="0">
              <a:lnSpc>
                <a:spcPct val="100000"/>
              </a:lnSpc>
              <a:tabLst/>
            </a:pPr>
            <a:endParaRPr lang="Arial" altLang="Arial" sz="1200" dirty="0"/>
          </a:p>
          <a:p>
            <a:pPr marL="12700" algn="l" rtl="0" eaLnBrk="0">
              <a:lnSpc>
                <a:spcPts val="1426"/>
              </a:lnSpc>
              <a:spcBef>
                <a:spcPts val="1"/>
              </a:spcBef>
              <a:tabLst/>
            </a:pPr>
            <a:r>
              <a:rPr sz="1100" spc="-10" dirty="0">
                <a:solidFill>
                  <a:srgbClr val="B00D15">
                    <a:alpha val="100000"/>
                  </a:srgbClr>
                </a:solidFill>
                <a:latin typeface="Microsoft YaHei"/>
                <a:ea typeface="Microsoft YaHei"/>
                <a:cs typeface="Microsoft YaHei"/>
              </a:rPr>
              <a:t>(</a:t>
            </a:r>
            <a:r>
              <a:rPr sz="1100" spc="-10" dirty="0">
                <a:solidFill>
                  <a:srgbClr val="B00D15">
                    <a:alpha val="100000"/>
                  </a:srgbClr>
                </a:solidFill>
                <a:latin typeface="Microsoft YaHei"/>
                <a:ea typeface="Microsoft YaHei"/>
                <a:cs typeface="Microsoft YaHei"/>
              </a:rPr>
              <a:t> </a:t>
            </a:r>
            <a:r>
              <a:rPr sz="1100" spc="-10" dirty="0">
                <a:solidFill>
                  <a:srgbClr val="B00D15">
                    <a:alpha val="100000"/>
                  </a:srgbClr>
                </a:solidFill>
                <a:latin typeface="Microsoft YaHei"/>
                <a:ea typeface="Microsoft YaHei"/>
                <a:cs typeface="Microsoft YaHei"/>
              </a:rPr>
              <a:t>三</a:t>
            </a:r>
            <a:r>
              <a:rPr sz="1100" spc="-10" dirty="0">
                <a:solidFill>
                  <a:srgbClr val="B00D15">
                    <a:alpha val="100000"/>
                  </a:srgbClr>
                </a:solidFill>
                <a:latin typeface="Microsoft YaHei"/>
                <a:ea typeface="Microsoft YaHei"/>
                <a:cs typeface="Microsoft YaHei"/>
              </a:rPr>
              <a:t> </a:t>
            </a:r>
            <a:r>
              <a:rPr sz="1100" spc="-10" dirty="0">
                <a:solidFill>
                  <a:srgbClr val="B00D15">
                    <a:alpha val="100000"/>
                  </a:srgbClr>
                </a:solidFill>
                <a:latin typeface="Microsoft YaHei"/>
                <a:ea typeface="Microsoft YaHei"/>
                <a:cs typeface="Microsoft YaHei"/>
              </a:rPr>
              <a:t>)会</a:t>
            </a:r>
            <a:r>
              <a:rPr sz="1100" spc="0" dirty="0">
                <a:solidFill>
                  <a:srgbClr val="B00D15">
                    <a:alpha val="100000"/>
                  </a:srgbClr>
                </a:solidFill>
                <a:latin typeface="Microsoft YaHei"/>
                <a:ea typeface="Microsoft YaHei"/>
                <a:cs typeface="Microsoft YaHei"/>
              </a:rPr>
              <a:t>谈法</a:t>
            </a:r>
            <a:endParaRPr lang="Microsoft YaHei" altLang="Microsoft YaHei" sz="1100" dirty="0"/>
          </a:p>
        </p:txBody>
      </p:sp>
      <p:grpSp>
        <p:nvGrpSpPr>
          <p:cNvPr id="12" name="group 12"/>
          <p:cNvGrpSpPr/>
          <p:nvPr/>
        </p:nvGrpSpPr>
        <p:grpSpPr>
          <a:xfrm rot="21600000">
            <a:off x="626363" y="393192"/>
            <a:ext cx="2167127" cy="515111"/>
            <a:chOff x="0" y="0"/>
            <a:chExt cx="2167127" cy="515111"/>
          </a:xfrm>
        </p:grpSpPr>
        <p:pic>
          <p:nvPicPr>
            <p:cNvPr id="75" name="picture 75"/>
            <p:cNvPicPr>
              <a:picLocks noChangeAspect="1"/>
            </p:cNvPicPr>
            <p:nvPr/>
          </p:nvPicPr>
          <p:blipFill>
            <a:blip r:embed="rId2"/>
            <a:stretch>
              <a:fillRect/>
            </a:stretch>
          </p:blipFill>
          <p:spPr>
            <a:xfrm rot="21600000">
              <a:off x="0" y="0"/>
              <a:ext cx="2167127" cy="515111"/>
            </a:xfrm>
            <a:prstGeom prst="rect">
              <a:avLst/>
            </a:prstGeom>
          </p:spPr>
        </p:pic>
        <p:sp>
          <p:nvSpPr>
            <p:cNvPr id="76" name="textbox 76"/>
            <p:cNvSpPr/>
            <p:nvPr/>
          </p:nvSpPr>
          <p:spPr>
            <a:xfrm>
              <a:off x="-12700" y="-12700"/>
              <a:ext cx="2192654" cy="558800"/>
            </a:xfrm>
            <a:prstGeom prst="rect">
              <a:avLst/>
            </a:prstGeom>
          </p:spPr>
          <p:txBody>
            <a:bodyPr vert="horz" wrap="square" lIns="0" tIns="0" rIns="0" bIns="0"/>
            <a:lstStyle/>
            <a:p>
              <a:pPr algn="l" rtl="0" eaLnBrk="0">
                <a:lnSpc>
                  <a:spcPct val="159000"/>
                </a:lnSpc>
                <a:tabLst/>
              </a:pPr>
              <a:endParaRPr lang="Arial" altLang="Arial" sz="1000" dirty="0"/>
            </a:p>
            <a:p>
              <a:pPr algn="l" rtl="0" eaLnBrk="0">
                <a:lnSpc>
                  <a:spcPct val="8652"/>
                </a:lnSpc>
                <a:tabLst/>
              </a:pPr>
              <a:endParaRPr lang="Arial" altLang="Arial" sz="100" dirty="0"/>
            </a:p>
            <a:p>
              <a:pPr marL="793750" algn="l" rtl="0" eaLnBrk="0">
                <a:lnSpc>
                  <a:spcPts val="1389"/>
                </a:lnSpc>
                <a:tabLst/>
              </a:pPr>
              <a:r>
                <a:rPr sz="1100" spc="80" dirty="0">
                  <a:solidFill>
                    <a:srgbClr val="231F20">
                      <a:alpha val="100000"/>
                    </a:srgbClr>
                  </a:solidFill>
                  <a:latin typeface="KaiTi"/>
                  <a:ea typeface="KaiTi"/>
                  <a:cs typeface="KaiTi"/>
                </a:rPr>
                <a:t>老年心理护</a:t>
              </a:r>
              <a:r>
                <a:rPr sz="1100" spc="60" dirty="0">
                  <a:solidFill>
                    <a:srgbClr val="231F20">
                      <a:alpha val="100000"/>
                    </a:srgbClr>
                  </a:solidFill>
                  <a:latin typeface="KaiTi"/>
                  <a:ea typeface="KaiTi"/>
                  <a:cs typeface="KaiTi"/>
                </a:rPr>
                <a:t>理</a:t>
              </a:r>
              <a:endParaRPr lang="KaiTi" altLang="KaiTi" sz="1100" dirty="0"/>
            </a:p>
          </p:txBody>
        </p:sp>
      </p:grpSp>
      <p:sp>
        <p:nvSpPr>
          <p:cNvPr id="77" name="textbox 77"/>
          <p:cNvSpPr/>
          <p:nvPr/>
        </p:nvSpPr>
        <p:spPr>
          <a:xfrm>
            <a:off x="1709928" y="3893772"/>
            <a:ext cx="3036570" cy="220979"/>
          </a:xfrm>
          <a:prstGeom prst="rect">
            <a:avLst/>
          </a:prstGeom>
        </p:spPr>
        <p:txBody>
          <a:bodyPr vert="horz" wrap="square" lIns="0" tIns="0" rIns="0" bIns="0"/>
          <a:lstStyle/>
          <a:p>
            <a:pPr algn="l" rtl="0" eaLnBrk="0">
              <a:lnSpc>
                <a:spcPct val="89784"/>
              </a:lnSpc>
              <a:tabLst/>
            </a:pPr>
            <a:endParaRPr lang="Arial" altLang="Arial" sz="100" dirty="0"/>
          </a:p>
          <a:p>
            <a:pPr marL="12700" algn="l" rtl="0" eaLnBrk="0">
              <a:lnSpc>
                <a:spcPct val="91000"/>
              </a:lnSpc>
              <a:tabLst/>
            </a:pPr>
            <a:r>
              <a:rPr sz="1400" spc="10" dirty="0">
                <a:solidFill>
                  <a:srgbClr val="231F20">
                    <a:alpha val="100000"/>
                  </a:srgbClr>
                </a:solidFill>
                <a:latin typeface="Microsoft YaHei"/>
                <a:ea typeface="Microsoft YaHei"/>
                <a:cs typeface="Microsoft YaHei"/>
              </a:rPr>
              <a:t>子任务二</a:t>
            </a:r>
            <a:r>
              <a:rPr sz="1400" spc="10" dirty="0">
                <a:solidFill>
                  <a:srgbClr val="231F20">
                    <a:alpha val="100000"/>
                  </a:srgbClr>
                </a:solidFill>
                <a:latin typeface="Microsoft YaHei"/>
                <a:ea typeface="Microsoft YaHei"/>
                <a:cs typeface="Microsoft YaHei"/>
              </a:rPr>
              <a:t>  </a:t>
            </a:r>
            <a:r>
              <a:rPr sz="1400" spc="0" dirty="0">
                <a:solidFill>
                  <a:srgbClr val="231F20">
                    <a:alpha val="100000"/>
                  </a:srgbClr>
                </a:solidFill>
                <a:latin typeface="Microsoft YaHei"/>
                <a:ea typeface="Microsoft YaHei"/>
                <a:cs typeface="Microsoft YaHei"/>
              </a:rPr>
              <a:t> </a:t>
            </a:r>
            <a:r>
              <a:rPr sz="1400" spc="0" dirty="0">
                <a:solidFill>
                  <a:srgbClr val="231F20">
                    <a:alpha val="100000"/>
                  </a:srgbClr>
                </a:solidFill>
                <a:latin typeface="Microsoft YaHei"/>
                <a:ea typeface="Microsoft YaHei"/>
                <a:cs typeface="Microsoft YaHei"/>
              </a:rPr>
              <a:t>老年心理健康教育常用方法</a:t>
            </a:r>
            <a:endParaRPr lang="Microsoft YaHei" altLang="Microsoft YaHei" sz="1400" dirty="0"/>
          </a:p>
        </p:txBody>
      </p:sp>
      <p:sp>
        <p:nvSpPr>
          <p:cNvPr id="78" name="textbox 78"/>
          <p:cNvSpPr/>
          <p:nvPr/>
        </p:nvSpPr>
        <p:spPr>
          <a:xfrm>
            <a:off x="1141169" y="2017606"/>
            <a:ext cx="3626484" cy="170814"/>
          </a:xfrm>
          <a:prstGeom prst="rect">
            <a:avLst/>
          </a:prstGeom>
        </p:spPr>
        <p:txBody>
          <a:bodyPr vert="horz" wrap="square" lIns="0" tIns="0" rIns="0" bIns="0"/>
          <a:lstStyle/>
          <a:p>
            <a:pPr algn="l" rtl="0" eaLnBrk="0">
              <a:lnSpc>
                <a:spcPct val="83753"/>
              </a:lnSpc>
              <a:tabLst/>
            </a:pPr>
            <a:endParaRPr lang="Arial" altLang="Arial" sz="100" dirty="0"/>
          </a:p>
          <a:p>
            <a:pPr marL="12700" algn="l" rtl="0" eaLnBrk="0">
              <a:lnSpc>
                <a:spcPct val="95000"/>
              </a:lnSpc>
              <a:tabLst/>
            </a:pPr>
            <a:r>
              <a:rPr sz="1000" spc="60" dirty="0">
                <a:solidFill>
                  <a:srgbClr val="231F20">
                    <a:alpha val="100000"/>
                  </a:srgbClr>
                </a:solidFill>
                <a:latin typeface="Microsoft YaHei"/>
                <a:ea typeface="Microsoft YaHei"/>
                <a:cs typeface="Microsoft YaHei"/>
              </a:rPr>
              <a:t>影响老年人心理健康的因素主要有生理、社会、心</a:t>
            </a:r>
            <a:r>
              <a:rPr sz="1000" spc="30" dirty="0">
                <a:solidFill>
                  <a:srgbClr val="231F20">
                    <a:alpha val="100000"/>
                  </a:srgbClr>
                </a:solidFill>
                <a:latin typeface="Microsoft YaHei"/>
                <a:ea typeface="Microsoft YaHei"/>
                <a:cs typeface="Microsoft YaHei"/>
              </a:rPr>
              <a:t>理</a:t>
            </a:r>
            <a:r>
              <a:rPr sz="1000" spc="0" dirty="0">
                <a:solidFill>
                  <a:srgbClr val="231F20">
                    <a:alpha val="100000"/>
                  </a:srgbClr>
                </a:solidFill>
                <a:latin typeface="Microsoft YaHei"/>
                <a:ea typeface="Microsoft YaHei"/>
                <a:cs typeface="Microsoft YaHei"/>
              </a:rPr>
              <a:t>三个方面</a:t>
            </a:r>
            <a:endParaRPr lang="Microsoft YaHei" altLang="Microsoft YaHei" sz="1000" dirty="0"/>
          </a:p>
        </p:txBody>
      </p:sp>
      <p:pic>
        <p:nvPicPr>
          <p:cNvPr id="79" name="picture 79"/>
          <p:cNvPicPr>
            <a:picLocks noChangeAspect="1"/>
          </p:cNvPicPr>
          <p:nvPr/>
        </p:nvPicPr>
        <p:blipFill>
          <a:blip r:embed="rId3"/>
          <a:stretch>
            <a:fillRect/>
          </a:stretch>
        </p:blipFill>
        <p:spPr>
          <a:xfrm rot="21600000">
            <a:off x="1014780" y="1766481"/>
            <a:ext cx="2464511" cy="187769"/>
          </a:xfrm>
          <a:prstGeom prst="rect">
            <a:avLst/>
          </a:prstGeom>
        </p:spPr>
      </p:pic>
      <p:pic>
        <p:nvPicPr>
          <p:cNvPr id="80" name="picture 80"/>
          <p:cNvPicPr>
            <a:picLocks noChangeAspect="1"/>
          </p:cNvPicPr>
          <p:nvPr/>
        </p:nvPicPr>
        <p:blipFill>
          <a:blip r:embed="rId4"/>
          <a:stretch>
            <a:fillRect/>
          </a:stretch>
        </p:blipFill>
        <p:spPr>
          <a:xfrm rot="21600000">
            <a:off x="876820" y="3090456"/>
            <a:ext cx="2001837" cy="187693"/>
          </a:xfrm>
          <a:prstGeom prst="rect">
            <a:avLst/>
          </a:prstGeom>
        </p:spPr>
      </p:pic>
      <p:pic>
        <p:nvPicPr>
          <p:cNvPr id="81" name="picture 81"/>
          <p:cNvPicPr>
            <a:picLocks noChangeAspect="1"/>
          </p:cNvPicPr>
          <p:nvPr/>
        </p:nvPicPr>
        <p:blipFill>
          <a:blip r:embed="rId5"/>
          <a:stretch>
            <a:fillRect/>
          </a:stretch>
        </p:blipFill>
        <p:spPr>
          <a:xfrm rot="21600000">
            <a:off x="1330223" y="2444420"/>
            <a:ext cx="1695500" cy="187934"/>
          </a:xfrm>
          <a:prstGeom prst="rect">
            <a:avLst/>
          </a:prstGeom>
        </p:spPr>
      </p:pic>
      <p:sp>
        <p:nvSpPr>
          <p:cNvPr id="82" name="textbox 82"/>
          <p:cNvSpPr/>
          <p:nvPr/>
        </p:nvSpPr>
        <p:spPr>
          <a:xfrm>
            <a:off x="4156369" y="992947"/>
            <a:ext cx="1884045" cy="170179"/>
          </a:xfrm>
          <a:prstGeom prst="rect">
            <a:avLst/>
          </a:prstGeom>
        </p:spPr>
        <p:txBody>
          <a:bodyPr vert="horz" wrap="square" lIns="0" tIns="0" rIns="0" bIns="0"/>
          <a:lstStyle/>
          <a:p>
            <a:pPr algn="l" rtl="0" eaLnBrk="0">
              <a:lnSpc>
                <a:spcPct val="83336"/>
              </a:lnSpc>
              <a:tabLst/>
            </a:pPr>
            <a:endParaRPr lang="Arial" altLang="Arial" sz="100" dirty="0"/>
          </a:p>
          <a:p>
            <a:pPr marL="12700" algn="l" rtl="0" eaLnBrk="0">
              <a:lnSpc>
                <a:spcPct val="95000"/>
              </a:lnSpc>
              <a:tabLst/>
            </a:pPr>
            <a:r>
              <a:rPr sz="1000" spc="50" dirty="0">
                <a:solidFill>
                  <a:srgbClr val="B00D15">
                    <a:alpha val="100000"/>
                  </a:srgbClr>
                </a:solidFill>
                <a:latin typeface="Microsoft YaHei"/>
                <a:ea typeface="Microsoft YaHei"/>
                <a:cs typeface="Microsoft YaHei"/>
              </a:rPr>
              <a:t>项目一</a:t>
            </a:r>
            <a:r>
              <a:rPr sz="1000" spc="50" dirty="0">
                <a:solidFill>
                  <a:srgbClr val="B00D15">
                    <a:alpha val="100000"/>
                  </a:srgbClr>
                </a:solidFill>
                <a:latin typeface="Microsoft YaHei"/>
                <a:ea typeface="Microsoft YaHei"/>
                <a:cs typeface="Microsoft YaHei"/>
              </a:rPr>
              <a:t>   </a:t>
            </a:r>
            <a:r>
              <a:rPr sz="1000" spc="50" dirty="0">
                <a:solidFill>
                  <a:srgbClr val="231F20">
                    <a:alpha val="100000"/>
                  </a:srgbClr>
                </a:solidFill>
                <a:latin typeface="Microsoft YaHei"/>
                <a:ea typeface="Microsoft YaHei"/>
                <a:cs typeface="Microsoft YaHei"/>
              </a:rPr>
              <a:t>老年心理护理基本</a:t>
            </a:r>
            <a:r>
              <a:rPr sz="1000" spc="40" dirty="0">
                <a:solidFill>
                  <a:srgbClr val="231F20">
                    <a:alpha val="100000"/>
                  </a:srgbClr>
                </a:solidFill>
                <a:latin typeface="Microsoft YaHei"/>
                <a:ea typeface="Microsoft YaHei"/>
                <a:cs typeface="Microsoft YaHei"/>
              </a:rPr>
              <a:t>技</a:t>
            </a:r>
            <a:r>
              <a:rPr sz="1000" spc="0" dirty="0">
                <a:solidFill>
                  <a:srgbClr val="231F20">
                    <a:alpha val="100000"/>
                  </a:srgbClr>
                </a:solidFill>
                <a:latin typeface="Microsoft YaHei"/>
                <a:ea typeface="Microsoft YaHei"/>
                <a:cs typeface="Microsoft YaHei"/>
              </a:rPr>
              <a:t>能</a:t>
            </a:r>
            <a:endParaRPr lang="Microsoft YaHei" altLang="Microsoft YaHei" sz="1000" dirty="0"/>
          </a:p>
        </p:txBody>
      </p:sp>
      <p:pic>
        <p:nvPicPr>
          <p:cNvPr id="83" name="picture 83"/>
          <p:cNvPicPr>
            <a:picLocks noChangeAspect="1"/>
          </p:cNvPicPr>
          <p:nvPr/>
        </p:nvPicPr>
        <p:blipFill>
          <a:blip r:embed="rId6"/>
          <a:stretch>
            <a:fillRect/>
          </a:stretch>
        </p:blipFill>
        <p:spPr>
          <a:xfrm rot="21600000">
            <a:off x="876820" y="4494834"/>
            <a:ext cx="1242186" cy="187934"/>
          </a:xfrm>
          <a:prstGeom prst="rect">
            <a:avLst/>
          </a:prstGeom>
        </p:spPr>
      </p:pic>
      <p:pic>
        <p:nvPicPr>
          <p:cNvPr id="84" name="picture 84"/>
          <p:cNvPicPr>
            <a:picLocks noChangeAspect="1"/>
          </p:cNvPicPr>
          <p:nvPr/>
        </p:nvPicPr>
        <p:blipFill>
          <a:blip r:embed="rId7"/>
          <a:stretch>
            <a:fillRect/>
          </a:stretch>
        </p:blipFill>
        <p:spPr>
          <a:xfrm rot="21600000">
            <a:off x="875550" y="7057694"/>
            <a:ext cx="1242186" cy="187934"/>
          </a:xfrm>
          <a:prstGeom prst="rect">
            <a:avLst/>
          </a:prstGeom>
        </p:spPr>
      </p:pic>
      <p:pic>
        <p:nvPicPr>
          <p:cNvPr id="85" name="picture 85"/>
          <p:cNvPicPr>
            <a:picLocks noChangeAspect="1"/>
          </p:cNvPicPr>
          <p:nvPr/>
        </p:nvPicPr>
        <p:blipFill>
          <a:blip r:embed="rId8"/>
          <a:stretch>
            <a:fillRect/>
          </a:stretch>
        </p:blipFill>
        <p:spPr>
          <a:xfrm rot="21600000">
            <a:off x="1042276" y="2449652"/>
            <a:ext cx="229997" cy="180352"/>
          </a:xfrm>
          <a:prstGeom prst="rect">
            <a:avLst/>
          </a:prstGeom>
        </p:spPr>
      </p:pic>
      <p:sp>
        <p:nvSpPr>
          <p:cNvPr id="86" name="textbox 86"/>
          <p:cNvSpPr/>
          <p:nvPr/>
        </p:nvSpPr>
        <p:spPr>
          <a:xfrm>
            <a:off x="831412" y="9041149"/>
            <a:ext cx="159385" cy="153035"/>
          </a:xfrm>
          <a:prstGeom prst="rect">
            <a:avLst/>
          </a:prstGeom>
        </p:spPr>
        <p:txBody>
          <a:bodyPr vert="horz" wrap="square" lIns="0" tIns="0" rIns="0" bIns="0"/>
          <a:lstStyle/>
          <a:p>
            <a:pPr algn="l" rtl="0" eaLnBrk="0">
              <a:lnSpc>
                <a:spcPct val="79110"/>
              </a:lnSpc>
              <a:tabLst/>
            </a:pPr>
            <a:endParaRPr lang="Arial" altLang="Arial" sz="100" dirty="0"/>
          </a:p>
          <a:p>
            <a:pPr marL="12700" algn="l" rtl="0" eaLnBrk="0">
              <a:lnSpc>
                <a:spcPct val="84000"/>
              </a:lnSpc>
              <a:tabLst/>
            </a:pPr>
            <a:r>
              <a:rPr sz="1000" b="1" spc="-30" dirty="0">
                <a:solidFill>
                  <a:srgbClr val="231F20">
                    <a:alpha val="100000"/>
                  </a:srgbClr>
                </a:solidFill>
                <a:latin typeface="Arial"/>
                <a:ea typeface="Arial"/>
                <a:cs typeface="Arial"/>
              </a:rPr>
              <a:t>14</a:t>
            </a:r>
            <a:endParaRPr lang="Arial" altLang="Arial" sz="1000" dirty="0"/>
          </a:p>
        </p:txBody>
      </p:sp>
      <p:sp>
        <p:nvSpPr>
          <p:cNvPr id="87" name="rect"/>
          <p:cNvSpPr/>
          <p:nvPr/>
        </p:nvSpPr>
        <p:spPr>
          <a:xfrm>
            <a:off x="944524" y="1464945"/>
            <a:ext cx="45440" cy="43623"/>
          </a:xfrm>
          <a:prstGeom prst="rect">
            <a:avLst/>
          </a:prstGeom>
          <a:solidFill>
            <a:srgbClr val="DC9780">
              <a:alpha val="100000"/>
            </a:srgbClr>
          </a:solidFill>
          <a:ln cap="flat">
            <a:miter lim="0"/>
            <a:noFill/>
            <a:prstDash val="solid"/>
          </a:ln>
        </p:spPr>
        <p:txBody>
          <a:bodyPr rtlCol="0"/>
          <a:lstStyle/>
          <a:p>
            <a:pPr algn="ctr"/>
            <a:endParaRPr lang="zh-CN" altLang="en-US"/>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satMod val="110000"/>
                <a:lumMod val="105000"/>
                <a:tint val="67000"/>
              </a:schemeClr>
            </a:gs>
            <a:gs pos="50000">
              <a:schemeClr val="phClr">
                <a:lumMod val="105000"/>
                <a:satMod val="103000"/>
                <a:tint val="73000"/>
              </a:schemeClr>
            </a:gs>
            <a:gs pos="100000">
              <a:schemeClr val="phClr">
                <a:satMod val="105000"/>
                <a:lumMod val="109000"/>
                <a:tint val="81000"/>
              </a:schemeClr>
            </a:gs>
          </a:gsLst>
          <a:lin ang="5400000" scaled="0"/>
        </a:gradFill>
        <a:gradFill rotWithShape="1">
          <a:gsLst>
            <a:gs pos="0">
              <a:schemeClr val="phClr">
                <a:satMod val="103000"/>
                <a:lumMod val="102000"/>
                <a:shade val="94000"/>
              </a:schemeClr>
            </a:gs>
            <a:gs pos="50000">
              <a:schemeClr val="phClr">
                <a:lumMod val="110000"/>
                <a:satMod val="100000"/>
                <a:tint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ap:Properties xmlns:vt="http://schemas.openxmlformats.org/officeDocument/2006/docPropsVTypes" xmlns:ap="http://schemas.openxmlformats.org/officeDocument/2006/extended-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

<file path=docProps/custom.xml><?xml version="1.0" encoding="utf-8"?>
<op:Properties xmlns:vt="http://schemas.openxmlformats.org/officeDocument/2006/docPropsVTypes" xmlns:op="http://schemas.openxmlformats.org/officeDocument/2006/custom-properties">
  <op:property fmtid="{E94486CC-9CD1-11EB-B3E1-52540006F7B4}" pid="2" name="CRO">
    <vt:lpwstr>wqlLaW5nc29mdCBQREYgdG8gV1BTIDgw</vt:lpwstr>
  </op:property>
  <op:property fmtid="{E94486CC-9CD1-11EB-B3E1-52540006F7B4}" pid="3" name="Created">
    <vt:filetime>2022-10-16T18:47:41</vt:filetime>
  </op:property>
</op:Properties>
</file>